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B2F0B-9EFF-44E1-9DEB-26CFD3E3B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2D1FA-BA9E-4DA8-8AF3-75160AAA1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6573F-5EE2-460E-8FF5-05D55D75E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02E44-3C95-4F6C-9C39-BAFF694A9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4A4D8-0019-480F-BB10-C1ED7F6DD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2ADA9-7587-4CF6-AAE6-4B90F902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E5D9A-F692-4C7D-8041-F25EE12C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C667F-3E5C-4053-8682-80ACC3136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6D166-FC12-4314-B18D-B87F0DD3A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80193-4353-4F3D-8059-A8E0A45C1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89D44-93C9-4891-9AB2-ED3929F84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161925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6639401" y="3810"/>
            <a:ext cx="2504598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7642384" y="1349375"/>
            <a:ext cx="150114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77753" y="3160395"/>
            <a:ext cx="555117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1350">
                <a:sym typeface="+mn-ea"/>
              </a:rPr>
              <a:t>单击此处编辑母版副标题样式</a:t>
            </a:r>
            <a:endParaRPr sz="1350"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077753" y="925830"/>
            <a:ext cx="5546884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40618" y="3798570"/>
            <a:ext cx="1414938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 sz="1350">
                <a:sym typeface="+mn-ea"/>
              </a:rPr>
              <a:t>单击此处添加文本内容。</a:t>
            </a:r>
            <a:endParaRPr sz="1350"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914400" y="2804795"/>
            <a:ext cx="177165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6866575" y="3942808"/>
            <a:ext cx="2395563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33412" y="3491865"/>
            <a:ext cx="128778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sz="1350" err="1">
                <a:sym typeface="+mn-ea"/>
              </a:rPr>
              <a:t>编辑副标题</a:t>
            </a:r>
            <a:endParaRPr sz="1350"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633412" y="1139825"/>
            <a:ext cx="1628298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4500">
                <a:sym typeface="+mn-ea"/>
              </a:rPr>
              <a:t>标题</a:t>
            </a:r>
            <a:endParaRPr sz="4500"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7534275" y="4570095"/>
            <a:ext cx="161925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6845617" y="967740"/>
            <a:ext cx="51435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736758" y="1607820"/>
            <a:ext cx="1836896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838200" y="1723390"/>
            <a:ext cx="363378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792128" y="4144010"/>
            <a:ext cx="1438275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350">
                <a:sym typeface="+mn-ea"/>
              </a:rPr>
              <a:t>编辑节编号</a:t>
            </a:r>
            <a:endParaRPr sz="1350"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1761172" y="1383030"/>
            <a:ext cx="608076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sz="3600">
                <a:sym typeface="+mn-ea"/>
              </a:rPr>
              <a:t>单击此处编辑母版标题样式</a:t>
            </a:r>
            <a:endParaRPr sz="3600"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4676400" y="1418405"/>
            <a:ext cx="40068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456300" y="1419070"/>
            <a:ext cx="40068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396240"/>
            <a:ext cx="8226742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484822" y="1037590"/>
            <a:ext cx="8198167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84822" y="396240"/>
            <a:ext cx="8198167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400">
                <a:sym typeface="+mn-ea"/>
              </a:rPr>
              <a:t>单击此处编辑母版标题样式</a:t>
            </a:r>
            <a:endParaRPr sz="2400"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476" y="31750"/>
            <a:ext cx="2504598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476" y="1377315"/>
            <a:ext cx="150114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7534275" y="4578350"/>
            <a:ext cx="161925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2730817" y="1520825"/>
            <a:ext cx="5150167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359842" y="4109720"/>
            <a:ext cx="1414938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5012055" y="1586230"/>
            <a:ext cx="4341019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339090" y="287020"/>
            <a:ext cx="46863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28650" y="365125"/>
            <a:ext cx="78867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400"/>
              <a:t>单击此处编辑母版标题样式</a:t>
            </a:r>
            <a:endParaRPr lang="zh-CN" altLang="en-US" sz="2400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28650" y="1247573"/>
            <a:ext cx="78867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L="719455" marR="0" lvl="2" indent="-276225"/>
            <a:r>
              <a:rPr lang="zh-CN" altLang="en-US" sz="1200"/>
              <a:t>三级</a:t>
            </a:r>
            <a:endParaRPr lang="zh-CN" altLang="en-US" sz="1200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 sz="1050"/>
              <a:t>四级</a:t>
            </a:r>
            <a:endParaRPr lang="zh-CN" altLang="en-US" sz="1050"/>
          </a:p>
          <a:p>
            <a:pPr marL="1256030" marR="0" lvl="4" indent="-262255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11" r:id="rId2"/>
    <p:sldLayoutId id="2147486412" r:id="rId3"/>
    <p:sldLayoutId id="2147486413" r:id="rId4"/>
    <p:sldLayoutId id="2147486414" r:id="rId5"/>
    <p:sldLayoutId id="2147486415" r:id="rId6"/>
    <p:sldLayoutId id="2147486416" r:id="rId7"/>
    <p:sldLayoutId id="2147486417" r:id="rId8"/>
    <p:sldLayoutId id="2147486418" r:id="rId9"/>
    <p:sldLayoutId id="2147486419" r:id="rId10"/>
    <p:sldLayoutId id="21474864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5033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原子的结构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087403" y="805815"/>
            <a:ext cx="1732121" cy="53721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2277804" y="873338"/>
            <a:ext cx="1431607" cy="5220820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3021806" y="1273016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3027521" y="1278255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3078956" y="1335881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3890962" y="1273016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3296126" y="2030730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3301841" y="2035968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3353276" y="2093595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4165282" y="2030730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原子概述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3296126" y="4303871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3301841" y="4309110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3353276" y="4366736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4165282" y="4303871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电子的运动规律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3021806" y="5061585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3027521" y="5066824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3078956" y="5124450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3890962" y="5061585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原子的能级与跃迁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3459003" y="2788443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3464718" y="2793682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3516153" y="2851308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4328160" y="2788443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原子的构成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3459003" y="3546157"/>
            <a:ext cx="4426267" cy="562927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3464718" y="3551396"/>
            <a:ext cx="558165" cy="557688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3516153" y="3609022"/>
            <a:ext cx="454342" cy="44196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8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18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4328160" y="3546157"/>
            <a:ext cx="3318510" cy="5705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5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原子核的结构</a:t>
            </a:r>
            <a:endParaRPr lang="zh-CN" altLang="en-US" sz="15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原子概述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原子的定义</a:t>
            </a:r>
            <a:endParaRPr lang="zh-CN" altLang="en-US"/>
          </a:p>
        </p:txBody>
      </p:sp>
      <p:sp>
        <p:nvSpPr>
          <p:cNvPr id="1049106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2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4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0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6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8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原子是构成物质的基本单位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电子围绕原子核运动，形成电子云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原子核由质子和中子组成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原子由原子核和电子组成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原子的基本性质</a:t>
            </a:r>
            <a:endParaRPr lang="zh-CN" altLang="en-US"/>
          </a:p>
        </p:txBody>
      </p:sp>
      <p:sp>
        <p:nvSpPr>
          <p:cNvPr id="1049196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原子是构成物质的基本单位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原子由原子核和电子组成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原子核由质子和中子组成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电子在原子核外运动，形成电子云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原子的构成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原子核</a:t>
            </a:r>
            <a:endParaRPr lang="zh-CN" altLang="en-US"/>
          </a:p>
        </p:txBody>
      </p:sp>
      <p:sp>
        <p:nvSpPr>
          <p:cNvPr id="10493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291928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26106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构成：由质子和中子组成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2"/>
          <p:cNvSpPr/>
          <p:nvPr>
            <p:custDataLst>
              <p:tags r:id="rId4"/>
            </p:custDataLst>
          </p:nvPr>
        </p:nvSpPr>
        <p:spPr>
          <a:xfrm>
            <a:off x="1124757" y="2990227"/>
            <a:ext cx="1292271" cy="915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18"/>
          <p:cNvSpPr/>
          <p:nvPr>
            <p:custDataLst>
              <p:tags r:id="rId5"/>
            </p:custDataLst>
          </p:nvPr>
        </p:nvSpPr>
        <p:spPr>
          <a:xfrm rot="5400000">
            <a:off x="3158027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917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质子：带正电荷，决定元素的化学性质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3"/>
          <p:cNvSpPr/>
          <p:nvPr>
            <p:custDataLst>
              <p:tags r:id="rId7"/>
            </p:custDataLst>
          </p:nvPr>
        </p:nvSpPr>
        <p:spPr>
          <a:xfrm>
            <a:off x="2990855" y="2990227"/>
            <a:ext cx="1292271" cy="915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23639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578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中子：不带电荷，影响原子的质量和稳定性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4"/>
          <p:cNvSpPr/>
          <p:nvPr>
            <p:custDataLst>
              <p:tags r:id="rId10"/>
            </p:custDataLst>
          </p:nvPr>
        </p:nvSpPr>
        <p:spPr>
          <a:xfrm>
            <a:off x="4855982" y="2990227"/>
            <a:ext cx="1292271" cy="915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889252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23431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原子核的稳定性：取决于质子和中子的数量和比例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5"/>
          <p:cNvSpPr/>
          <p:nvPr>
            <p:custDataLst>
              <p:tags r:id="rId13"/>
            </p:custDataLst>
          </p:nvPr>
        </p:nvSpPr>
        <p:spPr>
          <a:xfrm>
            <a:off x="6722081" y="2990227"/>
            <a:ext cx="1292271" cy="915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电子</a:t>
            </a:r>
            <a:endParaRPr lang="zh-CN" altLang="en-US"/>
          </a:p>
        </p:txBody>
      </p:sp>
      <p:sp>
        <p:nvSpPr>
          <p:cNvPr id="1049416" name="对角圆角矩形 15"/>
          <p:cNvSpPr/>
          <p:nvPr>
            <p:custDataLst>
              <p:tags r:id="rId2"/>
            </p:custDataLst>
          </p:nvPr>
        </p:nvSpPr>
        <p:spPr>
          <a:xfrm>
            <a:off x="1124684" y="400261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对角圆角矩形 16"/>
          <p:cNvSpPr/>
          <p:nvPr>
            <p:custDataLst>
              <p:tags r:id="rId3"/>
            </p:custDataLst>
          </p:nvPr>
        </p:nvSpPr>
        <p:spPr>
          <a:xfrm>
            <a:off x="1124684" y="389714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直角三角形 17"/>
          <p:cNvSpPr/>
          <p:nvPr>
            <p:custDataLst>
              <p:tags r:id="rId4"/>
            </p:custDataLst>
          </p:nvPr>
        </p:nvSpPr>
        <p:spPr>
          <a:xfrm>
            <a:off x="1544130" y="3897630"/>
            <a:ext cx="63182" cy="1053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文本框 27"/>
          <p:cNvSpPr txBox="1"/>
          <p:nvPr>
            <p:custDataLst>
              <p:tags r:id="rId5"/>
            </p:custDataLst>
          </p:nvPr>
        </p:nvSpPr>
        <p:spPr>
          <a:xfrm>
            <a:off x="1571222" y="4010836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电子在原子中围绕原子核运动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对角圆角矩形 52"/>
          <p:cNvSpPr/>
          <p:nvPr>
            <p:custDataLst>
              <p:tags r:id="rId6"/>
            </p:custDataLst>
          </p:nvPr>
        </p:nvSpPr>
        <p:spPr>
          <a:xfrm>
            <a:off x="1124684" y="2081000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53"/>
          <p:cNvSpPr/>
          <p:nvPr>
            <p:custDataLst>
              <p:tags r:id="rId7"/>
            </p:custDataLst>
          </p:nvPr>
        </p:nvSpPr>
        <p:spPr>
          <a:xfrm>
            <a:off x="1124684" y="1975050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54"/>
          <p:cNvSpPr/>
          <p:nvPr>
            <p:custDataLst>
              <p:tags r:id="rId8"/>
            </p:custDataLst>
          </p:nvPr>
        </p:nvSpPr>
        <p:spPr>
          <a:xfrm>
            <a:off x="1544130" y="1975533"/>
            <a:ext cx="63182" cy="1053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56"/>
          <p:cNvSpPr txBox="1"/>
          <p:nvPr>
            <p:custDataLst>
              <p:tags r:id="rId9"/>
            </p:custDataLst>
          </p:nvPr>
        </p:nvSpPr>
        <p:spPr>
          <a:xfrm>
            <a:off x="1571222" y="2083419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电子是原子的组成部分之一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对角圆角矩形 5"/>
          <p:cNvSpPr/>
          <p:nvPr>
            <p:custDataLst>
              <p:tags r:id="rId10"/>
            </p:custDataLst>
          </p:nvPr>
        </p:nvSpPr>
        <p:spPr>
          <a:xfrm>
            <a:off x="1124684" y="3041806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对角圆角矩形 6"/>
          <p:cNvSpPr/>
          <p:nvPr>
            <p:custDataLst>
              <p:tags r:id="rId11"/>
            </p:custDataLst>
          </p:nvPr>
        </p:nvSpPr>
        <p:spPr>
          <a:xfrm>
            <a:off x="1124684" y="293585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直角三角形 7"/>
          <p:cNvSpPr/>
          <p:nvPr>
            <p:custDataLst>
              <p:tags r:id="rId12"/>
            </p:custDataLst>
          </p:nvPr>
        </p:nvSpPr>
        <p:spPr>
          <a:xfrm>
            <a:off x="1544130" y="2936823"/>
            <a:ext cx="63182" cy="1053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文本框 8"/>
          <p:cNvSpPr txBox="1"/>
          <p:nvPr>
            <p:custDataLst>
              <p:tags r:id="rId13"/>
            </p:custDataLst>
          </p:nvPr>
        </p:nvSpPr>
        <p:spPr>
          <a:xfrm>
            <a:off x="1571222" y="3050030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电子带负电荷，质量非常小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对角圆角矩形 9"/>
          <p:cNvSpPr/>
          <p:nvPr>
            <p:custDataLst>
              <p:tags r:id="rId14"/>
            </p:custDataLst>
          </p:nvPr>
        </p:nvSpPr>
        <p:spPr>
          <a:xfrm>
            <a:off x="1124684" y="496390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对角圆角矩形 10"/>
          <p:cNvSpPr/>
          <p:nvPr>
            <p:custDataLst>
              <p:tags r:id="rId15"/>
            </p:custDataLst>
          </p:nvPr>
        </p:nvSpPr>
        <p:spPr>
          <a:xfrm>
            <a:off x="1124684" y="4857952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直角三角形 11"/>
          <p:cNvSpPr/>
          <p:nvPr>
            <p:custDataLst>
              <p:tags r:id="rId16"/>
            </p:custDataLst>
          </p:nvPr>
        </p:nvSpPr>
        <p:spPr>
          <a:xfrm>
            <a:off x="1544130" y="4858436"/>
            <a:ext cx="63182" cy="1053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文本框 12"/>
          <p:cNvSpPr txBox="1"/>
          <p:nvPr>
            <p:custDataLst>
              <p:tags r:id="rId17"/>
            </p:custDataLst>
          </p:nvPr>
        </p:nvSpPr>
        <p:spPr>
          <a:xfrm>
            <a:off x="1571222" y="4971643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电子的能级和运动状态决定了原子的化学性质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质子与中子</a:t>
            </a:r>
            <a:endParaRPr lang="zh-CN" altLang="en-US"/>
          </a:p>
        </p:txBody>
      </p:sp>
      <p:sp>
        <p:nvSpPr>
          <p:cNvPr id="10494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17732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96" name="矩形 65"/>
          <p:cNvSpPr/>
          <p:nvPr>
            <p:custDataLst>
              <p:tags r:id="rId3"/>
            </p:custDataLst>
          </p:nvPr>
        </p:nvSpPr>
        <p:spPr>
          <a:xfrm>
            <a:off x="932962" y="2245077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文本框 66"/>
          <p:cNvSpPr txBox="1"/>
          <p:nvPr>
            <p:custDataLst>
              <p:tags r:id="rId4"/>
            </p:custDataLst>
          </p:nvPr>
        </p:nvSpPr>
        <p:spPr>
          <a:xfrm>
            <a:off x="1216323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质子：带正电荷，位于原子核内，决定元素的化学性质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79066" y="1975050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69"/>
          <p:cNvSpPr/>
          <p:nvPr>
            <p:custDataLst>
              <p:tags r:id="rId6"/>
            </p:custDataLst>
          </p:nvPr>
        </p:nvSpPr>
        <p:spPr>
          <a:xfrm>
            <a:off x="4793820" y="2245077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文本框 70"/>
          <p:cNvSpPr txBox="1"/>
          <p:nvPr>
            <p:custDataLst>
              <p:tags r:id="rId7"/>
            </p:custDataLst>
          </p:nvPr>
        </p:nvSpPr>
        <p:spPr>
          <a:xfrm>
            <a:off x="5077657" y="2171259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中子：不带电荷，位于原子核内，影响原子的质量和稳定性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17732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08" name="文本框 74"/>
          <p:cNvSpPr txBox="1"/>
          <p:nvPr>
            <p:custDataLst>
              <p:tags r:id="rId9"/>
            </p:custDataLst>
          </p:nvPr>
        </p:nvSpPr>
        <p:spPr>
          <a:xfrm>
            <a:off x="1216323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质子和中子的数量决定了原子的种类和性质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10" name="矩形 73"/>
          <p:cNvSpPr/>
          <p:nvPr>
            <p:custDataLst>
              <p:tags r:id="rId10"/>
            </p:custDataLst>
          </p:nvPr>
        </p:nvSpPr>
        <p:spPr>
          <a:xfrm>
            <a:off x="932962" y="4140978"/>
            <a:ext cx="161995" cy="161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22404" y="3870951"/>
            <a:ext cx="3284487" cy="16736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84"/>
          <p:cNvSpPr/>
          <p:nvPr>
            <p:custDataLst>
              <p:tags r:id="rId12"/>
            </p:custDataLst>
          </p:nvPr>
        </p:nvSpPr>
        <p:spPr>
          <a:xfrm>
            <a:off x="4837633" y="4140978"/>
            <a:ext cx="161995" cy="16199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85"/>
          <p:cNvSpPr txBox="1"/>
          <p:nvPr>
            <p:custDataLst>
              <p:tags r:id="rId13"/>
            </p:custDataLst>
          </p:nvPr>
        </p:nvSpPr>
        <p:spPr>
          <a:xfrm>
            <a:off x="5120995" y="4066685"/>
            <a:ext cx="2887313" cy="94646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质子和中子通过强相互作用力结合在一起，形成原子核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原子核的结构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原子核的组成</a:t>
            </a:r>
            <a:endParaRPr lang="zh-CN" altLang="en-US"/>
          </a:p>
        </p:txBody>
      </p:sp>
      <p:sp>
        <p:nvSpPr>
          <p:cNvPr id="1049660" name="对角圆角矩形 15"/>
          <p:cNvSpPr/>
          <p:nvPr>
            <p:custDataLst>
              <p:tags r:id="rId2"/>
            </p:custDataLst>
          </p:nvPr>
        </p:nvSpPr>
        <p:spPr>
          <a:xfrm>
            <a:off x="1124684" y="400261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对角圆角矩形 16"/>
          <p:cNvSpPr/>
          <p:nvPr>
            <p:custDataLst>
              <p:tags r:id="rId3"/>
            </p:custDataLst>
          </p:nvPr>
        </p:nvSpPr>
        <p:spPr>
          <a:xfrm>
            <a:off x="1124684" y="389714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直角三角形 17"/>
          <p:cNvSpPr/>
          <p:nvPr>
            <p:custDataLst>
              <p:tags r:id="rId4"/>
            </p:custDataLst>
          </p:nvPr>
        </p:nvSpPr>
        <p:spPr>
          <a:xfrm>
            <a:off x="1544130" y="3897630"/>
            <a:ext cx="63182" cy="105303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文本框 27"/>
          <p:cNvSpPr txBox="1"/>
          <p:nvPr>
            <p:custDataLst>
              <p:tags r:id="rId5"/>
            </p:custDataLst>
          </p:nvPr>
        </p:nvSpPr>
        <p:spPr>
          <a:xfrm>
            <a:off x="1571222" y="4010836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中子数：影响原子核的稳定性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对角圆角矩形 52"/>
          <p:cNvSpPr/>
          <p:nvPr>
            <p:custDataLst>
              <p:tags r:id="rId6"/>
            </p:custDataLst>
          </p:nvPr>
        </p:nvSpPr>
        <p:spPr>
          <a:xfrm>
            <a:off x="1124684" y="2081000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对角圆角矩形 53"/>
          <p:cNvSpPr/>
          <p:nvPr>
            <p:custDataLst>
              <p:tags r:id="rId7"/>
            </p:custDataLst>
          </p:nvPr>
        </p:nvSpPr>
        <p:spPr>
          <a:xfrm>
            <a:off x="1124684" y="1975050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直角三角形 54"/>
          <p:cNvSpPr/>
          <p:nvPr>
            <p:custDataLst>
              <p:tags r:id="rId8"/>
            </p:custDataLst>
          </p:nvPr>
        </p:nvSpPr>
        <p:spPr>
          <a:xfrm>
            <a:off x="1544130" y="1975533"/>
            <a:ext cx="63182" cy="105303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文本框 56"/>
          <p:cNvSpPr txBox="1"/>
          <p:nvPr>
            <p:custDataLst>
              <p:tags r:id="rId9"/>
            </p:custDataLst>
          </p:nvPr>
        </p:nvSpPr>
        <p:spPr>
          <a:xfrm>
            <a:off x="1571222" y="2083419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质子和中子：构成原子核的基本粒子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对角圆角矩形 5"/>
          <p:cNvSpPr/>
          <p:nvPr>
            <p:custDataLst>
              <p:tags r:id="rId10"/>
            </p:custDataLst>
          </p:nvPr>
        </p:nvSpPr>
        <p:spPr>
          <a:xfrm>
            <a:off x="1124684" y="3041806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对角圆角矩形 6"/>
          <p:cNvSpPr/>
          <p:nvPr>
            <p:custDataLst>
              <p:tags r:id="rId11"/>
            </p:custDataLst>
          </p:nvPr>
        </p:nvSpPr>
        <p:spPr>
          <a:xfrm>
            <a:off x="1124684" y="2935856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直角三角形 7"/>
          <p:cNvSpPr/>
          <p:nvPr>
            <p:custDataLst>
              <p:tags r:id="rId12"/>
            </p:custDataLst>
          </p:nvPr>
        </p:nvSpPr>
        <p:spPr>
          <a:xfrm>
            <a:off x="1544130" y="2936823"/>
            <a:ext cx="63182" cy="105303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文本框 8"/>
          <p:cNvSpPr txBox="1"/>
          <p:nvPr>
            <p:custDataLst>
              <p:tags r:id="rId13"/>
            </p:custDataLst>
          </p:nvPr>
        </p:nvSpPr>
        <p:spPr>
          <a:xfrm>
            <a:off x="1571222" y="3050030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质子数：决定元素的化学性质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对角圆角矩形 9"/>
          <p:cNvSpPr/>
          <p:nvPr>
            <p:custDataLst>
              <p:tags r:id="rId14"/>
            </p:custDataLst>
          </p:nvPr>
        </p:nvSpPr>
        <p:spPr>
          <a:xfrm>
            <a:off x="1124684" y="4963902"/>
            <a:ext cx="6890244" cy="58074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对角圆角矩形 10"/>
          <p:cNvSpPr/>
          <p:nvPr>
            <p:custDataLst>
              <p:tags r:id="rId15"/>
            </p:custDataLst>
          </p:nvPr>
        </p:nvSpPr>
        <p:spPr>
          <a:xfrm>
            <a:off x="1124684" y="4857952"/>
            <a:ext cx="419352" cy="40015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直角三角形 11"/>
          <p:cNvSpPr/>
          <p:nvPr>
            <p:custDataLst>
              <p:tags r:id="rId16"/>
            </p:custDataLst>
          </p:nvPr>
        </p:nvSpPr>
        <p:spPr>
          <a:xfrm>
            <a:off x="1544130" y="4858436"/>
            <a:ext cx="63182" cy="105303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文本框 12"/>
          <p:cNvSpPr txBox="1"/>
          <p:nvPr>
            <p:custDataLst>
              <p:tags r:id="rId17"/>
            </p:custDataLst>
          </p:nvPr>
        </p:nvSpPr>
        <p:spPr>
          <a:xfrm>
            <a:off x="1571222" y="4971643"/>
            <a:ext cx="6225535" cy="57074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核力：维持原子核稳定的基本力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原子核的半径</a:t>
            </a:r>
            <a:endParaRPr lang="zh-CN" altLang="en-US"/>
          </a:p>
        </p:txBody>
      </p:sp>
      <p:sp>
        <p:nvSpPr>
          <p:cNvPr id="1049738" name="矩形 31"/>
          <p:cNvSpPr/>
          <p:nvPr>
            <p:custDataLst>
              <p:tags r:id="rId2"/>
            </p:custDataLst>
          </p:nvPr>
        </p:nvSpPr>
        <p:spPr>
          <a:xfrm>
            <a:off x="2008030" y="197505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原子核的半径通常小于原子的半径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矩形 4"/>
          <p:cNvSpPr/>
          <p:nvPr>
            <p:custDataLst>
              <p:tags r:id="rId3"/>
            </p:custDataLst>
          </p:nvPr>
        </p:nvSpPr>
        <p:spPr>
          <a:xfrm>
            <a:off x="2008030" y="2901453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原子核的半径与原子的质量和电荷有关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矩形 5"/>
          <p:cNvSpPr/>
          <p:nvPr>
            <p:custDataLst>
              <p:tags r:id="rId4"/>
            </p:custDataLst>
          </p:nvPr>
        </p:nvSpPr>
        <p:spPr>
          <a:xfrm>
            <a:off x="2008030" y="3827856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原子核的半径可以通过实验测量得到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矩形 7"/>
          <p:cNvSpPr/>
          <p:nvPr>
            <p:custDataLst>
              <p:tags r:id="rId5"/>
            </p:custDataLst>
          </p:nvPr>
        </p:nvSpPr>
        <p:spPr>
          <a:xfrm>
            <a:off x="2008030" y="4754260"/>
            <a:ext cx="5124192" cy="79018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原子核的半径与原子的稳定性有关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https://d.book118.com/568025033142006036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Office Theme</vt:lpstr>
      <vt:lpstr>原子的结构</vt:lpstr>
      <vt:lpstr>目录</vt:lpstr>
      <vt:lpstr>单击添加章节标题</vt:lpstr>
      <vt:lpstr>原子概述</vt:lpstr>
      <vt:lpstr>PowerPoint Presentation</vt:lpstr>
      <vt:lpstr>原子的定义</vt:lpstr>
      <vt:lpstr>原子的基本性质</vt:lpstr>
      <vt:lpstr>原子的构成</vt:lpstr>
      <vt:lpstr>PowerPoint Presentation</vt:lpstr>
      <vt:lpstr>原子核</vt:lpstr>
      <vt:lpstr>电子</vt:lpstr>
      <vt:lpstr>质子与中子</vt:lpstr>
      <vt:lpstr>原子核的结构</vt:lpstr>
      <vt:lpstr>PowerPoint Presentation</vt:lpstr>
      <vt:lpstr>原子核的组成</vt:lpstr>
      <vt:lpstr>原子核的半径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2024-09-16T12:44:03.190</cp:lastPrinted>
  <dcterms:created xsi:type="dcterms:W3CDTF">2024-09-16T04:44:03Z</dcterms:created>
  <dcterms:modified xsi:type="dcterms:W3CDTF">2024-09-16T04:44:05Z</dcterms:modified>
</cp:coreProperties>
</file>