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embeddedFontLst>
    <p:embeddedFont>
      <p:font typeface="RHODCM+MS-UIGothic"/>
      <p:regular r:id="rId21"/>
    </p:embeddedFont>
    <p:embeddedFont>
      <p:font typeface="MIHNGT+BDHNNI+ArialMT"/>
      <p:regular r:id="rId22"/>
    </p:embeddedFont>
    <p:embeddedFont>
      <p:font typeface="NPFQEB+WWVMNC+MicrosoftYaHei"/>
      <p:regular r:id="rId23"/>
    </p:embeddedFont>
    <p:embeddedFont>
      <p:font typeface="MWSHAI+ALINJB+MicrosoftYaHei-Bold"/>
      <p:regular r:id="rId24"/>
    </p:embeddedFont>
  </p:embeddedFontLst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font" Target="fonts/font1.fntdata" /><Relationship Id="rId22" Type="http://schemas.openxmlformats.org/officeDocument/2006/relationships/font" Target="fonts/font2.fntdata" /><Relationship Id="rId23" Type="http://schemas.openxmlformats.org/officeDocument/2006/relationships/font" Target="fonts/font3.fntdata" /><Relationship Id="rId24" Type="http://schemas.openxmlformats.org/officeDocument/2006/relationships/font" Target="fonts/font4.fntdata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51D525-E3C7-45FE-815F-66329EE6EA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56D44B-4675-4DF6-B0FB-9E8ECACCC3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E2C346-400F-48FA-86A7-1A45128421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67EE02-1878-44BB-8426-58C8B64EA4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F109CE3-2907-4748-9013-2BA9DC2079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A36B405-4FB6-4F2C-89C2-7FAB5D4B45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AA29203-1BA5-4202-A65C-BDEE94D340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968D46-6138-4D4A-8BC6-AFEC90CB65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3B875C-5DDF-4DEB-8F0C-C6910C05DD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FC70F3-2CBA-4FE8-840D-F3338C24CA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C5ADCE-910F-4FB7-9855-E7518E5187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4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5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8032025074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15303500" y="914400"/>
            <a:ext cx="838200" cy="75692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2" name="object 2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4" name="object 4"/>
          <p:cNvSpPr txBox="1"/>
          <p:nvPr/>
        </p:nvSpPr>
        <p:spPr>
          <a:xfrm>
            <a:off x="1140460" y="2287722"/>
            <a:ext cx="8324850" cy="285242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700"/>
              </a:lnSpc>
              <a:spcBef>
                <a:spcPct val="0"/>
              </a:spcBef>
              <a:spcAft>
                <a:spcPct val="0"/>
              </a:spcAft>
            </a:pPr>
            <a:r>
              <a:rPr sz="5700">
                <a:solidFill>
                  <a:srgbClr val="00A5B2"/>
                </a:solidFill>
                <a:latin typeface="SimSun"/>
                <a:cs typeface="SimSun"/>
              </a:rPr>
              <a:t>库</a:t>
            </a:r>
            <a:r>
              <a:rPr sz="5700">
                <a:solidFill>
                  <a:srgbClr val="00A5B2"/>
                </a:solidFill>
                <a:latin typeface="RHODCM+MS-UIGothic"/>
                <a:cs typeface="RHODCM+MS-UIGothic"/>
              </a:rPr>
              <a:t>存与</a:t>
            </a:r>
            <a:r>
              <a:rPr sz="5700">
                <a:solidFill>
                  <a:srgbClr val="00A5B2"/>
                </a:solidFill>
                <a:latin typeface="SimSun"/>
                <a:cs typeface="SimSun"/>
              </a:rPr>
              <a:t>盘</a:t>
            </a:r>
            <a:r>
              <a:rPr sz="5700">
                <a:solidFill>
                  <a:srgbClr val="00A5B2"/>
                </a:solidFill>
                <a:latin typeface="RHODCM+MS-UIGothic"/>
                <a:cs typeface="RHODCM+MS-UIGothic"/>
              </a:rPr>
              <a:t>点</a:t>
            </a:r>
            <a:r>
              <a:rPr sz="5700">
                <a:solidFill>
                  <a:srgbClr val="00A5B2"/>
                </a:solidFill>
                <a:latin typeface="SimSun"/>
                <a:cs typeface="SimSun"/>
              </a:rPr>
              <a:t>实</a:t>
            </a:r>
            <a:r>
              <a:rPr sz="5700">
                <a:solidFill>
                  <a:srgbClr val="00A5B2"/>
                </a:solidFill>
                <a:latin typeface="RHODCM+MS-UIGothic"/>
                <a:cs typeface="RHODCM+MS-UIGothic"/>
              </a:rPr>
              <a:t>践方法教</a:t>
            </a:r>
          </a:p>
          <a:p>
            <a:pPr marL="2533649" marR="0">
              <a:lnSpc>
                <a:spcPts val="5700"/>
              </a:lnSpc>
              <a:spcBef>
                <a:spcPts val="2510"/>
              </a:spcBef>
              <a:spcAft>
                <a:spcPct val="0"/>
              </a:spcAft>
            </a:pPr>
            <a:r>
              <a:rPr sz="5700">
                <a:solidFill>
                  <a:srgbClr val="00A5B2"/>
                </a:solidFill>
                <a:latin typeface="RHODCM+MS-UIGothic"/>
                <a:cs typeface="RHODCM+MS-UIGothic"/>
              </a:rPr>
              <a:t>学</a:t>
            </a:r>
            <a:r>
              <a:rPr sz="5700">
                <a:solidFill>
                  <a:srgbClr val="00A5B2"/>
                </a:solidFill>
                <a:latin typeface="SimSun"/>
                <a:cs typeface="SimSun"/>
              </a:rPr>
              <a:t>课</a:t>
            </a:r>
            <a:r>
              <a:rPr sz="5700">
                <a:solidFill>
                  <a:srgbClr val="00A5B2"/>
                </a:solidFill>
                <a:latin typeface="RHODCM+MS-UIGothic"/>
                <a:cs typeface="RHODCM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007609" y="1428964"/>
            <a:ext cx="2776488" cy="149889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865"/>
              </a:lnSpc>
              <a:spcBef>
                <a:spcPct val="0"/>
              </a:spcBef>
              <a:spcAft>
                <a:spcPct val="0"/>
              </a:spcAft>
            </a:pPr>
            <a:r>
              <a:rPr sz="2750">
                <a:solidFill>
                  <a:srgbClr val="00A5B2"/>
                </a:solidFill>
                <a:latin typeface="MIHNGT+BDHNNI+ArialMT"/>
                <a:cs typeface="MIHNGT+BDHNNI+ArialMT"/>
              </a:rPr>
              <a:t>•</a:t>
            </a:r>
            <a:r>
              <a:rPr sz="2750" spc="-49">
                <a:solidFill>
                  <a:srgbClr val="00A5B2"/>
                </a:solidFill>
                <a:latin typeface="Times New Roman"/>
                <a:cs typeface="Times New Roman"/>
              </a:rPr>
              <a:t> </a:t>
            </a:r>
            <a:r>
              <a:rPr sz="2700">
                <a:solidFill>
                  <a:srgbClr val="00A5B2"/>
                </a:solidFill>
                <a:latin typeface="SimSun"/>
                <a:cs typeface="SimSun"/>
              </a:rPr>
              <a:t>库</a:t>
            </a:r>
            <a:r>
              <a:rPr sz="2700">
                <a:solidFill>
                  <a:srgbClr val="00A5B2"/>
                </a:solidFill>
                <a:latin typeface="RHODCM+MS-UIGothic"/>
                <a:cs typeface="RHODCM+MS-UIGothic"/>
              </a:rPr>
              <a:t>存管理概述</a:t>
            </a:r>
          </a:p>
          <a:p>
            <a:pPr marL="0" marR="0">
              <a:lnSpc>
                <a:spcPts val="2865"/>
              </a:lnSpc>
              <a:spcBef>
                <a:spcPts val="1944"/>
              </a:spcBef>
              <a:spcAft>
                <a:spcPct val="0"/>
              </a:spcAft>
            </a:pPr>
            <a:r>
              <a:rPr sz="2750">
                <a:solidFill>
                  <a:srgbClr val="00A5B2"/>
                </a:solidFill>
                <a:latin typeface="MIHNGT+BDHNNI+ArialMT"/>
                <a:cs typeface="MIHNGT+BDHNNI+ArialMT"/>
              </a:rPr>
              <a:t>•</a:t>
            </a:r>
            <a:r>
              <a:rPr sz="2750" spc="-49">
                <a:solidFill>
                  <a:srgbClr val="00A5B2"/>
                </a:solidFill>
                <a:latin typeface="Times New Roman"/>
                <a:cs typeface="Times New Roman"/>
              </a:rPr>
              <a:t> </a:t>
            </a:r>
            <a:r>
              <a:rPr sz="2700">
                <a:solidFill>
                  <a:srgbClr val="00A5B2"/>
                </a:solidFill>
                <a:latin typeface="SimSun"/>
                <a:cs typeface="SimSun"/>
              </a:rPr>
              <a:t>库</a:t>
            </a:r>
            <a:r>
              <a:rPr sz="2700">
                <a:solidFill>
                  <a:srgbClr val="00A5B2"/>
                </a:solidFill>
                <a:latin typeface="RHODCM+MS-UIGothic"/>
                <a:cs typeface="RHODCM+MS-UIGothic"/>
              </a:rPr>
              <a:t>存控制策略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00860" y="2516504"/>
            <a:ext cx="2133600" cy="1524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800"/>
              </a:lnSpc>
              <a:spcBef>
                <a:spcPct val="0"/>
              </a:spcBef>
              <a:spcAft>
                <a:spcPct val="0"/>
              </a:spcAft>
            </a:pPr>
            <a:r>
              <a:rPr sz="4800">
                <a:solidFill>
                  <a:srgbClr val="00A5B2"/>
                </a:solidFill>
                <a:latin typeface="RHODCM+MS-UIGothic"/>
                <a:cs typeface="RHODCM+MS-UIGothic"/>
              </a:rPr>
              <a:t>目</a:t>
            </a:r>
            <a:r>
              <a:rPr sz="4800">
                <a:solidFill>
                  <a:srgbClr val="00A5B2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664335" y="3320376"/>
            <a:ext cx="2002155" cy="8716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813"/>
              </a:lnSpc>
              <a:spcBef>
                <a:spcPct val="0"/>
              </a:spcBef>
              <a:spcAft>
                <a:spcPct val="0"/>
              </a:spcAft>
            </a:pPr>
            <a:r>
              <a:rPr sz="2700" spc="10">
                <a:solidFill>
                  <a:srgbClr val="00A5B2"/>
                </a:solidFill>
                <a:latin typeface="NPFQEB+WWVMNC+MicrosoftYaHei"/>
                <a:cs typeface="NPFQEB+WWVMNC+Microsoft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814059" y="1972131"/>
            <a:ext cx="1249709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MWSHAI+ALINJB+MicrosoftYaHei-Bold"/>
                <a:cs typeface="MWSHAI+ALINJB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724400" y="3786028"/>
            <a:ext cx="3429000" cy="1143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600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00A5B2"/>
                </a:solidFill>
                <a:latin typeface="SimSun"/>
                <a:cs typeface="SimSun"/>
              </a:rPr>
              <a:t>库</a:t>
            </a:r>
            <a:r>
              <a:rPr sz="3600">
                <a:solidFill>
                  <a:srgbClr val="00A5B2"/>
                </a:solidFill>
                <a:latin typeface="RHODCM+MS-UIGothic"/>
                <a:cs typeface="RHODCM+MS-UIGothic"/>
              </a:rPr>
              <a:t>存管理概述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库</a:t>
            </a:r>
            <a:r>
              <a:rPr sz="3000">
                <a:solidFill>
                  <a:srgbClr val="00A5B2"/>
                </a:solidFill>
                <a:latin typeface="RHODCM+MS-UIGothic"/>
                <a:cs typeface="RHODCM+MS-UIGothic"/>
              </a:rPr>
              <a:t>存的定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00A5B2"/>
                </a:solidFill>
                <a:latin typeface="RHODCM+MS-UIGothic"/>
                <a:cs typeface="RHODCM+MS-UIGothic"/>
              </a:rPr>
              <a:t>和作用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544050" y="2004055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A5B2"/>
                </a:solidFill>
                <a:latin typeface="SimSun"/>
                <a:cs typeface="SimSun"/>
              </a:rPr>
              <a:t>库</a:t>
            </a:r>
            <a:r>
              <a:rPr sz="1550" spc="25">
                <a:solidFill>
                  <a:srgbClr val="00A5B2"/>
                </a:solidFill>
                <a:latin typeface="RHODCM+MS-UIGothic"/>
                <a:cs typeface="RHODCM+MS-UIGothic"/>
              </a:rPr>
              <a:t>存定</a:t>
            </a:r>
            <a:r>
              <a:rPr sz="1550">
                <a:solidFill>
                  <a:srgbClr val="00A5B2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558268"/>
            <a:ext cx="2760345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库</a:t>
            </a:r>
            <a:r>
              <a:rPr sz="1350">
                <a:solidFill>
                  <a:srgbClr val="000000"/>
                </a:solidFill>
                <a:latin typeface="RHODCM+MS-UIGothic"/>
                <a:cs typeface="RHODCM+MS-UIGothic"/>
              </a:rPr>
              <a:t>存指的是企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000000"/>
                </a:solidFill>
                <a:latin typeface="RHODCM+MS-UIGothic"/>
                <a:cs typeface="RHODCM+MS-UIGothic"/>
              </a:rPr>
              <a:t>或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组织</a:t>
            </a:r>
            <a:r>
              <a:rPr sz="1350">
                <a:solidFill>
                  <a:srgbClr val="000000"/>
                </a:solidFill>
                <a:latin typeface="RHODCM+MS-UIGothic"/>
                <a:cs typeface="RHODCM+MS-UIGothic"/>
              </a:rPr>
              <a:t>在生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000000"/>
                </a:solidFill>
                <a:latin typeface="RHODCM+MS-UIGothic"/>
                <a:cs typeface="RHODCM+MS-UIGothic"/>
              </a:rPr>
              <a:t>和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97569" y="2866878"/>
            <a:ext cx="3088444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经营过</a:t>
            </a:r>
            <a:r>
              <a:rPr sz="1350">
                <a:solidFill>
                  <a:srgbClr val="000000"/>
                </a:solidFill>
                <a:latin typeface="RHODCM+MS-UIGothic"/>
                <a:cs typeface="RHODCM+MS-UIGothic"/>
              </a:rPr>
              <a:t>程中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储备</a:t>
            </a:r>
            <a:r>
              <a:rPr sz="1350">
                <a:solidFill>
                  <a:srgbClr val="000000"/>
                </a:solidFill>
                <a:latin typeface="RHODCM+MS-UIGothic"/>
                <a:cs typeface="RHODCM+MS-UIGothic"/>
              </a:rPr>
              <a:t>的各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类</a:t>
            </a:r>
            <a:r>
              <a:rPr sz="1350">
                <a:solidFill>
                  <a:srgbClr val="000000"/>
                </a:solidFill>
                <a:latin typeface="RHODCM+MS-UIGothic"/>
                <a:cs typeface="RHODCM+MS-UIGothic"/>
              </a:rPr>
              <a:t>物品或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资</a:t>
            </a:r>
            <a:r>
              <a:rPr sz="1350">
                <a:solidFill>
                  <a:srgbClr val="000000"/>
                </a:solidFill>
                <a:latin typeface="RHODCM+MS-UIGothic"/>
                <a:cs typeface="RHODCM+MS-UIGothic"/>
              </a:rPr>
              <a:t>源。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544050" y="4147815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A5B2"/>
                </a:solidFill>
                <a:latin typeface="SimSun"/>
                <a:cs typeface="SimSun"/>
              </a:rPr>
              <a:t>库</a:t>
            </a:r>
            <a:r>
              <a:rPr sz="1550" spc="25">
                <a:solidFill>
                  <a:srgbClr val="00A5B2"/>
                </a:solidFill>
                <a:latin typeface="RHODCM+MS-UIGothic"/>
                <a:cs typeface="RHODCM+MS-UIGothic"/>
              </a:rPr>
              <a:t>存作用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497569" y="4661388"/>
            <a:ext cx="2760345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库</a:t>
            </a:r>
            <a:r>
              <a:rPr sz="1350">
                <a:solidFill>
                  <a:srgbClr val="000000"/>
                </a:solidFill>
                <a:latin typeface="RHODCM+MS-UIGothic"/>
                <a:cs typeface="RHODCM+MS-UIGothic"/>
              </a:rPr>
              <a:t>存旨在确保企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000000"/>
                </a:solidFill>
                <a:latin typeface="RHODCM+MS-UIGothic"/>
                <a:cs typeface="RHODCM+MS-UIGothic"/>
              </a:rPr>
              <a:t>或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组织</a:t>
            </a:r>
            <a:r>
              <a:rPr sz="1350">
                <a:solidFill>
                  <a:srgbClr val="000000"/>
                </a:solidFill>
                <a:latin typeface="RHODCM+MS-UIGothic"/>
                <a:cs typeface="RHODCM+MS-UIGothic"/>
              </a:rPr>
              <a:t>的正常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RHODCM+MS-UIGothic"/>
                <a:cs typeface="RHODCM+MS-UIGothic"/>
              </a:rPr>
              <a:t>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营</a:t>
            </a:r>
            <a:r>
              <a:rPr sz="1350">
                <a:solidFill>
                  <a:srgbClr val="000000"/>
                </a:solidFill>
                <a:latin typeface="RHODCM+MS-UIGothic"/>
                <a:cs typeface="RHODCM+MS-UIGothic"/>
              </a:rPr>
              <a:t>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预</a:t>
            </a:r>
            <a:r>
              <a:rPr sz="1350">
                <a:solidFill>
                  <a:srgbClr val="000000"/>
                </a:solidFill>
                <a:latin typeface="RHODCM+MS-UIGothic"/>
                <a:cs typeface="RHODCM+MS-UIGothic"/>
              </a:rPr>
              <a:t>防短缺和中断，同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时优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RHODCM+MS-UIGothic"/>
                <a:cs typeface="RHODCM+MS-UIGothic"/>
              </a:rPr>
              <a:t>化成本和效益。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库</a:t>
            </a:r>
            <a:r>
              <a:rPr sz="3000">
                <a:solidFill>
                  <a:srgbClr val="00A5B2"/>
                </a:solidFill>
                <a:latin typeface="RHODCM+MS-UIGothic"/>
                <a:cs typeface="RHODCM+MS-UIGothic"/>
              </a:rPr>
              <a:t>存管理的基本原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则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MWSHAI+ALINJB+MicrosoftYaHei-Bold"/>
                <a:cs typeface="MWSHAI+ALINJB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MWSHAI+ALINJB+MicrosoftYaHei-Bold"/>
                <a:cs typeface="MWSHAI+ALINJB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MWSHAI+ALINJB+MicrosoftYaHei-Bold"/>
                <a:cs typeface="MWSHAI+ALINJB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66369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A5B2"/>
                </a:solidFill>
                <a:latin typeface="RHODCM+MS-UIGothic"/>
                <a:cs typeface="RHODCM+MS-UIGothic"/>
              </a:rPr>
              <a:t>适</a:t>
            </a:r>
            <a:r>
              <a:rPr sz="2000" spc="25">
                <a:solidFill>
                  <a:srgbClr val="00A5B2"/>
                </a:solidFill>
                <a:latin typeface="SimSun"/>
                <a:cs typeface="SimSun"/>
              </a:rPr>
              <a:t>应</a:t>
            </a:r>
            <a:r>
              <a:rPr sz="2000" spc="25">
                <a:solidFill>
                  <a:srgbClr val="00A5B2"/>
                </a:solidFill>
                <a:latin typeface="RHODCM+MS-UIGothic"/>
                <a:cs typeface="RHODCM+MS-UIGothic"/>
              </a:rPr>
              <a:t>性原</a:t>
            </a:r>
            <a:r>
              <a:rPr sz="2000">
                <a:solidFill>
                  <a:srgbClr val="00A5B2"/>
                </a:solidFill>
                <a:latin typeface="SimSun"/>
                <a:cs typeface="SimSun"/>
              </a:rPr>
              <a:t>则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A5B2"/>
                </a:solidFill>
                <a:latin typeface="SimSun"/>
                <a:cs typeface="SimSun"/>
              </a:rPr>
              <a:t>经济</a:t>
            </a:r>
            <a:r>
              <a:rPr sz="2000" spc="25">
                <a:solidFill>
                  <a:srgbClr val="00A5B2"/>
                </a:solidFill>
                <a:latin typeface="RHODCM+MS-UIGothic"/>
                <a:cs typeface="RHODCM+MS-UIGothic"/>
              </a:rPr>
              <a:t>性原</a:t>
            </a:r>
            <a:r>
              <a:rPr sz="2000">
                <a:solidFill>
                  <a:srgbClr val="00A5B2"/>
                </a:solidFill>
                <a:latin typeface="SimSun"/>
                <a:cs typeface="SimSun"/>
              </a:rPr>
              <a:t>则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A5B2"/>
                </a:solidFill>
                <a:latin typeface="SimSun"/>
                <a:cs typeface="SimSun"/>
              </a:rPr>
              <a:t>动态调</a:t>
            </a:r>
            <a:r>
              <a:rPr sz="2000" spc="25">
                <a:solidFill>
                  <a:srgbClr val="00A5B2"/>
                </a:solidFill>
                <a:latin typeface="RHODCM+MS-UIGothic"/>
                <a:cs typeface="RHODCM+MS-UIGothic"/>
              </a:rPr>
              <a:t>整原</a:t>
            </a:r>
            <a:r>
              <a:rPr sz="2000">
                <a:solidFill>
                  <a:srgbClr val="00A5B2"/>
                </a:solidFill>
                <a:latin typeface="SimSun"/>
                <a:cs typeface="SimSun"/>
              </a:rPr>
              <a:t>则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04264" y="4746997"/>
            <a:ext cx="2409825" cy="11353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库</a:t>
            </a:r>
            <a:r>
              <a:rPr sz="1500">
                <a:solidFill>
                  <a:srgbClr val="000000"/>
                </a:solidFill>
                <a:latin typeface="RHODCM+MS-UIGothic"/>
                <a:cs typeface="RHODCM+MS-UIGothic"/>
              </a:rPr>
              <a:t>存管理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RHODCM+MS-UIGothic"/>
                <a:cs typeface="RHODCM+MS-UIGothic"/>
              </a:rPr>
              <a:t>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RHODCM+MS-UIGothic"/>
                <a:cs typeface="RHODCM+MS-UIGothic"/>
              </a:rPr>
              <a:t>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RHODCM+MS-UIGothic"/>
                <a:cs typeface="RHODCM+MS-UIGothic"/>
              </a:rPr>
              <a:t>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组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织</a:t>
            </a:r>
            <a:r>
              <a:rPr sz="1500">
                <a:solidFill>
                  <a:srgbClr val="000000"/>
                </a:solidFill>
                <a:latin typeface="RHODCM+MS-UIGothic"/>
                <a:cs typeface="RHODCM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实际</a:t>
            </a:r>
            <a:r>
              <a:rPr sz="1500">
                <a:solidFill>
                  <a:srgbClr val="000000"/>
                </a:solidFill>
                <a:latin typeface="RHODCM+MS-UIGothic"/>
                <a:cs typeface="RHODCM+MS-UIGothic"/>
              </a:rPr>
              <a:t>需求，既要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满</a:t>
            </a:r>
            <a:r>
              <a:rPr sz="1500">
                <a:solidFill>
                  <a:srgbClr val="000000"/>
                </a:solidFill>
                <a:latin typeface="RHODCM+MS-UIGothic"/>
                <a:cs typeface="RHODCM+MS-UIGothic"/>
              </a:rPr>
              <a:t>足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RHODCM+MS-UIGothic"/>
                <a:cs typeface="RHODCM+MS-UIGothic"/>
              </a:rPr>
              <a:t>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RHODCM+MS-UIGothic"/>
                <a:cs typeface="RHODCM+MS-UIGothic"/>
              </a:rPr>
              <a:t>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经营</a:t>
            </a:r>
            <a:r>
              <a:rPr sz="1500">
                <a:solidFill>
                  <a:srgbClr val="000000"/>
                </a:solidFill>
                <a:latin typeface="RHODCM+MS-UIGothic"/>
                <a:cs typeface="RHODCM+MS-UIGothic"/>
              </a:rPr>
              <a:t>的需要，又要</a:t>
            </a:r>
          </a:p>
          <a:p>
            <a:pPr marL="0" marR="0">
              <a:lnSpc>
                <a:spcPts val="1500"/>
              </a:lnSpc>
              <a:spcBef>
                <a:spcPts val="22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RHODCM+MS-UIGothic"/>
                <a:cs typeface="RHODCM+MS-UIGothic"/>
              </a:rPr>
              <a:t>避免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RHODCM+MS-UIGothic"/>
                <a:cs typeface="RHODCM+MS-UIGothic"/>
              </a:rPr>
              <a:t>度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储备</a:t>
            </a:r>
            <a:r>
              <a:rPr sz="1500">
                <a:solidFill>
                  <a:srgbClr val="000000"/>
                </a:solidFill>
                <a:latin typeface="RHODCM+MS-UIGothic"/>
                <a:cs typeface="RHODCM+MS-UIGothic"/>
              </a:rPr>
              <a:t>和浪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费</a:t>
            </a:r>
            <a:r>
              <a:rPr sz="1500">
                <a:solidFill>
                  <a:srgbClr val="000000"/>
                </a:solidFill>
                <a:latin typeface="RHODCM+MS-UIGothic"/>
                <a:cs typeface="RHODCM+MS-UIGothic"/>
              </a:rPr>
              <a:t>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785359" y="4746997"/>
            <a:ext cx="2409825" cy="11353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库</a:t>
            </a:r>
            <a:r>
              <a:rPr sz="1500">
                <a:solidFill>
                  <a:srgbClr val="000000"/>
                </a:solidFill>
                <a:latin typeface="RHODCM+MS-UIGothic"/>
                <a:cs typeface="RHODCM+MS-UIGothic"/>
              </a:rPr>
              <a:t>存管理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RHODCM+MS-UIGothic"/>
                <a:cs typeface="RHODCM+MS-UIGothic"/>
              </a:rPr>
              <a:t>注重成本控制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RHODCM+MS-UIGothic"/>
                <a:cs typeface="RHODCM+MS-UIGothic"/>
              </a:rPr>
              <a:t>和效益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优</a:t>
            </a:r>
            <a:r>
              <a:rPr sz="1500">
                <a:solidFill>
                  <a:srgbClr val="000000"/>
                </a:solidFill>
                <a:latin typeface="RHODCM+MS-UIGothic"/>
                <a:cs typeface="RHODCM+MS-UIGothic"/>
              </a:rPr>
              <a:t>化，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寻</a:t>
            </a:r>
            <a:r>
              <a:rPr sz="1500">
                <a:solidFill>
                  <a:srgbClr val="000000"/>
                </a:solidFill>
                <a:latin typeface="RHODCM+MS-UIGothic"/>
                <a:cs typeface="RHODCM+MS-UIGothic"/>
              </a:rPr>
              <a:t>求在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满</a:t>
            </a:r>
            <a:r>
              <a:rPr sz="1500">
                <a:solidFill>
                  <a:srgbClr val="000000"/>
                </a:solidFill>
                <a:latin typeface="RHODCM+MS-UIGothic"/>
                <a:cs typeface="RHODCM+MS-UIGothic"/>
              </a:rPr>
              <a:t>足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RHODCM+MS-UIGothic"/>
                <a:cs typeface="RHODCM+MS-UIGothic"/>
              </a:rPr>
              <a:t>需求的前提下降低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库</a:t>
            </a:r>
            <a:r>
              <a:rPr sz="1500">
                <a:solidFill>
                  <a:srgbClr val="000000"/>
                </a:solidFill>
                <a:latin typeface="RHODCM+MS-UIGothic"/>
                <a:cs typeface="RHODCM+MS-UIGothic"/>
              </a:rPr>
              <a:t>存成</a:t>
            </a:r>
          </a:p>
          <a:p>
            <a:pPr marL="0" marR="0">
              <a:lnSpc>
                <a:spcPts val="1500"/>
              </a:lnSpc>
              <a:spcBef>
                <a:spcPts val="22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RHODCM+MS-UIGothic"/>
                <a:cs typeface="RHODCM+MS-UIGothic"/>
              </a:rPr>
              <a:t>本。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487409" y="4746997"/>
            <a:ext cx="2409825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RHODCM+MS-UIGothic"/>
                <a:cs typeface="RHODCM+MS-UIGothic"/>
              </a:rPr>
              <a:t>随着市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000000"/>
                </a:solidFill>
                <a:latin typeface="RHODCM+MS-UIGothic"/>
                <a:cs typeface="RHODCM+MS-UIGothic"/>
              </a:rPr>
              <a:t>和企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RHODCM+MS-UIGothic"/>
                <a:cs typeface="RHODCM+MS-UIGothic"/>
              </a:rPr>
              <a:t>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组织</a:t>
            </a:r>
            <a:r>
              <a:rPr sz="1500">
                <a:solidFill>
                  <a:srgbClr val="000000"/>
                </a:solidFill>
                <a:latin typeface="RHODCM+MS-UIGothic"/>
                <a:cs typeface="RHODCM+MS-UIGothic"/>
              </a:rPr>
              <a:t>运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营</a:t>
            </a:r>
            <a:r>
              <a:rPr sz="1500">
                <a:solidFill>
                  <a:srgbClr val="000000"/>
                </a:solidFill>
                <a:latin typeface="RHODCM+MS-UIGothic"/>
                <a:cs typeface="RHODCM+MS-UIGothic"/>
              </a:rPr>
              <a:t>需求的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000000"/>
                </a:solidFill>
                <a:latin typeface="RHODCM+MS-UIGothic"/>
                <a:cs typeface="RHODCM+MS-UIGothic"/>
              </a:rPr>
              <a:t>化，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库</a:t>
            </a:r>
            <a:r>
              <a:rPr sz="1500">
                <a:solidFill>
                  <a:srgbClr val="000000"/>
                </a:solidFill>
                <a:latin typeface="RHODCM+MS-UIGothic"/>
                <a:cs typeface="RHODCM+MS-UIGothic"/>
              </a:rPr>
              <a:t>存管理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应进</a:t>
            </a:r>
            <a:r>
              <a:rPr sz="1500">
                <a:solidFill>
                  <a:srgbClr val="000000"/>
                </a:solidFill>
                <a:latin typeface="RHODCM+MS-UIGothic"/>
                <a:cs typeface="RHODCM+MS-UIGothic"/>
              </a:rPr>
              <a:t>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动态调</a:t>
            </a:r>
            <a:r>
              <a:rPr sz="1500">
                <a:solidFill>
                  <a:srgbClr val="000000"/>
                </a:solidFill>
                <a:latin typeface="RHODCM+MS-UIGothic"/>
                <a:cs typeface="RHODCM+MS-UIGothic"/>
              </a:rPr>
              <a:t>整和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优</a:t>
            </a:r>
            <a:r>
              <a:rPr sz="1500">
                <a:solidFill>
                  <a:srgbClr val="000000"/>
                </a:solidFill>
                <a:latin typeface="RHODCM+MS-UIGothic"/>
                <a:cs typeface="RHODCM+MS-UIGothic"/>
              </a:rPr>
              <a:t>化。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库</a:t>
            </a:r>
            <a:r>
              <a:rPr sz="3000">
                <a:solidFill>
                  <a:srgbClr val="00A5B2"/>
                </a:solidFill>
                <a:latin typeface="RHODCM+MS-UIGothic"/>
                <a:cs typeface="RHODCM+MS-UIGothic"/>
              </a:rPr>
              <a:t>存管理的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发</a:t>
            </a:r>
            <a:r>
              <a:rPr sz="3000">
                <a:solidFill>
                  <a:srgbClr val="00A5B2"/>
                </a:solidFill>
                <a:latin typeface="RHODCM+MS-UIGothic"/>
                <a:cs typeface="RHODCM+MS-UIGothic"/>
              </a:rPr>
              <a:t>展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历</a:t>
            </a:r>
            <a:r>
              <a:rPr sz="3000">
                <a:solidFill>
                  <a:srgbClr val="00A5B2"/>
                </a:solidFill>
                <a:latin typeface="RHODCM+MS-UIGothic"/>
                <a:cs typeface="RHODCM+MS-UIGothic"/>
              </a:rPr>
              <a:t>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907539" y="1709959"/>
            <a:ext cx="192100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传统库</a:t>
            </a:r>
            <a:r>
              <a:rPr sz="2000" spc="25">
                <a:solidFill>
                  <a:srgbClr val="FFFDFD"/>
                </a:solidFill>
                <a:latin typeface="RHODCM+MS-UIGothic"/>
                <a:cs typeface="RHODCM+MS-UIGothic"/>
              </a:rPr>
              <a:t>存管理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312150" y="1709959"/>
            <a:ext cx="26924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现</a:t>
            </a:r>
            <a:r>
              <a:rPr sz="2000" spc="25">
                <a:solidFill>
                  <a:srgbClr val="FFFDFD"/>
                </a:solidFill>
                <a:latin typeface="RHODCM+MS-UIGothic"/>
                <a:cs typeface="RHODCM+MS-UIGothic"/>
              </a:rPr>
              <a:t>代供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应链库</a:t>
            </a:r>
            <a:r>
              <a:rPr sz="2000" spc="25">
                <a:solidFill>
                  <a:srgbClr val="FFFDFD"/>
                </a:solidFill>
                <a:latin typeface="RHODCM+MS-UIGothic"/>
                <a:cs typeface="RHODCM+MS-UIGothic"/>
              </a:rPr>
              <a:t>存管理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09675" y="2624192"/>
            <a:ext cx="3505200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RHODCM+MS-UIGothic"/>
                <a:cs typeface="RHODCM+MS-UIGothic"/>
              </a:rPr>
              <a:t>主要依靠人工和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纸质记录进</a:t>
            </a:r>
            <a:r>
              <a:rPr sz="1500">
                <a:solidFill>
                  <a:srgbClr val="FFFDFD"/>
                </a:solidFill>
                <a:latin typeface="RHODCM+MS-UIGothic"/>
                <a:cs typeface="RHODCM+MS-UIGothic"/>
              </a:rPr>
              <a:t>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库</a:t>
            </a:r>
            <a:r>
              <a:rPr sz="1500">
                <a:solidFill>
                  <a:srgbClr val="FFFDFD"/>
                </a:solidFill>
                <a:latin typeface="RHODCM+MS-UIGothic"/>
                <a:cs typeface="RHODCM+MS-UIGothic"/>
              </a:rPr>
              <a:t>存管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RHODCM+MS-UIGothic"/>
                <a:cs typeface="RHODCM+MS-UIGothic"/>
              </a:rPr>
              <a:t>理，效率低下且容易出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错</a:t>
            </a:r>
            <a:r>
              <a:rPr sz="1500">
                <a:solidFill>
                  <a:srgbClr val="FFFDFD"/>
                </a:solidFill>
                <a:latin typeface="RHODCM+MS-UIGothic"/>
                <a:cs typeface="RHODCM+MS-UIGothic"/>
              </a:rPr>
              <a:t>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99730" y="2624192"/>
            <a:ext cx="3431604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RHODCM+MS-UIGothic"/>
                <a:cs typeface="RHODCM+MS-UIGothic"/>
              </a:rPr>
              <a:t>采用供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应链协</a:t>
            </a:r>
            <a:r>
              <a:rPr sz="1500">
                <a:solidFill>
                  <a:srgbClr val="FFFDFD"/>
                </a:solidFill>
                <a:latin typeface="RHODCM+MS-UIGothic"/>
                <a:cs typeface="RHODCM+MS-UIGothic"/>
              </a:rPr>
              <a:t>同和信息共享的方式，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实现</a:t>
            </a:r>
            <a:r>
              <a:rPr sz="1500">
                <a:solidFill>
                  <a:srgbClr val="FFFDFD"/>
                </a:solidFill>
                <a:latin typeface="RHODCM+MS-UIGothic"/>
                <a:cs typeface="RHODCM+MS-UIGothic"/>
              </a:rPr>
              <a:t>更高效的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库</a:t>
            </a:r>
            <a:r>
              <a:rPr sz="1500">
                <a:solidFill>
                  <a:srgbClr val="FFFDFD"/>
                </a:solidFill>
                <a:latin typeface="RHODCM+MS-UIGothic"/>
                <a:cs typeface="RHODCM+MS-UIGothic"/>
              </a:rPr>
              <a:t>存管理和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FFFDFD"/>
                </a:solidFill>
                <a:latin typeface="RHODCM+MS-UIGothic"/>
                <a:cs typeface="RHODCM+MS-UIGothic"/>
              </a:rPr>
              <a:t>源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调</a:t>
            </a:r>
            <a:r>
              <a:rPr sz="1500">
                <a:solidFill>
                  <a:srgbClr val="FFFDFD"/>
                </a:solidFill>
                <a:latin typeface="RHODCM+MS-UIGothic"/>
                <a:cs typeface="RHODCM+MS-UIGothic"/>
              </a:rPr>
              <a:t>配。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173979" y="3853719"/>
            <a:ext cx="217804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计</a:t>
            </a:r>
            <a:r>
              <a:rPr sz="2000" spc="25">
                <a:solidFill>
                  <a:srgbClr val="FFFDFD"/>
                </a:solidFill>
                <a:latin typeface="RHODCM+MS-UIGothic"/>
                <a:cs typeface="RHODCM+MS-UIGothic"/>
              </a:rPr>
              <a:t>算机</a:t>
            </a: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库</a:t>
            </a:r>
            <a:r>
              <a:rPr sz="2000" spc="25">
                <a:solidFill>
                  <a:srgbClr val="FFFDFD"/>
                </a:solidFill>
                <a:latin typeface="RHODCM+MS-UIGothic"/>
                <a:cs typeface="RHODCM+MS-UIGothic"/>
              </a:rPr>
              <a:t>存管理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604384" y="4768588"/>
            <a:ext cx="3431604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RHODCM+MS-UIGothic"/>
                <a:cs typeface="RHODCM+MS-UIGothic"/>
              </a:rPr>
              <a:t>利用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FFFDFD"/>
                </a:solidFill>
                <a:latin typeface="RHODCM+MS-UIGothic"/>
                <a:cs typeface="RHODCM+MS-UIGothic"/>
              </a:rPr>
              <a:t>算机系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统进</a:t>
            </a:r>
            <a:r>
              <a:rPr sz="1500">
                <a:solidFill>
                  <a:srgbClr val="FFFDFD"/>
                </a:solidFill>
                <a:latin typeface="RHODCM+MS-UIGothic"/>
                <a:cs typeface="RHODCM+MS-UIGothic"/>
              </a:rPr>
              <a:t>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库</a:t>
            </a:r>
            <a:r>
              <a:rPr sz="1500">
                <a:solidFill>
                  <a:srgbClr val="FFFDFD"/>
                </a:solidFill>
                <a:latin typeface="RHODCM+MS-UIGothic"/>
                <a:cs typeface="RHODCM+MS-UIGothic"/>
              </a:rPr>
              <a:t>存管理，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实现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RHODCM+MS-UIGothic"/>
                <a:cs typeface="RHODCM+MS-UIGothic"/>
              </a:rPr>
              <a:t>了自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FFDFD"/>
                </a:solidFill>
                <a:latin typeface="RHODCM+MS-UIGothic"/>
                <a:cs typeface="RHODCM+MS-UIGothic"/>
              </a:rPr>
              <a:t>化和信息化。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814059" y="1972131"/>
            <a:ext cx="1249709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MWSHAI+ALINJB+MicrosoftYaHei-Bold"/>
                <a:cs typeface="MWSHAI+ALINJB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724400" y="3786028"/>
            <a:ext cx="3429000" cy="1143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600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00A5B2"/>
                </a:solidFill>
                <a:latin typeface="SimSun"/>
                <a:cs typeface="SimSun"/>
              </a:rPr>
              <a:t>库</a:t>
            </a:r>
            <a:r>
              <a:rPr sz="3600">
                <a:solidFill>
                  <a:srgbClr val="00A5B2"/>
                </a:solidFill>
                <a:latin typeface="RHODCM+MS-UIGothic"/>
                <a:cs typeface="RHODCM+MS-UIGothic"/>
              </a:rPr>
              <a:t>存控制策略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RHODCM+MS-UIGothic"/>
                <a:cs typeface="RHODCM+MS-UIGothic"/>
              </a:rPr>
              <a:t>定量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订货</a:t>
            </a:r>
            <a:r>
              <a:rPr sz="3000">
                <a:solidFill>
                  <a:srgbClr val="00A5B2"/>
                </a:solidFill>
                <a:latin typeface="RHODCM+MS-UIGothic"/>
                <a:cs typeface="RHODCM+MS-UIGothic"/>
              </a:rPr>
              <a:t>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A5B2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87730" y="2317488"/>
            <a:ext cx="7374954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RHODCM+MS-UIGothic"/>
                <a:cs typeface="RHODCM+MS-UIGothic"/>
              </a:rPr>
              <a:t>定量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订货</a:t>
            </a:r>
            <a:r>
              <a:rPr sz="1500">
                <a:solidFill>
                  <a:srgbClr val="000000"/>
                </a:solidFill>
                <a:latin typeface="RHODCM+MS-UIGothic"/>
                <a:cs typeface="RHODCM+MS-UIGothic"/>
              </a:rPr>
              <a:t>法是一种常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见</a:t>
            </a:r>
            <a:r>
              <a:rPr sz="1500">
                <a:solidFill>
                  <a:srgbClr val="000000"/>
                </a:solidFill>
                <a:latin typeface="RHODCM+MS-UIGothic"/>
                <a:cs typeface="RHODCM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库</a:t>
            </a:r>
            <a:r>
              <a:rPr sz="1500">
                <a:solidFill>
                  <a:srgbClr val="000000"/>
                </a:solidFill>
                <a:latin typeface="RHODCM+MS-UIGothic"/>
                <a:cs typeface="RHODCM+MS-UIGothic"/>
              </a:rPr>
              <a:t>存控制方法，其核心思想是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库</a:t>
            </a:r>
            <a:r>
              <a:rPr sz="1500">
                <a:solidFill>
                  <a:srgbClr val="000000"/>
                </a:solidFill>
                <a:latin typeface="RHODCM+MS-UIGothic"/>
                <a:cs typeface="RHODCM+MS-UIGothic"/>
              </a:rPr>
              <a:t>存达到最低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时进</a:t>
            </a:r>
            <a:r>
              <a:rPr sz="1500">
                <a:solidFill>
                  <a:srgbClr val="000000"/>
                </a:solidFill>
                <a:latin typeface="RHODCM+MS-UIGothic"/>
                <a:cs typeface="RHODCM+MS-UIGothic"/>
              </a:rPr>
              <a:t>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订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货补</a:t>
            </a:r>
            <a:r>
              <a:rPr sz="1500">
                <a:solidFill>
                  <a:srgbClr val="000000"/>
                </a:solidFill>
                <a:latin typeface="RHODCM+MS-UIGothic"/>
                <a:cs typeface="RHODCM+MS-UIGothic"/>
              </a:rPr>
              <a:t>充。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13435" y="429176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A5B2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00A5B2"/>
                </a:solidFill>
                <a:latin typeface="RHODCM+MS-UIGothic"/>
                <a:cs typeface="RHODCM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3435" y="4870188"/>
            <a:ext cx="7520433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RHODCM+MS-UIGothic"/>
                <a:cs typeface="RHODCM+MS-UIGothic"/>
              </a:rPr>
              <a:t>定量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订货</a:t>
            </a:r>
            <a:r>
              <a:rPr sz="1500">
                <a:solidFill>
                  <a:srgbClr val="000000"/>
                </a:solidFill>
                <a:latin typeface="RHODCM+MS-UIGothic"/>
                <a:cs typeface="RHODCM+MS-UIGothic"/>
              </a:rPr>
              <a:t>法主要适用于可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预测</a:t>
            </a:r>
            <a:r>
              <a:rPr sz="1500">
                <a:solidFill>
                  <a:srgbClr val="000000"/>
                </a:solidFill>
                <a:latin typeface="RHODCM+MS-UIGothic"/>
                <a:cs typeface="RHODCM+MS-UIGothic"/>
              </a:rPr>
              <a:t>的需求，其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优</a:t>
            </a:r>
            <a:r>
              <a:rPr sz="1500">
                <a:solidFill>
                  <a:srgbClr val="000000"/>
                </a:solidFill>
                <a:latin typeface="RHODCM+MS-UIGothic"/>
                <a:cs typeface="RHODCM+MS-UIGothic"/>
              </a:rPr>
              <a:t>点是能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000000"/>
                </a:solidFill>
                <a:latin typeface="RHODCM+MS-UIGothic"/>
                <a:cs typeface="RHODCM+MS-UIGothic"/>
              </a:rPr>
              <a:t>减少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库</a:t>
            </a:r>
            <a:r>
              <a:rPr sz="1500">
                <a:solidFill>
                  <a:srgbClr val="000000"/>
                </a:solidFill>
                <a:latin typeface="RHODCM+MS-UIGothic"/>
                <a:cs typeface="RHODCM+MS-UIGothic"/>
              </a:rPr>
              <a:t>存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积压</a:t>
            </a:r>
            <a:r>
              <a:rPr sz="1500">
                <a:solidFill>
                  <a:srgbClr val="000000"/>
                </a:solidFill>
                <a:latin typeface="RHODCM+MS-UIGothic"/>
                <a:cs typeface="RHODCM+MS-UIGothic"/>
              </a:rPr>
              <a:t>和降低成本，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RHODCM+MS-UIGothic"/>
                <a:cs typeface="RHODCM+MS-UIGothic"/>
              </a:rPr>
              <a:t>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00000"/>
                </a:solidFill>
                <a:latin typeface="RHODCM+MS-UIGothic"/>
                <a:cs typeface="RHODCM+MS-UIGothic"/>
              </a:rPr>
              <a:t>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000000"/>
                </a:solidFill>
                <a:latin typeface="RHODCM+MS-UIGothic"/>
                <a:cs typeface="RHODCM+MS-UIGothic"/>
              </a:rPr>
              <a:t>保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证库</a:t>
            </a:r>
            <a:r>
              <a:rPr sz="1500">
                <a:solidFill>
                  <a:srgbClr val="000000"/>
                </a:solidFill>
                <a:latin typeface="RHODCM+MS-UIGothic"/>
                <a:cs typeface="RHODCM+MS-UIGothic"/>
              </a:rPr>
              <a:t>存的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稳</a:t>
            </a:r>
            <a:r>
              <a:rPr sz="1500">
                <a:solidFill>
                  <a:srgbClr val="000000"/>
                </a:solidFill>
                <a:latin typeface="RHODCM+MS-UIGothic"/>
                <a:cs typeface="RHODCM+MS-UIGothic"/>
              </a:rPr>
              <a:t>定性。但是，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这</a:t>
            </a:r>
            <a:r>
              <a:rPr sz="1500">
                <a:solidFill>
                  <a:srgbClr val="000000"/>
                </a:solidFill>
                <a:latin typeface="RHODCM+MS-UIGothic"/>
                <a:cs typeface="RHODCM+MS-UIGothic"/>
              </a:rPr>
              <a:t>种方法需要准确的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预测</a:t>
            </a:r>
            <a:r>
              <a:rPr sz="1500">
                <a:solidFill>
                  <a:srgbClr val="000000"/>
                </a:solidFill>
                <a:latin typeface="RHODCM+MS-UIGothic"/>
                <a:cs typeface="RHODCM+MS-UIGothic"/>
              </a:rPr>
              <a:t>和及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00000"/>
                </a:solidFill>
                <a:latin typeface="RHODCM+MS-UIGothic"/>
                <a:cs typeface="RHODCM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补货</a:t>
            </a:r>
            <a:r>
              <a:rPr sz="1500">
                <a:solidFill>
                  <a:srgbClr val="000000"/>
                </a:solidFill>
                <a:latin typeface="RHODCM+MS-UIGothic"/>
                <a:cs typeface="RHODCM+MS-UIGothic"/>
              </a:rPr>
              <a:t>，</a:t>
            </a:r>
          </a:p>
          <a:p>
            <a:pPr marL="0" marR="0">
              <a:lnSpc>
                <a:spcPts val="1500"/>
              </a:lnSpc>
              <a:spcBef>
                <a:spcPts val="119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RHODCM+MS-UIGothic"/>
                <a:cs typeface="RHODCM+MS-UIGothic"/>
              </a:rPr>
              <a:t>否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则</a:t>
            </a:r>
            <a:r>
              <a:rPr sz="1500">
                <a:solidFill>
                  <a:srgbClr val="000000"/>
                </a:solidFill>
                <a:latin typeface="RHODCM+MS-UIGothic"/>
                <a:cs typeface="RHODCM+MS-UIGothic"/>
              </a:rPr>
              <a:t>可能会造成缺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货</a:t>
            </a:r>
            <a:r>
              <a:rPr sz="1500">
                <a:solidFill>
                  <a:srgbClr val="000000"/>
                </a:solidFill>
                <a:latin typeface="RHODCM+MS-UIGothic"/>
                <a:cs typeface="RHODCM+MS-UIGothic"/>
              </a:rPr>
              <a:t>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库</a:t>
            </a:r>
            <a:r>
              <a:rPr sz="1500">
                <a:solidFill>
                  <a:srgbClr val="000000"/>
                </a:solidFill>
                <a:latin typeface="RHODCM+MS-UIGothic"/>
                <a:cs typeface="RHODCM+MS-UIGothic"/>
              </a:rPr>
              <a:t>存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积压</a:t>
            </a:r>
            <a:r>
              <a:rPr sz="1500">
                <a:solidFill>
                  <a:srgbClr val="000000"/>
                </a:solidFill>
                <a:latin typeface="RHODCM+MS-UIGothic"/>
                <a:cs typeface="RHODCM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RHODCM+MS-UIGothic"/>
                <a:cs typeface="RHODCM+MS-UIGothic"/>
              </a:rPr>
              <a:t>定期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订货</a:t>
            </a:r>
            <a:r>
              <a:rPr sz="3000">
                <a:solidFill>
                  <a:srgbClr val="00A5B2"/>
                </a:solidFill>
                <a:latin typeface="RHODCM+MS-UIGothic"/>
                <a:cs typeface="RHODCM+MS-UIGothic"/>
              </a:rPr>
              <a:t>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1984176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2517628"/>
            <a:ext cx="6834626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RHODCM+MS-UIGothic"/>
                <a:cs typeface="RHODCM+MS-UIGothic"/>
              </a:rPr>
              <a:t>定期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订货</a:t>
            </a:r>
            <a:r>
              <a:rPr sz="1350">
                <a:solidFill>
                  <a:srgbClr val="FFFFFF"/>
                </a:solidFill>
                <a:latin typeface="RHODCM+MS-UIGothic"/>
                <a:cs typeface="RHODCM+MS-UIGothic"/>
              </a:rPr>
              <a:t>法是一种常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见</a:t>
            </a:r>
            <a:r>
              <a:rPr sz="1350">
                <a:solidFill>
                  <a:srgbClr val="FFFFFF"/>
                </a:solidFill>
                <a:latin typeface="RHODCM+MS-UIGothic"/>
                <a:cs typeface="RHODCM+MS-UIGothic"/>
              </a:rPr>
              <a:t>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库</a:t>
            </a:r>
            <a:r>
              <a:rPr sz="1350">
                <a:solidFill>
                  <a:srgbClr val="FFFFFF"/>
                </a:solidFill>
                <a:latin typeface="RHODCM+MS-UIGothic"/>
                <a:cs typeface="RHODCM+MS-UIGothic"/>
              </a:rPr>
              <a:t>存控制方法，其核心思想是按照固定的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时间间</a:t>
            </a:r>
            <a:r>
              <a:rPr sz="1350">
                <a:solidFill>
                  <a:srgbClr val="FFFFFF"/>
                </a:solidFill>
                <a:latin typeface="RHODCM+MS-UIGothic"/>
                <a:cs typeface="RHODCM+MS-UIGothic"/>
              </a:rPr>
              <a:t>隔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FFFFFF"/>
                </a:solidFill>
                <a:latin typeface="RHODCM+MS-UIGothic"/>
                <a:cs typeface="RHODCM+MS-UIGothic"/>
              </a:rPr>
              <a:t>行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订货补</a:t>
            </a:r>
            <a:r>
              <a:rPr sz="1350">
                <a:solidFill>
                  <a:srgbClr val="FFFFFF"/>
                </a:solidFill>
                <a:latin typeface="RHODCM+MS-UIGothic"/>
                <a:cs typeface="RHODCM+MS-UIGothic"/>
              </a:rPr>
              <a:t>充。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878704" y="404030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FFFFFF"/>
                </a:solidFill>
                <a:latin typeface="RHODCM+MS-UIGothic"/>
                <a:cs typeface="RHODCM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878704" y="4650592"/>
            <a:ext cx="6834626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RHODCM+MS-UIGothic"/>
                <a:cs typeface="RHODCM+MS-UIGothic"/>
              </a:rPr>
              <a:t>定期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订货</a:t>
            </a:r>
            <a:r>
              <a:rPr sz="1350">
                <a:solidFill>
                  <a:srgbClr val="FFFFFF"/>
                </a:solidFill>
                <a:latin typeface="RHODCM+MS-UIGothic"/>
                <a:cs typeface="RHODCM+MS-UIGothic"/>
              </a:rPr>
              <a:t>法主要适用于不可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预测</a:t>
            </a:r>
            <a:r>
              <a:rPr sz="1350">
                <a:solidFill>
                  <a:srgbClr val="FFFFFF"/>
                </a:solidFill>
                <a:latin typeface="RHODCM+MS-UIGothic"/>
                <a:cs typeface="RHODCM+MS-UIGothic"/>
              </a:rPr>
              <a:t>的需求，其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优</a:t>
            </a:r>
            <a:r>
              <a:rPr sz="1350">
                <a:solidFill>
                  <a:srgbClr val="FFFFFF"/>
                </a:solidFill>
                <a:latin typeface="RHODCM+MS-UIGothic"/>
                <a:cs typeface="RHODCM+MS-UIGothic"/>
              </a:rPr>
              <a:t>点是能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够</a:t>
            </a:r>
            <a:r>
              <a:rPr sz="1350">
                <a:solidFill>
                  <a:srgbClr val="FFFFFF"/>
                </a:solidFill>
                <a:latin typeface="RHODCM+MS-UIGothic"/>
                <a:cs typeface="RHODCM+MS-UIGothic"/>
              </a:rPr>
              <a:t>保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证库</a:t>
            </a:r>
            <a:r>
              <a:rPr sz="1350">
                <a:solidFill>
                  <a:srgbClr val="FFFFFF"/>
                </a:solidFill>
                <a:latin typeface="RHODCM+MS-UIGothic"/>
                <a:cs typeface="RHODCM+MS-UIGothic"/>
              </a:rPr>
              <a:t>存的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稳</a:t>
            </a:r>
            <a:r>
              <a:rPr sz="1350">
                <a:solidFill>
                  <a:srgbClr val="FFFFFF"/>
                </a:solidFill>
                <a:latin typeface="RHODCM+MS-UIGothic"/>
                <a:cs typeface="RHODCM+MS-UIGothic"/>
              </a:rPr>
              <a:t>定性和避免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RHODCM+MS-UIGothic"/>
                <a:cs typeface="RHODCM+MS-UIGothic"/>
              </a:rPr>
              <a:t>缺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货</a:t>
            </a:r>
            <a:r>
              <a:rPr sz="1350">
                <a:solidFill>
                  <a:srgbClr val="FFFFFF"/>
                </a:solidFill>
                <a:latin typeface="RHODCM+MS-UIGothic"/>
                <a:cs typeface="RHODCM+MS-UIGothic"/>
              </a:rPr>
              <a:t>。但是，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这</a:t>
            </a:r>
            <a:r>
              <a:rPr sz="1350">
                <a:solidFill>
                  <a:srgbClr val="FFFFFF"/>
                </a:solidFill>
                <a:latin typeface="RHODCM+MS-UIGothic"/>
                <a:cs typeface="RHODCM+MS-UIGothic"/>
              </a:rPr>
              <a:t>种方法需要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较</a:t>
            </a:r>
            <a:r>
              <a:rPr sz="1350">
                <a:solidFill>
                  <a:srgbClr val="FFFFFF"/>
                </a:solidFill>
                <a:latin typeface="RHODCM+MS-UIGothic"/>
                <a:cs typeface="RHODCM+MS-UIGothic"/>
              </a:rPr>
              <a:t>高的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库</a:t>
            </a:r>
            <a:r>
              <a:rPr sz="1350">
                <a:solidFill>
                  <a:srgbClr val="FFFFFF"/>
                </a:solidFill>
                <a:latin typeface="RHODCM+MS-UIGothic"/>
                <a:cs typeface="RHODCM+MS-UIGothic"/>
              </a:rPr>
              <a:t>存水平，并且需要定期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FFFFFF"/>
                </a:solidFill>
                <a:latin typeface="RHODCM+MS-UIGothic"/>
                <a:cs typeface="RHODCM+MS-UIGothic"/>
              </a:rPr>
              <a:t>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库</a:t>
            </a:r>
            <a:r>
              <a:rPr sz="1350">
                <a:solidFill>
                  <a:srgbClr val="FFFFFF"/>
                </a:solidFill>
                <a:latin typeface="RHODCM+MS-UIGothic"/>
                <a:cs typeface="RHODCM+MS-UIGothic"/>
              </a:rPr>
              <a:t>存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盘</a:t>
            </a:r>
            <a:r>
              <a:rPr sz="1350">
                <a:solidFill>
                  <a:srgbClr val="FFFFFF"/>
                </a:solidFill>
                <a:latin typeface="RHODCM+MS-UIGothic"/>
                <a:cs typeface="RHODCM+MS-UIGothic"/>
              </a:rPr>
              <a:t>点和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调</a:t>
            </a:r>
            <a:r>
              <a:rPr sz="1350">
                <a:solidFill>
                  <a:srgbClr val="FFFFFF"/>
                </a:solidFill>
                <a:latin typeface="RHODCM+MS-UIGothic"/>
                <a:cs typeface="RHODCM+MS-UIGothic"/>
              </a:rPr>
              <a:t>整。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518029" cy="97668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MWSHAI+ALINJB+MicrosoftYaHei-Bold"/>
                <a:cs typeface="MWSHAI+ALINJB+MicrosoftYaHei-Bold"/>
              </a:rPr>
              <a:t>ABC</a:t>
            </a:r>
            <a:r>
              <a:rPr sz="3000">
                <a:solidFill>
                  <a:srgbClr val="00A5B2"/>
                </a:solidFill>
                <a:latin typeface="RHODCM+MS-UIGothic"/>
                <a:cs typeface="RHODCM+MS-UIGothic"/>
              </a:rPr>
              <a:t>分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类</a:t>
            </a:r>
            <a:r>
              <a:rPr sz="3000">
                <a:solidFill>
                  <a:srgbClr val="00A5B2"/>
                </a:solidFill>
                <a:latin typeface="RHODCM+MS-UIGothic"/>
                <a:cs typeface="RHODCM+MS-UIGothic"/>
              </a:rPr>
              <a:t>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23669" y="1640363"/>
            <a:ext cx="114680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423669" y="2400038"/>
            <a:ext cx="9930258" cy="48834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NPFQEB+WWVMNC+MicrosoftYaHei"/>
                <a:cs typeface="NPFQEB+WWVMNC+MicrosoftYaHei"/>
              </a:rPr>
              <a:t>ABC</a:t>
            </a:r>
            <a:r>
              <a:rPr sz="1500">
                <a:solidFill>
                  <a:srgbClr val="FFFFFF"/>
                </a:solidFill>
                <a:latin typeface="RHODCM+MS-UIGothic"/>
                <a:cs typeface="RHODCM+MS-UIGothic"/>
              </a:rPr>
              <a:t>分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FFFFFF"/>
                </a:solidFill>
                <a:latin typeface="RHODCM+MS-UIGothic"/>
                <a:cs typeface="RHODCM+MS-UIGothic"/>
              </a:rPr>
              <a:t>法是一种常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见</a:t>
            </a:r>
            <a:r>
              <a:rPr sz="1500">
                <a:solidFill>
                  <a:srgbClr val="FFFFFF"/>
                </a:solidFill>
                <a:latin typeface="RHODCM+MS-UIGothic"/>
                <a:cs typeface="RHODCM+MS-UIGothic"/>
              </a:rPr>
              <a:t>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库</a:t>
            </a:r>
            <a:r>
              <a:rPr sz="1500">
                <a:solidFill>
                  <a:srgbClr val="FFFFFF"/>
                </a:solidFill>
                <a:latin typeface="RHODCM+MS-UIGothic"/>
                <a:cs typeface="RHODCM+MS-UIGothic"/>
              </a:rPr>
              <a:t>存管理方法，其核心思想是将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库</a:t>
            </a:r>
            <a:r>
              <a:rPr sz="1500">
                <a:solidFill>
                  <a:srgbClr val="FFFFFF"/>
                </a:solidFill>
                <a:latin typeface="RHODCM+MS-UIGothic"/>
                <a:cs typeface="RHODCM+MS-UIGothic"/>
              </a:rPr>
              <a:t>存物品按照重要性和消耗情况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FFF"/>
                </a:solidFill>
                <a:latin typeface="RHODCM+MS-UIGothic"/>
                <a:cs typeface="RHODCM+MS-UIGothic"/>
              </a:rPr>
              <a:t>行分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FFFFFF"/>
                </a:solidFill>
                <a:latin typeface="RHODCM+MS-UIGothic"/>
                <a:cs typeface="RHODCM+MS-UIGothic"/>
              </a:rPr>
              <a:t>管理。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411605" y="4359433"/>
            <a:ext cx="140284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00A5B2"/>
                </a:solidFill>
                <a:latin typeface="SimSun"/>
                <a:cs typeface="SimSun"/>
              </a:rPr>
              <a:t>详细</a:t>
            </a:r>
            <a:r>
              <a:rPr sz="2000" spc="15">
                <a:solidFill>
                  <a:srgbClr val="00A5B2"/>
                </a:solidFill>
                <a:latin typeface="RHODCM+MS-UIGothic"/>
                <a:cs typeface="RHODCM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11605" y="5094343"/>
            <a:ext cx="1044093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5359"/>
                </a:solidFill>
                <a:latin typeface="NPFQEB+WWVMNC+MicrosoftYaHei"/>
                <a:cs typeface="NPFQEB+WWVMNC+MicrosoftYaHei"/>
              </a:rPr>
              <a:t>ABC</a:t>
            </a:r>
            <a:r>
              <a:rPr sz="1500">
                <a:solidFill>
                  <a:srgbClr val="005359"/>
                </a:solidFill>
                <a:latin typeface="RHODCM+MS-UIGothic"/>
                <a:cs typeface="RHODCM+MS-UIGothic"/>
              </a:rPr>
              <a:t>分</a:t>
            </a:r>
            <a:r>
              <a:rPr sz="1500">
                <a:solidFill>
                  <a:srgbClr val="005359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005359"/>
                </a:solidFill>
                <a:latin typeface="RHODCM+MS-UIGothic"/>
                <a:cs typeface="RHODCM+MS-UIGothic"/>
              </a:rPr>
              <a:t>法将</a:t>
            </a:r>
            <a:r>
              <a:rPr sz="1500">
                <a:solidFill>
                  <a:srgbClr val="005359"/>
                </a:solidFill>
                <a:latin typeface="SimSun"/>
                <a:cs typeface="SimSun"/>
              </a:rPr>
              <a:t>库</a:t>
            </a:r>
            <a:r>
              <a:rPr sz="1500">
                <a:solidFill>
                  <a:srgbClr val="005359"/>
                </a:solidFill>
                <a:latin typeface="RHODCM+MS-UIGothic"/>
                <a:cs typeface="RHODCM+MS-UIGothic"/>
              </a:rPr>
              <a:t>存物品分</a:t>
            </a:r>
            <a:r>
              <a:rPr sz="1500">
                <a:solidFill>
                  <a:srgbClr val="005359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5359"/>
                </a:solidFill>
                <a:latin typeface="RHODCM+MS-UIGothic"/>
                <a:cs typeface="RHODCM+MS-UIGothic"/>
              </a:rPr>
              <a:t>三</a:t>
            </a:r>
            <a:r>
              <a:rPr sz="1500">
                <a:solidFill>
                  <a:srgbClr val="005359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005359"/>
                </a:solidFill>
                <a:latin typeface="RHODCM+MS-UIGothic"/>
                <a:cs typeface="RHODCM+MS-UIGothic"/>
              </a:rPr>
              <a:t>：</a:t>
            </a:r>
            <a:r>
              <a:rPr sz="1500">
                <a:solidFill>
                  <a:srgbClr val="005359"/>
                </a:solidFill>
                <a:latin typeface="NPFQEB+WWVMNC+MicrosoftYaHei"/>
                <a:cs typeface="NPFQEB+WWVMNC+MicrosoftYaHei"/>
              </a:rPr>
              <a:t>A</a:t>
            </a:r>
            <a:r>
              <a:rPr sz="1500">
                <a:solidFill>
                  <a:srgbClr val="005359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005359"/>
                </a:solidFill>
                <a:latin typeface="RHODCM+MS-UIGothic"/>
                <a:cs typeface="RHODCM+MS-UIGothic"/>
              </a:rPr>
              <a:t>是重要且消耗快的物品，需要重点管理，定期</a:t>
            </a:r>
            <a:r>
              <a:rPr sz="1500">
                <a:solidFill>
                  <a:srgbClr val="005359"/>
                </a:solidFill>
                <a:latin typeface="SimSun"/>
                <a:cs typeface="SimSun"/>
              </a:rPr>
              <a:t>盘</a:t>
            </a:r>
            <a:r>
              <a:rPr sz="1500">
                <a:solidFill>
                  <a:srgbClr val="005359"/>
                </a:solidFill>
                <a:latin typeface="RHODCM+MS-UIGothic"/>
                <a:cs typeface="RHODCM+MS-UIGothic"/>
              </a:rPr>
              <a:t>点和</a:t>
            </a:r>
            <a:r>
              <a:rPr sz="1500">
                <a:solidFill>
                  <a:srgbClr val="005359"/>
                </a:solidFill>
                <a:latin typeface="SimSun"/>
                <a:cs typeface="SimSun"/>
              </a:rPr>
              <a:t>补</a:t>
            </a:r>
            <a:r>
              <a:rPr sz="1500">
                <a:solidFill>
                  <a:srgbClr val="005359"/>
                </a:solidFill>
                <a:latin typeface="RHODCM+MS-UIGothic"/>
                <a:cs typeface="RHODCM+MS-UIGothic"/>
              </a:rPr>
              <a:t>充；</a:t>
            </a:r>
            <a:r>
              <a:rPr sz="1500">
                <a:solidFill>
                  <a:srgbClr val="005359"/>
                </a:solidFill>
                <a:latin typeface="NPFQEB+WWVMNC+MicrosoftYaHei"/>
                <a:cs typeface="NPFQEB+WWVMNC+MicrosoftYaHei"/>
              </a:rPr>
              <a:t>B</a:t>
            </a:r>
            <a:r>
              <a:rPr sz="1500">
                <a:solidFill>
                  <a:srgbClr val="005359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005359"/>
                </a:solidFill>
                <a:latin typeface="RHODCM+MS-UIGothic"/>
                <a:cs typeface="RHODCM+MS-UIGothic"/>
              </a:rPr>
              <a:t>是重要但消</a:t>
            </a:r>
          </a:p>
          <a:p>
            <a:pPr marL="0" marR="0">
              <a:lnSpc>
                <a:spcPts val="1562"/>
              </a:lnSpc>
              <a:spcBef>
                <a:spcPts val="1137"/>
              </a:spcBef>
              <a:spcAft>
                <a:spcPct val="0"/>
              </a:spcAft>
            </a:pPr>
            <a:r>
              <a:rPr sz="1500">
                <a:solidFill>
                  <a:srgbClr val="005359"/>
                </a:solidFill>
                <a:latin typeface="RHODCM+MS-UIGothic"/>
                <a:cs typeface="RHODCM+MS-UIGothic"/>
              </a:rPr>
              <a:t>耗慢的物品，需要适当管理；</a:t>
            </a:r>
            <a:r>
              <a:rPr sz="1500">
                <a:solidFill>
                  <a:srgbClr val="005359"/>
                </a:solidFill>
                <a:latin typeface="NPFQEB+WWVMNC+MicrosoftYaHei"/>
                <a:cs typeface="NPFQEB+WWVMNC+MicrosoftYaHei"/>
              </a:rPr>
              <a:t>C</a:t>
            </a:r>
            <a:r>
              <a:rPr sz="1500">
                <a:solidFill>
                  <a:srgbClr val="005359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005359"/>
                </a:solidFill>
                <a:latin typeface="RHODCM+MS-UIGothic"/>
                <a:cs typeface="RHODCM+MS-UIGothic"/>
              </a:rPr>
              <a:t>是非重要且消耗慢的物品，可以</a:t>
            </a:r>
            <a:r>
              <a:rPr sz="1500">
                <a:solidFill>
                  <a:srgbClr val="005359"/>
                </a:solidFill>
                <a:latin typeface="SimSun"/>
                <a:cs typeface="SimSun"/>
              </a:rPr>
              <a:t>简单</a:t>
            </a:r>
            <a:r>
              <a:rPr sz="1500">
                <a:solidFill>
                  <a:srgbClr val="005359"/>
                </a:solidFill>
                <a:latin typeface="RHODCM+MS-UIGothic"/>
                <a:cs typeface="RHODCM+MS-UIGothic"/>
              </a:rPr>
              <a:t>管理。</a:t>
            </a:r>
            <a:r>
              <a:rPr sz="1500">
                <a:solidFill>
                  <a:srgbClr val="005359"/>
                </a:solidFill>
                <a:latin typeface="SimSun"/>
                <a:cs typeface="SimSun"/>
              </a:rPr>
              <a:t>这</a:t>
            </a:r>
            <a:r>
              <a:rPr sz="1500">
                <a:solidFill>
                  <a:srgbClr val="005359"/>
                </a:solidFill>
                <a:latin typeface="RHODCM+MS-UIGothic"/>
                <a:cs typeface="RHODCM+MS-UIGothic"/>
              </a:rPr>
              <a:t>种方法能</a:t>
            </a:r>
            <a:r>
              <a:rPr sz="1500">
                <a:solidFill>
                  <a:srgbClr val="005359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005359"/>
                </a:solidFill>
                <a:latin typeface="RHODCM+MS-UIGothic"/>
                <a:cs typeface="RHODCM+MS-UIGothic"/>
              </a:rPr>
              <a:t>提高管理效率和降低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5359"/>
                </a:solidFill>
                <a:latin typeface="RHODCM+MS-UIGothic"/>
                <a:cs typeface="RHODCM+MS-UIGothic"/>
              </a:rPr>
              <a:t>成本。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实时盘</a:t>
            </a:r>
            <a:r>
              <a:rPr sz="3000">
                <a:solidFill>
                  <a:srgbClr val="00A5B2"/>
                </a:solidFill>
                <a:latin typeface="RHODCM+MS-UIGothic"/>
                <a:cs typeface="RHODCM+MS-UIGothic"/>
              </a:rPr>
              <a:t>点法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91163"/>
            <a:ext cx="114680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00A5B2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2272518"/>
            <a:ext cx="5060119" cy="81089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实时盘</a:t>
            </a:r>
            <a:r>
              <a:rPr sz="1350">
                <a:solidFill>
                  <a:srgbClr val="000000"/>
                </a:solidFill>
                <a:latin typeface="RHODCM+MS-UIGothic"/>
                <a:cs typeface="RHODCM+MS-UIGothic"/>
              </a:rPr>
              <a:t>点法是一种常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见</a:t>
            </a:r>
            <a:r>
              <a:rPr sz="1350">
                <a:solidFill>
                  <a:srgbClr val="000000"/>
                </a:solidFill>
                <a:latin typeface="RHODCM+MS-UIGothic"/>
                <a:cs typeface="RHODCM+MS-UIGothic"/>
              </a:rPr>
              <a:t>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库</a:t>
            </a:r>
            <a:r>
              <a:rPr sz="1350">
                <a:solidFill>
                  <a:srgbClr val="000000"/>
                </a:solidFill>
                <a:latin typeface="RHODCM+MS-UIGothic"/>
                <a:cs typeface="RHODCM+MS-UIGothic"/>
              </a:rPr>
              <a:t>存管理方法，其核心思想是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实时</a:t>
            </a:r>
          </a:p>
          <a:p>
            <a:pPr marL="0" marR="0">
              <a:lnSpc>
                <a:spcPts val="1350"/>
              </a:lnSpc>
              <a:spcBef>
                <a:spcPts val="166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记录</a:t>
            </a:r>
            <a:r>
              <a:rPr sz="1350">
                <a:solidFill>
                  <a:srgbClr val="000000"/>
                </a:solidFill>
                <a:latin typeface="RHODCM+MS-UIGothic"/>
                <a:cs typeface="RHODCM+MS-UIGothic"/>
              </a:rPr>
              <a:t>和更新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库</a:t>
            </a:r>
            <a:r>
              <a:rPr sz="1350">
                <a:solidFill>
                  <a:srgbClr val="000000"/>
                </a:solidFill>
                <a:latin typeface="RHODCM+MS-UIGothic"/>
                <a:cs typeface="RHODCM+MS-UIGothic"/>
              </a:rPr>
              <a:t>存数量。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385559" y="4208938"/>
            <a:ext cx="140284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00A5B2"/>
                </a:solidFill>
                <a:latin typeface="SimSun"/>
                <a:cs typeface="SimSun"/>
              </a:rPr>
              <a:t>详细</a:t>
            </a:r>
            <a:r>
              <a:rPr sz="2000" spc="15">
                <a:solidFill>
                  <a:srgbClr val="00A5B2"/>
                </a:solidFill>
                <a:latin typeface="RHODCM+MS-UIGothic"/>
                <a:cs typeface="RHODCM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385559" y="4766163"/>
            <a:ext cx="5107426" cy="15754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实时盘</a:t>
            </a:r>
            <a:r>
              <a:rPr sz="1350">
                <a:solidFill>
                  <a:srgbClr val="000000"/>
                </a:solidFill>
                <a:latin typeface="RHODCM+MS-UIGothic"/>
                <a:cs typeface="RHODCM+MS-UIGothic"/>
              </a:rPr>
              <a:t>点法通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RHODCM+MS-UIGothic"/>
                <a:cs typeface="RHODCM+MS-UIGothic"/>
              </a:rPr>
              <a:t>使用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000000"/>
                </a:solidFill>
                <a:latin typeface="RHODCM+MS-UIGothic"/>
                <a:cs typeface="RHODCM+MS-UIGothic"/>
              </a:rPr>
              <a:t>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计</a:t>
            </a:r>
            <a:r>
              <a:rPr sz="1350">
                <a:solidFill>
                  <a:srgbClr val="000000"/>
                </a:solidFill>
                <a:latin typeface="RHODCM+MS-UIGothic"/>
                <a:cs typeface="RHODCM+MS-UIGothic"/>
              </a:rPr>
              <a:t>数器或</a:t>
            </a:r>
            <a:r>
              <a:rPr sz="1350">
                <a:solidFill>
                  <a:srgbClr val="000000"/>
                </a:solidFill>
                <a:latin typeface="NPFQEB+WWVMNC+MicrosoftYaHei"/>
                <a:cs typeface="NPFQEB+WWVMNC+MicrosoftYaHei"/>
              </a:rPr>
              <a:t>RFID</a:t>
            </a:r>
            <a:r>
              <a:rPr sz="1350">
                <a:solidFill>
                  <a:srgbClr val="000000"/>
                </a:solidFill>
                <a:latin typeface="RHODCM+MS-UIGothic"/>
                <a:cs typeface="RHODCM+MS-UIGothic"/>
              </a:rPr>
              <a:t>等技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术</a:t>
            </a:r>
            <a:r>
              <a:rPr sz="1350">
                <a:solidFill>
                  <a:srgbClr val="000000"/>
                </a:solidFill>
                <a:latin typeface="RHODCM+MS-UIGothic"/>
                <a:cs typeface="RHODCM+MS-UIGothic"/>
              </a:rPr>
              <a:t>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实时记录</a:t>
            </a:r>
            <a:r>
              <a:rPr sz="1350">
                <a:solidFill>
                  <a:srgbClr val="000000"/>
                </a:solidFill>
                <a:latin typeface="RHODCM+MS-UIGothic"/>
                <a:cs typeface="RHODCM+MS-UIGothic"/>
              </a:rPr>
              <a:t>和</a:t>
            </a:r>
          </a:p>
          <a:p>
            <a:pPr marL="0" marR="0">
              <a:lnSpc>
                <a:spcPts val="1350"/>
              </a:lnSpc>
              <a:spcBef>
                <a:spcPts val="160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RHODCM+MS-UIGothic"/>
                <a:cs typeface="RHODCM+MS-UIGothic"/>
              </a:rPr>
              <a:t>更新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库</a:t>
            </a:r>
            <a:r>
              <a:rPr sz="1350">
                <a:solidFill>
                  <a:srgbClr val="000000"/>
                </a:solidFill>
                <a:latin typeface="RHODCM+MS-UIGothic"/>
                <a:cs typeface="RHODCM+MS-UIGothic"/>
              </a:rPr>
              <a:t>存数量，能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够</a:t>
            </a:r>
            <a:r>
              <a:rPr sz="1350">
                <a:solidFill>
                  <a:srgbClr val="000000"/>
                </a:solidFill>
                <a:latin typeface="RHODCM+MS-UIGothic"/>
                <a:cs typeface="RHODCM+MS-UIGothic"/>
              </a:rPr>
              <a:t>及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000000"/>
                </a:solidFill>
                <a:latin typeface="RHODCM+MS-UIGothic"/>
                <a:cs typeface="RHODCM+MS-UIGothic"/>
              </a:rPr>
              <a:t>反映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库</a:t>
            </a:r>
            <a:r>
              <a:rPr sz="1350">
                <a:solidFill>
                  <a:srgbClr val="000000"/>
                </a:solidFill>
                <a:latin typeface="RHODCM+MS-UIGothic"/>
                <a:cs typeface="RHODCM+MS-UIGothic"/>
              </a:rPr>
              <a:t>存情况。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这</a:t>
            </a:r>
            <a:r>
              <a:rPr sz="1350">
                <a:solidFill>
                  <a:srgbClr val="000000"/>
                </a:solidFill>
                <a:latin typeface="RHODCM+MS-UIGothic"/>
                <a:cs typeface="RHODCM+MS-UIGothic"/>
              </a:rPr>
              <a:t>种方法能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够</a:t>
            </a:r>
            <a:r>
              <a:rPr sz="1350">
                <a:solidFill>
                  <a:srgbClr val="000000"/>
                </a:solidFill>
                <a:latin typeface="RHODCM+MS-UIGothic"/>
                <a:cs typeface="RHODCM+MS-UIGothic"/>
              </a:rPr>
              <a:t>提高</a:t>
            </a:r>
          </a:p>
          <a:p>
            <a:pPr marL="0" marR="0">
              <a:lnSpc>
                <a:spcPts val="1350"/>
              </a:lnSpc>
              <a:spcBef>
                <a:spcPts val="161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盘</a:t>
            </a:r>
            <a:r>
              <a:rPr sz="1350">
                <a:solidFill>
                  <a:srgbClr val="000000"/>
                </a:solidFill>
                <a:latin typeface="RHODCM+MS-UIGothic"/>
                <a:cs typeface="RHODCM+MS-UIGothic"/>
              </a:rPr>
              <a:t>点效率和准确性，同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000000"/>
                </a:solidFill>
                <a:latin typeface="RHODCM+MS-UIGothic"/>
                <a:cs typeface="RHODCM+MS-UIGothic"/>
              </a:rPr>
              <a:t>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够</a:t>
            </a:r>
            <a:r>
              <a:rPr sz="1350">
                <a:solidFill>
                  <a:srgbClr val="000000"/>
                </a:solidFill>
                <a:latin typeface="RHODCM+MS-UIGothic"/>
                <a:cs typeface="RHODCM+MS-UIGothic"/>
              </a:rPr>
              <a:t>及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时发现</a:t>
            </a:r>
            <a:r>
              <a:rPr sz="1350">
                <a:solidFill>
                  <a:srgbClr val="000000"/>
                </a:solidFill>
                <a:latin typeface="RHODCM+MS-UIGothic"/>
                <a:cs typeface="RHODCM+MS-UIGothic"/>
              </a:rPr>
              <a:t>和解决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问题</a:t>
            </a:r>
            <a:r>
              <a:rPr sz="1350">
                <a:solidFill>
                  <a:srgbClr val="000000"/>
                </a:solidFill>
                <a:latin typeface="RHODCM+MS-UIGothic"/>
                <a:cs typeface="RHODCM+MS-UIGothic"/>
              </a:rPr>
              <a:t>。但是，</a:t>
            </a:r>
          </a:p>
          <a:p>
            <a:pPr marL="0" marR="0">
              <a:lnSpc>
                <a:spcPts val="1350"/>
              </a:lnSpc>
              <a:spcBef>
                <a:spcPts val="161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这</a:t>
            </a:r>
            <a:r>
              <a:rPr sz="1350">
                <a:solidFill>
                  <a:srgbClr val="000000"/>
                </a:solidFill>
                <a:latin typeface="RHODCM+MS-UIGothic"/>
                <a:cs typeface="RHODCM+MS-UIGothic"/>
              </a:rPr>
              <a:t>种方法需要投入一定的技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术</a:t>
            </a:r>
            <a:r>
              <a:rPr sz="1350">
                <a:solidFill>
                  <a:srgbClr val="000000"/>
                </a:solidFill>
                <a:latin typeface="RHODCM+MS-UIGothic"/>
                <a:cs typeface="RHODCM+MS-UIGothic"/>
              </a:rPr>
              <a:t>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资</a:t>
            </a:r>
            <a:r>
              <a:rPr sz="1350">
                <a:solidFill>
                  <a:srgbClr val="000000"/>
                </a:solidFill>
                <a:latin typeface="RHODCM+MS-UIGothic"/>
                <a:cs typeface="RHODCM+MS-UIGothic"/>
              </a:rPr>
              <a:t>金。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814059" y="1972131"/>
            <a:ext cx="1249709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MWSHAI+ALINJB+MicrosoftYaHei-Bold"/>
                <a:cs typeface="MWSHAI+ALINJB+MicrosoftYaHei-Bold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267200" y="3786028"/>
            <a:ext cx="4343400" cy="1143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600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00A5B2"/>
                </a:solidFill>
                <a:latin typeface="SimSun"/>
                <a:cs typeface="SimSun"/>
              </a:rPr>
              <a:t>库</a:t>
            </a:r>
            <a:r>
              <a:rPr sz="3600">
                <a:solidFill>
                  <a:srgbClr val="00A5B2"/>
                </a:solidFill>
                <a:latin typeface="RHODCM+MS-UIGothic"/>
                <a:cs typeface="RHODCM+MS-UIGothic"/>
              </a:rPr>
              <a:t>存控制</a:t>
            </a:r>
            <a:r>
              <a:rPr sz="3600">
                <a:solidFill>
                  <a:srgbClr val="00A5B2"/>
                </a:solidFill>
                <a:latin typeface="SimSun"/>
                <a:cs typeface="SimSun"/>
              </a:rPr>
              <a:t>实</a:t>
            </a:r>
            <a:r>
              <a:rPr sz="3600">
                <a:solidFill>
                  <a:srgbClr val="00A5B2"/>
                </a:solidFill>
                <a:latin typeface="RHODCM+MS-UIGothic"/>
                <a:cs typeface="RHODCM+MS-UIGothic"/>
              </a:rPr>
              <a:t>践方法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RHODCM+MS-UIGothic"/>
                <a:cs typeface="RHODCM+MS-UIGothic"/>
              </a:rPr>
              <a:t>需求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预测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730375" y="1781809"/>
            <a:ext cx="1527251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历</a:t>
            </a:r>
            <a:r>
              <a:rPr sz="1600">
                <a:solidFill>
                  <a:srgbClr val="FFFFFF"/>
                </a:solidFill>
                <a:latin typeface="RHODCM+MS-UIGothic"/>
                <a:cs typeface="RHODCM+MS-UIGothic"/>
              </a:rPr>
              <a:t>史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销</a:t>
            </a:r>
            <a:r>
              <a:rPr sz="1600">
                <a:solidFill>
                  <a:srgbClr val="FFFFFF"/>
                </a:solidFill>
                <a:latin typeface="RHODCM+MS-UIGothic"/>
                <a:cs typeface="RHODCM+MS-UIGothic"/>
              </a:rPr>
              <a:t>售数据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736590" y="1781175"/>
            <a:ext cx="111942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RHODCM+MS-UIGothic"/>
                <a:cs typeface="RHODCM+MS-UIGothic"/>
              </a:rPr>
              <a:t>市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场调</a:t>
            </a:r>
            <a:r>
              <a:rPr sz="1600">
                <a:solidFill>
                  <a:srgbClr val="FFFFFF"/>
                </a:solidFill>
                <a:latin typeface="RHODCM+MS-UIGothic"/>
                <a:cs typeface="RHODCM+MS-UIGothic"/>
              </a:rPr>
              <a:t>研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5169" y="2694793"/>
            <a:ext cx="3482778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RHODCM+MS-UIGothic"/>
                <a:cs typeface="RHODCM+MS-UIGothic"/>
              </a:rPr>
              <a:t>收集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RHODCM+MS-UIGothic"/>
                <a:cs typeface="RHODCM+MS-UIGothic"/>
              </a:rPr>
              <a:t>去一段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时间</a:t>
            </a:r>
            <a:r>
              <a:rPr sz="1350">
                <a:solidFill>
                  <a:srgbClr val="000000"/>
                </a:solidFill>
                <a:latin typeface="RHODCM+MS-UIGothic"/>
                <a:cs typeface="RHODCM+MS-UIGothic"/>
              </a:rPr>
              <a:t>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销</a:t>
            </a:r>
            <a:r>
              <a:rPr sz="1350">
                <a:solidFill>
                  <a:srgbClr val="000000"/>
                </a:solidFill>
                <a:latin typeface="RHODCM+MS-UIGothic"/>
                <a:cs typeface="RHODCM+MS-UIGothic"/>
              </a:rPr>
              <a:t>售数据，了解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000000"/>
                </a:solidFill>
                <a:latin typeface="RHODCM+MS-UIGothic"/>
                <a:cs typeface="RHODCM+MS-UIGothic"/>
              </a:rPr>
              <a:t>品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RHODCM+MS-UIGothic"/>
                <a:cs typeface="RHODCM+MS-UIGothic"/>
              </a:rPr>
              <a:t>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销</a:t>
            </a:r>
            <a:r>
              <a:rPr sz="1350">
                <a:solidFill>
                  <a:srgbClr val="000000"/>
                </a:solidFill>
                <a:latin typeface="RHODCM+MS-UIGothic"/>
                <a:cs typeface="RHODCM+MS-UIGothic"/>
              </a:rPr>
              <a:t>售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趋势</a:t>
            </a:r>
            <a:r>
              <a:rPr sz="1350">
                <a:solidFill>
                  <a:srgbClr val="000000"/>
                </a:solidFill>
                <a:latin typeface="RHODCM+MS-UIGothic"/>
                <a:cs typeface="RHODCM+MS-UIGothic"/>
              </a:rPr>
              <a:t>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RHODCM+MS-UIGothic"/>
                <a:cs typeface="RHODCM+MS-UIGothic"/>
              </a:rPr>
              <a:t>需求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预测</a:t>
            </a:r>
            <a:r>
              <a:rPr sz="1350">
                <a:solidFill>
                  <a:srgbClr val="000000"/>
                </a:solidFill>
                <a:latin typeface="RHODCM+MS-UIGothic"/>
                <a:cs typeface="RHODCM+MS-UIGothic"/>
              </a:rPr>
              <a:t>提供依据。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529454" y="2694793"/>
            <a:ext cx="3482778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RHODCM+MS-UIGothic"/>
                <a:cs typeface="RHODCM+MS-UIGothic"/>
              </a:rPr>
              <a:t>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RHODCM+MS-UIGothic"/>
                <a:cs typeface="RHODCM+MS-UIGothic"/>
              </a:rPr>
              <a:t>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场调</a:t>
            </a:r>
            <a:r>
              <a:rPr sz="1350">
                <a:solidFill>
                  <a:srgbClr val="000000"/>
                </a:solidFill>
                <a:latin typeface="RHODCM+MS-UIGothic"/>
                <a:cs typeface="RHODCM+MS-UIGothic"/>
              </a:rPr>
              <a:t>研了解市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场趋势</a:t>
            </a:r>
            <a:r>
              <a:rPr sz="1350">
                <a:solidFill>
                  <a:srgbClr val="000000"/>
                </a:solidFill>
                <a:latin typeface="RHODCM+MS-UIGothic"/>
                <a:cs typeface="RHODCM+MS-UIGothic"/>
              </a:rPr>
              <a:t>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竞</a:t>
            </a:r>
            <a:r>
              <a:rPr sz="1350">
                <a:solidFill>
                  <a:srgbClr val="000000"/>
                </a:solidFill>
                <a:latin typeface="RHODCM+MS-UIGothic"/>
                <a:cs typeface="RHODCM+MS-UIGothic"/>
              </a:rPr>
              <a:t>争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RHODCM+MS-UIGothic"/>
                <a:cs typeface="RHODCM+MS-UIGothic"/>
              </a:rPr>
              <a:t>手情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RHODCM+MS-UIGothic"/>
                <a:cs typeface="RHODCM+MS-UIGothic"/>
              </a:rPr>
              <a:t>况以及客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户</a:t>
            </a:r>
            <a:r>
              <a:rPr sz="1350">
                <a:solidFill>
                  <a:srgbClr val="000000"/>
                </a:solidFill>
                <a:latin typeface="RHODCM+MS-UIGothic"/>
                <a:cs typeface="RHODCM+MS-UIGothic"/>
              </a:rPr>
              <a:t>需求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变</a:t>
            </a:r>
            <a:r>
              <a:rPr sz="1350">
                <a:solidFill>
                  <a:srgbClr val="000000"/>
                </a:solidFill>
                <a:latin typeface="RHODCM+MS-UIGothic"/>
                <a:cs typeface="RHODCM+MS-UIGothic"/>
              </a:rPr>
              <a:t>化等信息，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RHODCM+MS-UIGothic"/>
                <a:cs typeface="RHODCM+MS-UIGothic"/>
              </a:rPr>
              <a:t>需求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预测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RHODCM+MS-UIGothic"/>
                <a:cs typeface="RHODCM+MS-UIGothic"/>
              </a:rPr>
              <a:t>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补</a:t>
            </a:r>
            <a:r>
              <a:rPr sz="1350">
                <a:solidFill>
                  <a:srgbClr val="000000"/>
                </a:solidFill>
                <a:latin typeface="RHODCM+MS-UIGothic"/>
                <a:cs typeface="RHODCM+MS-UIGothic"/>
              </a:rPr>
              <a:t>充。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841500" y="4335779"/>
            <a:ext cx="132323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RHODCM+MS-UIGothic"/>
                <a:cs typeface="RHODCM+MS-UIGothic"/>
              </a:rPr>
              <a:t>季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节</a:t>
            </a:r>
            <a:r>
              <a:rPr sz="1600">
                <a:solidFill>
                  <a:srgbClr val="FFFFFF"/>
                </a:solidFill>
                <a:latin typeface="RHODCM+MS-UIGothic"/>
                <a:cs typeface="RHODCM+MS-UIGothic"/>
              </a:rPr>
              <a:t>性因素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5532754" y="4335779"/>
            <a:ext cx="1527251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RHODCM+MS-UIGothic"/>
                <a:cs typeface="RHODCM+MS-UIGothic"/>
              </a:rPr>
              <a:t>需求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预测</a:t>
            </a:r>
            <a:r>
              <a:rPr sz="1600">
                <a:solidFill>
                  <a:srgbClr val="FFFFFF"/>
                </a:solidFill>
                <a:latin typeface="RHODCM+MS-UIGothic"/>
                <a:cs typeface="RHODCM+MS-UIGothic"/>
              </a:rPr>
              <a:t>工具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725169" y="5255112"/>
            <a:ext cx="3482778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RHODCM+MS-UIGothic"/>
                <a:cs typeface="RHODCM+MS-UIGothic"/>
              </a:rPr>
              <a:t>考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虑产</a:t>
            </a:r>
            <a:r>
              <a:rPr sz="1350">
                <a:solidFill>
                  <a:srgbClr val="000000"/>
                </a:solidFill>
                <a:latin typeface="RHODCM+MS-UIGothic"/>
                <a:cs typeface="RHODCM+MS-UIGothic"/>
              </a:rPr>
              <a:t>品是否具有季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节</a:t>
            </a:r>
            <a:r>
              <a:rPr sz="1350">
                <a:solidFill>
                  <a:srgbClr val="000000"/>
                </a:solidFill>
                <a:latin typeface="RHODCM+MS-UIGothic"/>
                <a:cs typeface="RHODCM+MS-UIGothic"/>
              </a:rPr>
              <a:t>性特点，根据季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节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RHODCM+MS-UIGothic"/>
                <a:cs typeface="RHODCM+MS-UIGothic"/>
              </a:rPr>
              <a:t>性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规</a:t>
            </a:r>
            <a:r>
              <a:rPr sz="1350">
                <a:solidFill>
                  <a:srgbClr val="000000"/>
                </a:solidFill>
                <a:latin typeface="RHODCM+MS-UIGothic"/>
                <a:cs typeface="RHODCM+MS-UIGothic"/>
              </a:rPr>
              <a:t>律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RHODCM+MS-UIGothic"/>
                <a:cs typeface="RHODCM+MS-UIGothic"/>
              </a:rPr>
              <a:t>需求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RHODCM+MS-UIGothic"/>
                <a:cs typeface="RHODCM+MS-UIGothic"/>
              </a:rPr>
              <a:t>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预测</a:t>
            </a:r>
            <a:r>
              <a:rPr sz="1350">
                <a:solidFill>
                  <a:srgbClr val="000000"/>
                </a:solidFill>
                <a:latin typeface="RHODCM+MS-UIGothic"/>
                <a:cs typeface="RHODCM+MS-UIGothic"/>
              </a:rPr>
              <a:t>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529454" y="5255112"/>
            <a:ext cx="3561436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RHODCM+MS-UIGothic"/>
                <a:cs typeface="RHODCM+MS-UIGothic"/>
              </a:rPr>
              <a:t>使用需求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预测</a:t>
            </a:r>
            <a:r>
              <a:rPr sz="1350">
                <a:solidFill>
                  <a:srgbClr val="000000"/>
                </a:solidFill>
                <a:latin typeface="RHODCM+MS-UIGothic"/>
                <a:cs typeface="RHODCM+MS-UIGothic"/>
              </a:rPr>
              <a:t>工具如</a:t>
            </a:r>
            <a:r>
              <a:rPr sz="1350">
                <a:solidFill>
                  <a:srgbClr val="000000"/>
                </a:solidFill>
                <a:latin typeface="NPFQEB+WWVMNC+MicrosoftYaHei"/>
                <a:cs typeface="NPFQEB+WWVMNC+MicrosoftYaHei"/>
              </a:rPr>
              <a:t>Excel</a:t>
            </a:r>
            <a:r>
              <a:rPr sz="1350">
                <a:solidFill>
                  <a:srgbClr val="000000"/>
                </a:solidFill>
                <a:latin typeface="RHODCM+MS-UIGothic"/>
                <a:cs typeface="RHODCM+MS-UIGothic"/>
              </a:rPr>
              <a:t>、</a:t>
            </a:r>
            <a:r>
              <a:rPr sz="1350">
                <a:solidFill>
                  <a:srgbClr val="000000"/>
                </a:solidFill>
                <a:latin typeface="NPFQEB+WWVMNC+MicrosoftYaHei"/>
                <a:cs typeface="NPFQEB+WWVMNC+MicrosoftYaHei"/>
              </a:rPr>
              <a:t>SPSS</a:t>
            </a:r>
            <a:r>
              <a:rPr sz="1350">
                <a:solidFill>
                  <a:srgbClr val="000000"/>
                </a:solidFill>
                <a:latin typeface="RHODCM+MS-UIGothic"/>
                <a:cs typeface="RHODCM+MS-UIGothic"/>
              </a:rPr>
              <a:t>等，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RHODCM+MS-UIGothic"/>
                <a:cs typeface="RHODCM+MS-UIGothic"/>
              </a:rPr>
              <a:t>收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RHODCM+MS-UIGothic"/>
                <a:cs typeface="RHODCM+MS-UIGothic"/>
              </a:rPr>
              <a:t>集到的数据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RHODCM+MS-UIGothic"/>
                <a:cs typeface="RHODCM+MS-UIGothic"/>
              </a:rPr>
              <a:t>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处</a:t>
            </a:r>
            <a:r>
              <a:rPr sz="1350">
                <a:solidFill>
                  <a:srgbClr val="000000"/>
                </a:solidFill>
                <a:latin typeface="RHODCM+MS-UIGothic"/>
                <a:cs typeface="RHODCM+MS-UIGothic"/>
              </a:rPr>
              <a:t>理和分析，得到相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RHODCM+MS-UIGothic"/>
                <a:cs typeface="RHODCM+MS-UIGothic"/>
              </a:rPr>
              <a:t>准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RHODCM+MS-UIGothic"/>
                <a:cs typeface="RHODCM+MS-UIGothic"/>
              </a:rPr>
              <a:t>确的需求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预测结</a:t>
            </a:r>
            <a:r>
              <a:rPr sz="1350">
                <a:solidFill>
                  <a:srgbClr val="000000"/>
                </a:solidFill>
                <a:latin typeface="RHODCM+MS-UIGothic"/>
                <a:cs typeface="RHODCM+MS-UIGothic"/>
              </a:rPr>
              <a:t>果。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RHODCM+MS-UIGothic"/>
                <a:cs typeface="RHODCM+MS-UIGothic"/>
              </a:rPr>
              <a:t>安全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库</a:t>
            </a:r>
            <a:r>
              <a:rPr sz="3000">
                <a:solidFill>
                  <a:srgbClr val="00A5B2"/>
                </a:solidFill>
                <a:latin typeface="RHODCM+MS-UIGothic"/>
                <a:cs typeface="RHODCM+MS-UIGothic"/>
              </a:rPr>
              <a:t>存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设</a:t>
            </a:r>
            <a:r>
              <a:rPr sz="3000">
                <a:solidFill>
                  <a:srgbClr val="00A5B2"/>
                </a:solidFill>
                <a:latin typeface="RHODCM+MS-UIGothic"/>
                <a:cs typeface="RHODCM+MS-UIGothic"/>
              </a:rPr>
              <a:t>定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A5B2"/>
                </a:solidFill>
                <a:latin typeface="RHODCM+MS-UIGothic"/>
                <a:cs typeface="RHODCM+MS-UIGothic"/>
              </a:rPr>
              <a:t>安全</a:t>
            </a:r>
            <a:r>
              <a:rPr sz="2300" spc="25">
                <a:solidFill>
                  <a:srgbClr val="00A5B2"/>
                </a:solidFill>
                <a:latin typeface="SimSun"/>
                <a:cs typeface="SimSun"/>
              </a:rPr>
              <a:t>库</a:t>
            </a:r>
            <a:r>
              <a:rPr sz="2300" spc="23">
                <a:solidFill>
                  <a:srgbClr val="00A5B2"/>
                </a:solidFill>
                <a:latin typeface="RHODCM+MS-UIGothic"/>
                <a:cs typeface="RHODCM+MS-UIGothic"/>
              </a:rPr>
              <a:t>存定</a:t>
            </a:r>
            <a:r>
              <a:rPr sz="2300">
                <a:solidFill>
                  <a:srgbClr val="00A5B2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A5B2"/>
                </a:solidFill>
                <a:latin typeface="RHODCM+MS-UIGothic"/>
                <a:cs typeface="RHODCM+MS-UIGothic"/>
              </a:rPr>
              <a:t>安全</a:t>
            </a:r>
            <a:r>
              <a:rPr sz="2300" spc="25">
                <a:solidFill>
                  <a:srgbClr val="00A5B2"/>
                </a:solidFill>
                <a:latin typeface="SimSun"/>
                <a:cs typeface="SimSun"/>
              </a:rPr>
              <a:t>库</a:t>
            </a:r>
            <a:r>
              <a:rPr sz="2300" spc="23">
                <a:solidFill>
                  <a:srgbClr val="00A5B2"/>
                </a:solidFill>
                <a:latin typeface="RHODCM+MS-UIGothic"/>
                <a:cs typeface="RHODCM+MS-UIGothic"/>
              </a:rPr>
              <a:t>存</a:t>
            </a:r>
            <a:r>
              <a:rPr sz="2300" spc="25">
                <a:solidFill>
                  <a:srgbClr val="00A5B2"/>
                </a:solidFill>
                <a:latin typeface="SimSun"/>
                <a:cs typeface="SimSun"/>
              </a:rPr>
              <a:t>计</a:t>
            </a:r>
            <a:r>
              <a:rPr sz="2300">
                <a:solidFill>
                  <a:srgbClr val="00A5B2"/>
                </a:solidFill>
                <a:latin typeface="RHODCM+MS-UIGothic"/>
                <a:cs typeface="RHODCM+MS-UIGothic"/>
              </a:rPr>
              <a:t>算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A5B2"/>
                </a:solidFill>
                <a:latin typeface="RHODCM+MS-UIGothic"/>
                <a:cs typeface="RHODCM+MS-UIGothic"/>
              </a:rPr>
              <a:t>安全</a:t>
            </a:r>
            <a:r>
              <a:rPr sz="2300" spc="25">
                <a:solidFill>
                  <a:srgbClr val="00A5B2"/>
                </a:solidFill>
                <a:latin typeface="SimSun"/>
                <a:cs typeface="SimSun"/>
              </a:rPr>
              <a:t>库</a:t>
            </a:r>
            <a:r>
              <a:rPr sz="2300" spc="23">
                <a:solidFill>
                  <a:srgbClr val="00A5B2"/>
                </a:solidFill>
                <a:latin typeface="RHODCM+MS-UIGothic"/>
                <a:cs typeface="RHODCM+MS-UIGothic"/>
              </a:rPr>
              <a:t>存</a:t>
            </a:r>
            <a:r>
              <a:rPr sz="2300" spc="25">
                <a:solidFill>
                  <a:srgbClr val="00A5B2"/>
                </a:solidFill>
                <a:latin typeface="SimSun"/>
                <a:cs typeface="SimSun"/>
              </a:rPr>
              <a:t>监</a:t>
            </a:r>
            <a:r>
              <a:rPr sz="2300">
                <a:solidFill>
                  <a:srgbClr val="00A5B2"/>
                </a:solidFill>
                <a:latin typeface="RHODCM+MS-UIGothic"/>
                <a:cs typeface="RHODCM+MS-UIGothic"/>
              </a:rPr>
              <a:t>控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52244" y="4698738"/>
            <a:ext cx="2409825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RHODCM+MS-UIGothic"/>
                <a:cs typeface="RHODCM+MS-UIGothic"/>
              </a:rPr>
              <a:t>安全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库</a:t>
            </a:r>
            <a:r>
              <a:rPr sz="1500">
                <a:solidFill>
                  <a:srgbClr val="000000"/>
                </a:solidFill>
                <a:latin typeface="RHODCM+MS-UIGothic"/>
                <a:cs typeface="RHODCM+MS-UIGothic"/>
              </a:rPr>
              <a:t>存是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RHODCM+MS-UIGothic"/>
                <a:cs typeface="RHODCM+MS-UIGothic"/>
              </a:rPr>
              <a:t>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应对</a:t>
            </a:r>
            <a:r>
              <a:rPr sz="1500">
                <a:solidFill>
                  <a:srgbClr val="000000"/>
                </a:solidFill>
                <a:latin typeface="RHODCM+MS-UIGothic"/>
                <a:cs typeface="RHODCM+MS-UIGothic"/>
              </a:rPr>
              <a:t>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RHODCM+MS-UIGothic"/>
                <a:cs typeface="RHODCM+MS-UIGothic"/>
              </a:rPr>
              <a:t>需求或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库</a:t>
            </a:r>
            <a:r>
              <a:rPr sz="1500">
                <a:solidFill>
                  <a:srgbClr val="000000"/>
                </a:solidFill>
                <a:latin typeface="RHODCM+MS-UIGothic"/>
                <a:cs typeface="RHODCM+MS-UIGothic"/>
              </a:rPr>
              <a:t>存短缺等情况而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设</a:t>
            </a:r>
            <a:r>
              <a:rPr sz="1500">
                <a:solidFill>
                  <a:srgbClr val="000000"/>
                </a:solidFill>
                <a:latin typeface="RHODCM+MS-UIGothic"/>
                <a:cs typeface="RHODCM+MS-UIGothic"/>
              </a:rPr>
              <a:t>立的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库</a:t>
            </a:r>
            <a:r>
              <a:rPr sz="1500">
                <a:solidFill>
                  <a:srgbClr val="000000"/>
                </a:solidFill>
                <a:latin typeface="RHODCM+MS-UIGothic"/>
                <a:cs typeface="RHODCM+MS-UIGothic"/>
              </a:rPr>
              <a:t>存水平。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857115" y="4698738"/>
            <a:ext cx="2774379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RHODCM+MS-UIGothic"/>
                <a:cs typeface="RHODCM+MS-UIGothic"/>
              </a:rPr>
              <a:t>根据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历</a:t>
            </a:r>
            <a:r>
              <a:rPr sz="1500">
                <a:solidFill>
                  <a:srgbClr val="000000"/>
                </a:solidFill>
                <a:latin typeface="RHODCM+MS-UIGothic"/>
                <a:cs typeface="RHODCM+MS-UIGothic"/>
              </a:rPr>
              <a:t>史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销</a:t>
            </a:r>
            <a:r>
              <a:rPr sz="1500">
                <a:solidFill>
                  <a:srgbClr val="000000"/>
                </a:solidFill>
                <a:latin typeface="RHODCM+MS-UIGothic"/>
                <a:cs typeface="RHODCM+MS-UIGothic"/>
              </a:rPr>
              <a:t>售数据、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补货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RHODCM+MS-UIGothic"/>
                <a:cs typeface="RHODCM+MS-UIGothic"/>
              </a:rPr>
              <a:t>周期、需求波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0000"/>
                </a:solidFill>
                <a:latin typeface="RHODCM+MS-UIGothic"/>
                <a:cs typeface="RHODCM+MS-UIGothic"/>
              </a:rPr>
              <a:t>等因素，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000000"/>
                </a:solidFill>
                <a:latin typeface="RHODCM+MS-UIGothic"/>
                <a:cs typeface="RHODCM+MS-UIGothic"/>
              </a:rPr>
              <a:t>算出适当的安全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库</a:t>
            </a:r>
            <a:r>
              <a:rPr sz="1500">
                <a:solidFill>
                  <a:srgbClr val="000000"/>
                </a:solidFill>
                <a:latin typeface="RHODCM+MS-UIGothic"/>
                <a:cs typeface="RHODCM+MS-UIGothic"/>
              </a:rPr>
              <a:t>存水平。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6780" y="4698738"/>
            <a:ext cx="2409825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RHODCM+MS-UIGothic"/>
                <a:cs typeface="RHODCM+MS-UIGothic"/>
              </a:rPr>
              <a:t>定期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RHODCM+MS-UIGothic"/>
                <a:cs typeface="RHODCM+MS-UIGothic"/>
              </a:rPr>
              <a:t>安全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库</a:t>
            </a:r>
            <a:r>
              <a:rPr sz="1500">
                <a:solidFill>
                  <a:srgbClr val="000000"/>
                </a:solidFill>
                <a:latin typeface="RHODCM+MS-UIGothic"/>
                <a:cs typeface="RHODCM+MS-UIGothic"/>
              </a:rPr>
              <a:t>存水平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RHODCM+MS-UIGothic"/>
                <a:cs typeface="RHODCM+MS-UIGothic"/>
              </a:rPr>
              <a:t>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监</a:t>
            </a:r>
            <a:r>
              <a:rPr sz="1500">
                <a:solidFill>
                  <a:srgbClr val="000000"/>
                </a:solidFill>
                <a:latin typeface="RHODCM+MS-UIGothic"/>
                <a:cs typeface="RHODCM+MS-UIGothic"/>
              </a:rPr>
              <a:t>控，及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时调</a:t>
            </a:r>
            <a:r>
              <a:rPr sz="1500">
                <a:solidFill>
                  <a:srgbClr val="000000"/>
                </a:solidFill>
                <a:latin typeface="RHODCM+MS-UIGothic"/>
                <a:cs typeface="RHODCM+MS-UIGothic"/>
              </a:rPr>
              <a:t>整安全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库</a:t>
            </a:r>
            <a:r>
              <a:rPr sz="1500">
                <a:solidFill>
                  <a:srgbClr val="000000"/>
                </a:solidFill>
                <a:latin typeface="RHODCM+MS-UIGothic"/>
                <a:cs typeface="RHODCM+MS-UIGothic"/>
              </a:rPr>
              <a:t>存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设</a:t>
            </a:r>
            <a:r>
              <a:rPr sz="1500">
                <a:solidFill>
                  <a:srgbClr val="000000"/>
                </a:solidFill>
                <a:latin typeface="RHODCM+MS-UIGothic"/>
                <a:cs typeface="RHODCM+MS-UIGothic"/>
              </a:rPr>
              <a:t>定，以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满</a:t>
            </a:r>
            <a:r>
              <a:rPr sz="1500">
                <a:solidFill>
                  <a:srgbClr val="000000"/>
                </a:solidFill>
                <a:latin typeface="RHODCM+MS-UIGothic"/>
                <a:cs typeface="RHODCM+MS-UIGothic"/>
              </a:rPr>
              <a:t>足市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000000"/>
                </a:solidFill>
                <a:latin typeface="RHODCM+MS-UIGothic"/>
                <a:cs typeface="RHODCM+MS-UIGothic"/>
              </a:rPr>
              <a:t>需求。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补货</a:t>
            </a:r>
            <a:r>
              <a:rPr sz="3000">
                <a:solidFill>
                  <a:srgbClr val="00A5B2"/>
                </a:solidFill>
                <a:latin typeface="RHODCM+MS-UIGothic"/>
                <a:cs typeface="RHODCM+MS-UIGothic"/>
              </a:rPr>
              <a:t>策略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14894" y="1544121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A5B2"/>
                </a:solidFill>
                <a:latin typeface="SimSun"/>
                <a:cs typeface="SimSun"/>
              </a:rPr>
              <a:t>补货</a:t>
            </a:r>
            <a:r>
              <a:rPr sz="2300" spc="25">
                <a:solidFill>
                  <a:srgbClr val="00A5B2"/>
                </a:solidFill>
                <a:latin typeface="RHODCM+MS-UIGothic"/>
                <a:cs typeface="RHODCM+MS-UIGothic"/>
              </a:rPr>
              <a:t>数量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414894" y="2079997"/>
            <a:ext cx="3212529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RHODCM+MS-UIGothic"/>
                <a:cs typeface="RHODCM+MS-UIGothic"/>
              </a:rPr>
              <a:t>根据需求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预测结</a:t>
            </a:r>
            <a:r>
              <a:rPr sz="1500">
                <a:solidFill>
                  <a:srgbClr val="000000"/>
                </a:solidFill>
                <a:latin typeface="RHODCM+MS-UIGothic"/>
                <a:cs typeface="RHODCM+MS-UIGothic"/>
              </a:rPr>
              <a:t>果、安全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库</a:t>
            </a:r>
            <a:r>
              <a:rPr sz="1500">
                <a:solidFill>
                  <a:srgbClr val="000000"/>
                </a:solidFill>
                <a:latin typeface="RHODCM+MS-UIGothic"/>
                <a:cs typeface="RHODCM+MS-UIGothic"/>
              </a:rPr>
              <a:t>存水平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RHODCM+MS-UIGothic"/>
                <a:cs typeface="RHODCM+MS-UIGothic"/>
              </a:rPr>
              <a:t>以及供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RHODCM+MS-UIGothic"/>
                <a:cs typeface="RHODCM+MS-UIGothic"/>
              </a:rPr>
              <a:t>商建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议</a:t>
            </a:r>
            <a:r>
              <a:rPr sz="1500">
                <a:solidFill>
                  <a:srgbClr val="000000"/>
                </a:solidFill>
                <a:latin typeface="RHODCM+MS-UIGothic"/>
                <a:cs typeface="RHODCM+MS-UIGothic"/>
              </a:rPr>
              <a:t>等因素，确定每次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补货</a:t>
            </a:r>
            <a:r>
              <a:rPr sz="1500">
                <a:solidFill>
                  <a:srgbClr val="000000"/>
                </a:solidFill>
                <a:latin typeface="RHODCM+MS-UIGothic"/>
                <a:cs typeface="RHODCM+MS-UIGothic"/>
              </a:rPr>
              <a:t>的数量。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021839" y="225722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A5B2"/>
                </a:solidFill>
                <a:latin typeface="SimSun"/>
                <a:cs typeface="SimSun"/>
              </a:rPr>
              <a:t>补货</a:t>
            </a:r>
            <a:r>
              <a:rPr sz="2300" spc="25">
                <a:solidFill>
                  <a:srgbClr val="00A5B2"/>
                </a:solidFill>
                <a:latin typeface="RHODCM+MS-UIGothic"/>
                <a:cs typeface="RHODCM+MS-UIGothic"/>
              </a:rPr>
              <a:t>周期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539115" y="2820408"/>
            <a:ext cx="3212529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RHODCM+MS-UIGothic"/>
                <a:cs typeface="RHODCM+MS-UIGothic"/>
              </a:rPr>
              <a:t>根据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RHODCM+MS-UIGothic"/>
                <a:cs typeface="RHODCM+MS-UIGothic"/>
              </a:rPr>
              <a:t>品特点、市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000000"/>
                </a:solidFill>
                <a:latin typeface="RHODCM+MS-UIGothic"/>
                <a:cs typeface="RHODCM+MS-UIGothic"/>
              </a:rPr>
              <a:t>需求以及供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RHODCM+MS-UIGothic"/>
                <a:cs typeface="RHODCM+MS-UIGothic"/>
              </a:rPr>
              <a:t>商供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货</a:t>
            </a:r>
            <a:r>
              <a:rPr sz="1500">
                <a:solidFill>
                  <a:srgbClr val="000000"/>
                </a:solidFill>
                <a:latin typeface="RHODCM+MS-UIGothic"/>
                <a:cs typeface="RHODCM+MS-UIGothic"/>
              </a:rPr>
              <a:t>周期等因素，制定合理</a:t>
            </a:r>
          </a:p>
          <a:p>
            <a:pPr marL="171450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RHODCM+MS-UIGothic"/>
                <a:cs typeface="RHODCM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补货</a:t>
            </a:r>
            <a:r>
              <a:rPr sz="1500">
                <a:solidFill>
                  <a:srgbClr val="000000"/>
                </a:solidFill>
                <a:latin typeface="RHODCM+MS-UIGothic"/>
                <a:cs typeface="RHODCM+MS-UIGothic"/>
              </a:rPr>
              <a:t>周期。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735694" y="4350186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A5B2"/>
                </a:solidFill>
                <a:latin typeface="SimSun"/>
                <a:cs typeface="SimSun"/>
              </a:rPr>
              <a:t>补货</a:t>
            </a:r>
            <a:r>
              <a:rPr sz="2300" spc="25">
                <a:solidFill>
                  <a:srgbClr val="00A5B2"/>
                </a:solidFill>
                <a:latin typeface="RHODCM+MS-UIGothic"/>
                <a:cs typeface="RHODCM+MS-UIGothic"/>
              </a:rPr>
              <a:t>方式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735694" y="4886063"/>
            <a:ext cx="3431604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RHODCM+MS-UIGothic"/>
                <a:cs typeface="RHODCM+MS-UIGothic"/>
              </a:rPr>
              <a:t>根据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实际</a:t>
            </a:r>
            <a:r>
              <a:rPr sz="1500">
                <a:solidFill>
                  <a:srgbClr val="000000"/>
                </a:solidFill>
                <a:latin typeface="RHODCM+MS-UIGothic"/>
                <a:cs typeface="RHODCM+MS-UIGothic"/>
              </a:rPr>
              <a:t>情况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选择</a:t>
            </a:r>
            <a:r>
              <a:rPr sz="1500">
                <a:solidFill>
                  <a:srgbClr val="000000"/>
                </a:solidFill>
                <a:latin typeface="RHODCM+MS-UIGothic"/>
                <a:cs typeface="RHODCM+MS-UIGothic"/>
              </a:rPr>
              <a:t>合适的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补货</a:t>
            </a:r>
            <a:r>
              <a:rPr sz="1500">
                <a:solidFill>
                  <a:srgbClr val="000000"/>
                </a:solidFill>
                <a:latin typeface="RHODCM+MS-UIGothic"/>
                <a:cs typeface="RHODCM+MS-UIGothic"/>
              </a:rPr>
              <a:t>方式，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RHODCM+MS-UIGothic"/>
                <a:cs typeface="RHODCM+MS-UIGothic"/>
              </a:rPr>
              <a:t>如定量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补货</a:t>
            </a:r>
            <a:r>
              <a:rPr sz="1500">
                <a:solidFill>
                  <a:srgbClr val="000000"/>
                </a:solidFill>
                <a:latin typeface="RHODCM+MS-UIGothic"/>
                <a:cs typeface="RHODCM+MS-UIGothic"/>
              </a:rPr>
              <a:t>、定期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补货</a:t>
            </a:r>
            <a:r>
              <a:rPr sz="1500">
                <a:solidFill>
                  <a:srgbClr val="000000"/>
                </a:solidFill>
                <a:latin typeface="RHODCM+MS-UIGothic"/>
                <a:cs typeface="RHODCM+MS-UIGothic"/>
              </a:rPr>
              <a:t>等。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库</a:t>
            </a:r>
            <a:r>
              <a:rPr sz="3000">
                <a:solidFill>
                  <a:srgbClr val="00A5B2"/>
                </a:solidFill>
                <a:latin typeface="RHODCM+MS-UIGothic"/>
                <a:cs typeface="RHODCM+MS-UIGothic"/>
              </a:rPr>
              <a:t>存数据分析与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优</a:t>
            </a:r>
            <a:r>
              <a:rPr sz="3000">
                <a:solidFill>
                  <a:srgbClr val="00A5B2"/>
                </a:solidFill>
                <a:latin typeface="RHODCM+MS-UIGothic"/>
                <a:cs typeface="RHODCM+MS-UIGothic"/>
              </a:rPr>
              <a:t>化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296284" y="2025646"/>
            <a:ext cx="1692319" cy="38646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库</a:t>
            </a:r>
            <a:r>
              <a:rPr sz="1550" spc="25">
                <a:solidFill>
                  <a:srgbClr val="FFFFFF"/>
                </a:solidFill>
                <a:latin typeface="RHODCM+MS-UIGothic"/>
                <a:cs typeface="RHODCM+MS-UIGothic"/>
              </a:rPr>
              <a:t>存周</a:t>
            </a: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转</a:t>
            </a:r>
            <a:r>
              <a:rPr sz="1550" spc="25">
                <a:solidFill>
                  <a:srgbClr val="FFFFFF"/>
                </a:solidFill>
                <a:latin typeface="RHODCM+MS-UIGothic"/>
                <a:cs typeface="RHODCM+MS-UIGothic"/>
              </a:rPr>
              <a:t>率分析</a:t>
            </a:r>
          </a:p>
          <a:p>
            <a:pPr marL="100329" marR="0">
              <a:lnSpc>
                <a:spcPts val="1550"/>
              </a:lnSpc>
              <a:spcBef>
                <a:spcPts val="7245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库</a:t>
            </a:r>
            <a:r>
              <a:rPr sz="1550" spc="25">
                <a:solidFill>
                  <a:srgbClr val="FFFFFF"/>
                </a:solidFill>
                <a:latin typeface="RHODCM+MS-UIGothic"/>
                <a:cs typeface="RHODCM+MS-UIGothic"/>
              </a:rPr>
              <a:t>存</a:t>
            </a: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结</a:t>
            </a:r>
            <a:r>
              <a:rPr sz="1550" spc="25">
                <a:solidFill>
                  <a:srgbClr val="FFFFFF"/>
                </a:solidFill>
                <a:latin typeface="RHODCM+MS-UIGothic"/>
                <a:cs typeface="RHODCM+MS-UIGothic"/>
              </a:rPr>
              <a:t>构分析</a:t>
            </a:r>
          </a:p>
          <a:p>
            <a:pPr marL="106044" marR="0">
              <a:lnSpc>
                <a:spcPts val="1550"/>
              </a:lnSpc>
              <a:spcBef>
                <a:spcPts val="7345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销</a:t>
            </a:r>
            <a:r>
              <a:rPr sz="1550" spc="25">
                <a:solidFill>
                  <a:srgbClr val="FFFFFF"/>
                </a:solidFill>
                <a:latin typeface="RHODCM+MS-UIGothic"/>
                <a:cs typeface="RHODCM+MS-UIGothic"/>
              </a:rPr>
              <a:t>售数据分析</a:t>
            </a:r>
          </a:p>
          <a:p>
            <a:pPr marL="76834" marR="0">
              <a:lnSpc>
                <a:spcPts val="1550"/>
              </a:lnSpc>
              <a:spcBef>
                <a:spcPts val="7314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库</a:t>
            </a:r>
            <a:r>
              <a:rPr sz="1550" spc="25">
                <a:solidFill>
                  <a:srgbClr val="FFFFFF"/>
                </a:solidFill>
                <a:latin typeface="RHODCM+MS-UIGothic"/>
                <a:cs typeface="RHODCM+MS-UIGothic"/>
              </a:rPr>
              <a:t>存</a:t>
            </a: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优</a:t>
            </a:r>
            <a:r>
              <a:rPr sz="1550" spc="25">
                <a:solidFill>
                  <a:srgbClr val="FFFFFF"/>
                </a:solidFill>
                <a:latin typeface="RHODCM+MS-UIGothic"/>
                <a:cs typeface="RHODCM+MS-UIGothic"/>
              </a:rPr>
              <a:t>化措施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586095" y="2029948"/>
            <a:ext cx="5585385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RHODCM+MS-UIGothic"/>
                <a:cs typeface="RHODCM+MS-UIGothic"/>
              </a:rPr>
              <a:t>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过计</a:t>
            </a:r>
            <a:r>
              <a:rPr sz="1350">
                <a:solidFill>
                  <a:srgbClr val="000000"/>
                </a:solidFill>
                <a:latin typeface="RHODCM+MS-UIGothic"/>
                <a:cs typeface="RHODCM+MS-UIGothic"/>
              </a:rPr>
              <a:t>算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库</a:t>
            </a:r>
            <a:r>
              <a:rPr sz="1350">
                <a:solidFill>
                  <a:srgbClr val="000000"/>
                </a:solidFill>
                <a:latin typeface="RHODCM+MS-UIGothic"/>
                <a:cs typeface="RHODCM+MS-UIGothic"/>
              </a:rPr>
              <a:t>存周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转</a:t>
            </a:r>
            <a:r>
              <a:rPr sz="1350">
                <a:solidFill>
                  <a:srgbClr val="000000"/>
                </a:solidFill>
                <a:latin typeface="RHODCM+MS-UIGothic"/>
                <a:cs typeface="RHODCM+MS-UIGothic"/>
              </a:rPr>
              <a:t>率，了解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000000"/>
                </a:solidFill>
                <a:latin typeface="RHODCM+MS-UIGothic"/>
                <a:cs typeface="RHODCM+MS-UIGothic"/>
              </a:rPr>
              <a:t>品的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销</a:t>
            </a:r>
            <a:r>
              <a:rPr sz="1350">
                <a:solidFill>
                  <a:srgbClr val="000000"/>
                </a:solidFill>
                <a:latin typeface="RHODCM+MS-UIGothic"/>
                <a:cs typeface="RHODCM+MS-UIGothic"/>
              </a:rPr>
              <a:t>售速度以及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库</a:t>
            </a:r>
            <a:r>
              <a:rPr sz="1350">
                <a:solidFill>
                  <a:srgbClr val="000000"/>
                </a:solidFill>
                <a:latin typeface="RHODCM+MS-UIGothic"/>
                <a:cs typeface="RHODCM+MS-UIGothic"/>
              </a:rPr>
              <a:t>存的利用效率。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5757545" y="3009118"/>
            <a:ext cx="5191050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RHODCM+MS-UIGothic"/>
                <a:cs typeface="RHODCM+MS-UIGothic"/>
              </a:rPr>
              <a:t>分析各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类产</a:t>
            </a:r>
            <a:r>
              <a:rPr sz="1350">
                <a:solidFill>
                  <a:srgbClr val="000000"/>
                </a:solidFill>
                <a:latin typeface="RHODCM+MS-UIGothic"/>
                <a:cs typeface="RHODCM+MS-UIGothic"/>
              </a:rPr>
              <a:t>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库</a:t>
            </a:r>
            <a:r>
              <a:rPr sz="1350">
                <a:solidFill>
                  <a:srgbClr val="000000"/>
                </a:solidFill>
                <a:latin typeface="RHODCM+MS-UIGothic"/>
                <a:cs typeface="RHODCM+MS-UIGothic"/>
              </a:rPr>
              <a:t>存占比、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库</a:t>
            </a:r>
            <a:r>
              <a:rPr sz="1350">
                <a:solidFill>
                  <a:srgbClr val="000000"/>
                </a:solidFill>
                <a:latin typeface="RHODCM+MS-UIGothic"/>
                <a:cs typeface="RHODCM+MS-UIGothic"/>
              </a:rPr>
              <a:t>存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积压</a:t>
            </a:r>
            <a:r>
              <a:rPr sz="1350">
                <a:solidFill>
                  <a:srgbClr val="000000"/>
                </a:solidFill>
                <a:latin typeface="RHODCM+MS-UIGothic"/>
                <a:cs typeface="RHODCM+MS-UIGothic"/>
              </a:rPr>
              <a:t>等情况，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为优</a:t>
            </a:r>
            <a:r>
              <a:rPr sz="1350">
                <a:solidFill>
                  <a:srgbClr val="000000"/>
                </a:solidFill>
                <a:latin typeface="RHODCM+MS-UIGothic"/>
                <a:cs typeface="RHODCM+MS-UIGothic"/>
              </a:rPr>
              <a:t>化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库</a:t>
            </a:r>
            <a:r>
              <a:rPr sz="1350">
                <a:solidFill>
                  <a:srgbClr val="000000"/>
                </a:solidFill>
                <a:latin typeface="RHODCM+MS-UIGothic"/>
                <a:cs typeface="RHODCM+MS-UIGothic"/>
              </a:rPr>
              <a:t>存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结</a:t>
            </a:r>
            <a:r>
              <a:rPr sz="1350">
                <a:solidFill>
                  <a:srgbClr val="000000"/>
                </a:solidFill>
                <a:latin typeface="RHODCM+MS-UIGothic"/>
                <a:cs typeface="RHODCM+MS-UIGothic"/>
              </a:rPr>
              <a:t>构提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729219" y="3317728"/>
            <a:ext cx="88537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RHODCM+MS-UIGothic"/>
                <a:cs typeface="RHODCM+MS-UIGothic"/>
              </a:rPr>
              <a:t>供依据。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671820" y="4132433"/>
            <a:ext cx="5321982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RHODCM+MS-UIGothic"/>
                <a:cs typeface="RHODCM+MS-UIGothic"/>
              </a:rPr>
              <a:t>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过对销</a:t>
            </a:r>
            <a:r>
              <a:rPr sz="1350">
                <a:solidFill>
                  <a:srgbClr val="000000"/>
                </a:solidFill>
                <a:latin typeface="RHODCM+MS-UIGothic"/>
                <a:cs typeface="RHODCM+MS-UIGothic"/>
              </a:rPr>
              <a:t>售数据的分析，了解客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户</a:t>
            </a:r>
            <a:r>
              <a:rPr sz="1350">
                <a:solidFill>
                  <a:srgbClr val="000000"/>
                </a:solidFill>
                <a:latin typeface="RHODCM+MS-UIGothic"/>
                <a:cs typeface="RHODCM+MS-UIGothic"/>
              </a:rPr>
              <a:t>需求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变</a:t>
            </a:r>
            <a:r>
              <a:rPr sz="1350">
                <a:solidFill>
                  <a:srgbClr val="000000"/>
                </a:solidFill>
                <a:latin typeface="RHODCM+MS-UIGothic"/>
                <a:cs typeface="RHODCM+MS-UIGothic"/>
              </a:rPr>
              <a:t>化、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销</a:t>
            </a:r>
            <a:r>
              <a:rPr sz="1350">
                <a:solidFill>
                  <a:srgbClr val="000000"/>
                </a:solidFill>
                <a:latin typeface="RHODCM+MS-UIGothic"/>
                <a:cs typeface="RHODCM+MS-UIGothic"/>
              </a:rPr>
              <a:t>售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趋势</a:t>
            </a:r>
            <a:r>
              <a:rPr sz="1350">
                <a:solidFill>
                  <a:srgbClr val="000000"/>
                </a:solidFill>
                <a:latin typeface="RHODCM+MS-UIGothic"/>
                <a:cs typeface="RHODCM+MS-UIGothic"/>
              </a:rPr>
              <a:t>等信息，</a:t>
            </a:r>
          </a:p>
          <a:p>
            <a:pPr marL="1543049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为库</a:t>
            </a:r>
            <a:r>
              <a:rPr sz="1350">
                <a:solidFill>
                  <a:srgbClr val="000000"/>
                </a:solidFill>
                <a:latin typeface="RHODCM+MS-UIGothic"/>
                <a:cs typeface="RHODCM+MS-UIGothic"/>
              </a:rPr>
              <a:t>存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优</a:t>
            </a:r>
            <a:r>
              <a:rPr sz="1350">
                <a:solidFill>
                  <a:srgbClr val="000000"/>
                </a:solidFill>
                <a:latin typeface="RHODCM+MS-UIGothic"/>
                <a:cs typeface="RHODCM+MS-UIGothic"/>
              </a:rPr>
              <a:t>化提供支持。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5757545" y="5254478"/>
            <a:ext cx="5191050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RHODCM+MS-UIGothic"/>
                <a:cs typeface="RHODCM+MS-UIGothic"/>
              </a:rPr>
              <a:t>根据分析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结</a:t>
            </a:r>
            <a:r>
              <a:rPr sz="1350">
                <a:solidFill>
                  <a:srgbClr val="000000"/>
                </a:solidFill>
                <a:latin typeface="RHODCM+MS-UIGothic"/>
                <a:cs typeface="RHODCM+MS-UIGothic"/>
              </a:rPr>
              <a:t>果采取相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000"/>
                </a:solidFill>
                <a:latin typeface="RHODCM+MS-UIGothic"/>
                <a:cs typeface="RHODCM+MS-UIGothic"/>
              </a:rPr>
              <a:t>的措施，如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调</a:t>
            </a:r>
            <a:r>
              <a:rPr sz="1350">
                <a:solidFill>
                  <a:srgbClr val="000000"/>
                </a:solidFill>
                <a:latin typeface="RHODCM+MS-UIGothic"/>
                <a:cs typeface="RHODCM+MS-UIGothic"/>
              </a:rPr>
              <a:t>整安全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库</a:t>
            </a:r>
            <a:r>
              <a:rPr sz="1350">
                <a:solidFill>
                  <a:srgbClr val="000000"/>
                </a:solidFill>
                <a:latin typeface="RHODCM+MS-UIGothic"/>
                <a:cs typeface="RHODCM+MS-UIGothic"/>
              </a:rPr>
              <a:t>存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设</a:t>
            </a:r>
            <a:r>
              <a:rPr sz="1350">
                <a:solidFill>
                  <a:srgbClr val="000000"/>
                </a:solidFill>
                <a:latin typeface="RHODCM+MS-UIGothic"/>
                <a:cs typeface="RHODCM+MS-UIGothic"/>
              </a:rPr>
              <a:t>定、改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进补</a:t>
            </a:r>
          </a:p>
          <a:p>
            <a:pPr marL="428625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货</a:t>
            </a:r>
            <a:r>
              <a:rPr sz="1350">
                <a:solidFill>
                  <a:srgbClr val="000000"/>
                </a:solidFill>
                <a:latin typeface="RHODCM+MS-UIGothic"/>
                <a:cs typeface="RHODCM+MS-UIGothic"/>
              </a:rPr>
              <a:t>策略等，以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实现库</a:t>
            </a:r>
            <a:r>
              <a:rPr sz="1350">
                <a:solidFill>
                  <a:srgbClr val="000000"/>
                </a:solidFill>
                <a:latin typeface="RHODCM+MS-UIGothic"/>
                <a:cs typeface="RHODCM+MS-UIGothic"/>
              </a:rPr>
              <a:t>存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结</a:t>
            </a:r>
            <a:r>
              <a:rPr sz="1350">
                <a:solidFill>
                  <a:srgbClr val="000000"/>
                </a:solidFill>
                <a:latin typeface="RHODCM+MS-UIGothic"/>
                <a:cs typeface="RHODCM+MS-UIGothic"/>
              </a:rPr>
              <a:t>构的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优</a:t>
            </a:r>
            <a:r>
              <a:rPr sz="1350">
                <a:solidFill>
                  <a:srgbClr val="000000"/>
                </a:solidFill>
                <a:latin typeface="RHODCM+MS-UIGothic"/>
                <a:cs typeface="RHODCM+MS-UIGothic"/>
              </a:rPr>
              <a:t>化和成本的降低。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https://d.book118.com/568032025074006030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132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6">
      <vt:lpstr>Arial</vt:lpstr>
      <vt:lpstr>Calibri</vt:lpstr>
      <vt:lpstr>SimSun</vt:lpstr>
      <vt:lpstr>RHODCM+MS-UIGothic</vt:lpstr>
      <vt:lpstr>MIHNGT+BDHNNI+ArialMT</vt:lpstr>
      <vt:lpstr>Times New Roman</vt:lpstr>
      <vt:lpstr>NPFQEB+WWVMNC+MicrosoftYaHei</vt:lpstr>
      <vt:lpstr>MWSHAI+ALINJB+MicrosoftYaHei-Bold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2024-09-07T02:35:53.486</cp:lastPrinted>
  <dcterms:created xsi:type="dcterms:W3CDTF">2024-09-06T18:35:53Z</dcterms:created>
  <dcterms:modified xsi:type="dcterms:W3CDTF">2024-09-06T18:35:54Z</dcterms:modified>
</cp:coreProperties>
</file>