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3625AD-C53E-4A8C-9C55-8AA9B56CBD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4E797B-E061-4261-BD62-AC558AE8F3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963CEA-D7A2-4580-A2D3-57966F831F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4B1415-AFA0-4CA0-BAB4-E202D988D2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1C81BE7-675F-4D63-B5A4-A51FA77D69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0106841-2ECE-4F95-ADD6-9F2FCEDBA0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010CCC2-8BE5-4E7B-9E22-D376BC2B7F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56D049-699A-455D-82C7-C5B4E7B48B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80F53C-5DCB-457C-AB10-D419C7EF46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DEC956-D2C3-4E07-94C7-C7208C3BD0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A30DA8-50A8-4B2F-BA25-82078884E2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8033022044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51821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3898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64037" y="4535260"/>
            <a:ext cx="1743359" cy="434059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37706" y="4043701"/>
            <a:ext cx="4392529" cy="320369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75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THE FIRST LESSON OF THE SCHOOL YEAR</a:t>
            </a:r>
            <a:endParaRPr lang="en-US" sz="1100"/>
          </a:p>
        </p:txBody>
      </p:sp>
      <p:sp>
        <p:nvSpPr>
          <p:cNvPr id="7" name="TextBox 7"/>
          <p:cNvSpPr txBox="1"/>
          <p:nvPr/>
        </p:nvSpPr>
        <p:spPr>
          <a:xfrm>
            <a:off x="560336" y="1254830"/>
            <a:ext cx="5970206" cy="2627671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9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临床护理带教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1136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8925520" y="0"/>
            <a:ext cx="189738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344112" y="332203"/>
            <a:ext cx="1288278" cy="35645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ct val="0"/>
              </a:spcBef>
            </a:pPr>
            <a:r>
              <a:rPr lang="en-US" sz="1350" b="1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59464" y="1748889"/>
            <a:ext cx="5004022" cy="46920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临床护理带教概述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临床护理带教方法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临床护理带教实践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临床护理带教评价与改进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临床护理带教案例分享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245685" y="379813"/>
            <a:ext cx="115443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临床护理带教概述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临床护理带教是指通过实践操作、观察和指导等方式，帮助护理学生将理论知识应用于实际工作中，提高其临床技能和职业素养的过程。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培养学生具备独立、规范、安全地进行临床护理工作的能力，同时树立良好的职业道德和职业素养。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定义与目标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临床护理带教的重要性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提高护理学生临床技能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通过带教老师的指导和示范，学生能够掌握实际工作中的操作技巧和应对突发情况的能力。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培养职业素养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带教过程强调职业道德、沟通技巧、团队协作等方面的培养，有助于学生形成良好的职业素养。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促进护理人才队伍建设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高质量的临床护理带教有助于培养具备专业素养的护理人才，为医疗机构提供稳定的人力资源保障。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181684" y="267304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24744" y="3889003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958607" y="3876811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84321" y="2660854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655190" y="267304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412552" y="146312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929341" y="146312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82474" y="4669341"/>
            <a:ext cx="3495675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解决方案3</a:t>
            </a:r>
          </a:p>
        </p:txBody>
      </p:sp>
      <p:sp>
        <p:nvSpPr>
          <p:cNvPr id="10" name="Freeform 10"/>
          <p:cNvSpPr/>
          <p:nvPr/>
        </p:nvSpPr>
        <p:spPr>
          <a:xfrm>
            <a:off x="6336048" y="1958592"/>
            <a:ext cx="569744" cy="56974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DF9F9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131062" y="3101258"/>
            <a:ext cx="655484" cy="655484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68237" y="38100"/>
                  <a:pt x="0" y="150914"/>
                  <a:pt x="0" y="150914"/>
                </a:cubicBezTo>
                <a:cubicBezTo>
                  <a:pt x="0" y="150914"/>
                  <a:pt x="68237" y="266700"/>
                  <a:pt x="152400" y="266700"/>
                </a:cubicBezTo>
                <a:cubicBezTo>
                  <a:pt x="236563" y="266700"/>
                  <a:pt x="304800" y="150914"/>
                  <a:pt x="304800" y="150914"/>
                </a:cubicBezTo>
                <a:cubicBezTo>
                  <a:pt x="304800" y="150914"/>
                  <a:pt x="236563" y="38100"/>
                  <a:pt x="152400" y="38100"/>
                </a:cubicBezTo>
                <a:close/>
                <a:moveTo>
                  <a:pt x="152400" y="228600"/>
                </a:moveTo>
                <a:cubicBezTo>
                  <a:pt x="110319" y="228600"/>
                  <a:pt x="76200" y="194481"/>
                  <a:pt x="76200" y="152400"/>
                </a:cubicBezTo>
                <a:cubicBezTo>
                  <a:pt x="76200" y="110319"/>
                  <a:pt x="110319" y="76200"/>
                  <a:pt x="152400" y="76200"/>
                </a:cubicBezTo>
                <a:cubicBezTo>
                  <a:pt x="194481" y="76200"/>
                  <a:pt x="228600" y="110319"/>
                  <a:pt x="228600" y="152400"/>
                </a:cubicBezTo>
                <a:cubicBezTo>
                  <a:pt x="228600" y="194481"/>
                  <a:pt x="194481" y="228600"/>
                  <a:pt x="152400" y="228600"/>
                </a:cubicBezTo>
                <a:close/>
                <a:moveTo>
                  <a:pt x="114300" y="152400"/>
                </a:moveTo>
                <a:cubicBezTo>
                  <a:pt x="114300" y="131359"/>
                  <a:pt x="131359" y="114300"/>
                  <a:pt x="152400" y="114300"/>
                </a:cubicBezTo>
                <a:cubicBezTo>
                  <a:pt x="173441" y="114300"/>
                  <a:pt x="190500" y="131359"/>
                  <a:pt x="190500" y="152400"/>
                </a:cubicBezTo>
                <a:cubicBezTo>
                  <a:pt x="190500" y="173441"/>
                  <a:pt x="173441" y="190500"/>
                  <a:pt x="152400" y="190500"/>
                </a:cubicBezTo>
                <a:cubicBezTo>
                  <a:pt x="131359" y="190500"/>
                  <a:pt x="114300" y="173441"/>
                  <a:pt x="114300" y="152400"/>
                </a:cubicBez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342440" y="4351843"/>
            <a:ext cx="645734" cy="64573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BF8F8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824023" y="4403866"/>
            <a:ext cx="555335" cy="555335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94481" y="190500"/>
                  <a:pt x="228562" y="156381"/>
                  <a:pt x="228562" y="114300"/>
                </a:cubicBezTo>
                <a:lnTo>
                  <a:pt x="228562" y="76200"/>
                </a:lnTo>
                <a:cubicBezTo>
                  <a:pt x="228562" y="23612"/>
                  <a:pt x="190500" y="0"/>
                  <a:pt x="152400" y="0"/>
                </a:cubicBezTo>
                <a:lnTo>
                  <a:pt x="76162" y="0"/>
                </a:lnTo>
                <a:cubicBezTo>
                  <a:pt x="38100" y="0"/>
                  <a:pt x="0" y="20241"/>
                  <a:pt x="0" y="76200"/>
                </a:cubicBezTo>
                <a:cubicBezTo>
                  <a:pt x="0" y="130969"/>
                  <a:pt x="38100" y="152400"/>
                  <a:pt x="76162" y="152400"/>
                </a:cubicBezTo>
                <a:lnTo>
                  <a:pt x="114300" y="152400"/>
                </a:lnTo>
                <a:cubicBezTo>
                  <a:pt x="135322" y="152400"/>
                  <a:pt x="152400" y="169478"/>
                  <a:pt x="152400" y="190500"/>
                </a:cubicBezTo>
                <a:close/>
                <a:moveTo>
                  <a:pt x="247460" y="116329"/>
                </a:moveTo>
                <a:cubicBezTo>
                  <a:pt x="246345" y="167878"/>
                  <a:pt x="204197" y="209550"/>
                  <a:pt x="152400" y="209550"/>
                </a:cubicBezTo>
                <a:lnTo>
                  <a:pt x="133350" y="209550"/>
                </a:lnTo>
                <a:lnTo>
                  <a:pt x="133350" y="190500"/>
                </a:lnTo>
                <a:cubicBezTo>
                  <a:pt x="133350" y="179984"/>
                  <a:pt x="124797" y="171450"/>
                  <a:pt x="114300" y="171450"/>
                </a:cubicBezTo>
                <a:lnTo>
                  <a:pt x="78095" y="171450"/>
                </a:lnTo>
                <a:cubicBezTo>
                  <a:pt x="76952" y="177136"/>
                  <a:pt x="76248" y="183223"/>
                  <a:pt x="76200" y="189795"/>
                </a:cubicBezTo>
                <a:lnTo>
                  <a:pt x="76200" y="229333"/>
                </a:lnTo>
                <a:cubicBezTo>
                  <a:pt x="76600" y="271072"/>
                  <a:pt x="110566" y="304800"/>
                  <a:pt x="152400" y="304800"/>
                </a:cubicBezTo>
                <a:cubicBezTo>
                  <a:pt x="152400" y="283740"/>
                  <a:pt x="169478" y="266700"/>
                  <a:pt x="190500" y="266700"/>
                </a:cubicBezTo>
                <a:lnTo>
                  <a:pt x="228562" y="266700"/>
                </a:lnTo>
                <a:cubicBezTo>
                  <a:pt x="266700" y="266700"/>
                  <a:pt x="304800" y="245269"/>
                  <a:pt x="304800" y="190500"/>
                </a:cubicBezTo>
                <a:cubicBezTo>
                  <a:pt x="304800" y="143894"/>
                  <a:pt x="278273" y="122301"/>
                  <a:pt x="247460" y="116329"/>
                </a:cubicBez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109687" y="3211479"/>
            <a:ext cx="483810" cy="48381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BF7F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639651" y="3222213"/>
            <a:ext cx="456349" cy="413575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BF7F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860276" y="1965474"/>
            <a:ext cx="555980" cy="55598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199726" y="2996184"/>
            <a:ext cx="3362325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解决方案1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99726" y="3447338"/>
            <a:ext cx="2918464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采用小组带教、分时段带教等方式，合理分配教学资源，提高带教效率。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799911" y="1318087"/>
            <a:ext cx="3429000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解决方案2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812103" y="1764792"/>
            <a:ext cx="2934071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实施差异化带教，根据学生实际情况制定个性化的教学计划，满足不同学生的需求。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287335" y="2996184"/>
            <a:ext cx="3676650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15521" y="3447338"/>
            <a:ext cx="289037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带教老师工作压力大，教学能力有限。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38638" y="1777070"/>
            <a:ext cx="2840430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学生数量多，师资力量不足。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38638" y="1330365"/>
            <a:ext cx="3571875" cy="7810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挑战1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638638" y="4669341"/>
            <a:ext cx="3448050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挑战2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38638" y="5125365"/>
            <a:ext cx="2918464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学生水平参差不齐，个性化需求多。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726759" y="5125365"/>
            <a:ext cx="289037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加强带教老师的培训和交流，提高其教学水平和能力，同时减轻其工作压力。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临床护理带教的挑战与解决方案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临床护理带教方法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4844" r="2484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传统带教方法以教师为中心，注重知识的传授和技能的训练，通常采用讲授、示范和练习的方式。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传统带教方法中，教师通常是知识的传递者，而学生则是知识的接受者。教师通过讲授、示范和纠正学生的错误来传授知识和技能。这种方法注重技能的熟练程度和操作的规范性，但可能忽视了学生的主动性和创造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传统带教方法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现代带教方法强调以学生为中心，注重培养学生的自主学习和解决问题的能力，通常采用案例分析、小组讨论和问题解决的方式。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带教方法中，学生不再是被动接受知识的对象，而是成为学习的主体。教师通过引导学生进行案例分析、小组讨论和问题解决等方式，培养学生的自主学习和解决问题的能力。这种方法注重学生的参与和思考，能够激发学生的学习兴趣和主动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现代带教方法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创新带教方法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创新带教方法结合传统与现代带教方法的优点，注重学生的实践和创新能力的培养，通常采用跨学科、项目式学习、翻转课堂等方式。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带教方法是对传统和现代带教方法的进一步发展和完善。它结合了传统带教方法的规范性和现代带教方法的创新性，注重学生的实践和创新能力的培养。通过跨学科、项目式学习和翻转课堂等方式，引导学生自主学习、实践和创新。这种方法能够培养学生的综合素质和创新能力，适应未来社会发展的需要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临床护理带教实践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https://d.book118.com/568033022044006027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1DF"/>
      </a:lt1>
      <a:dk2>
        <a:srgbClr val="000000"/>
      </a:dk2>
      <a:lt2>
        <a:srgbClr val="FFFFFF"/>
      </a:lt2>
      <a:accent1>
        <a:srgbClr val="4E1B04"/>
      </a:accent1>
      <a:accent2>
        <a:srgbClr val="DB6414"/>
      </a:accent2>
      <a:accent3>
        <a:srgbClr val="FF9719"/>
      </a:accent3>
      <a:accent4>
        <a:srgbClr val="EB9D43"/>
      </a:accent4>
      <a:accent5>
        <a:srgbClr val="FFB828"/>
      </a:accent5>
      <a:accent6>
        <a:srgbClr val="E69041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SimSun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2024-09-05T03:06:29.617</cp:lastPrinted>
  <dcterms:created xsi:type="dcterms:W3CDTF">2024-09-04T19:06:29Z</dcterms:created>
  <dcterms:modified xsi:type="dcterms:W3CDTF">2024-09-04T19:06:31Z</dcterms:modified>
</cp:coreProperties>
</file>