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F5B701CC-38E3-47B2-B5EA-948A6773567C}"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9" name="PlaceHolder 1"/>
          <p:cNvSpPr>
            <a:spLocks noGrp="1"/>
          </p:cNvSpPr>
          <p:nvPr>
            <p:ph type="sldImg"/>
          </p:nvPr>
        </p:nvSpPr>
        <p:spPr>
          <a:xfrm>
            <a:off x="685800" y="1143000"/>
            <a:ext cx="5486040" cy="3085920"/>
          </a:xfrm>
          <a:prstGeom prst="rect">
            <a:avLst/>
          </a:prstGeom>
          <a:ln w="0">
            <a:noFill/>
          </a:ln>
        </p:spPr>
      </p:sp>
      <p:sp>
        <p:nvSpPr>
          <p:cNvPr id="33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2" name="PlaceHolder 1"/>
          <p:cNvSpPr>
            <a:spLocks noGrp="1"/>
          </p:cNvSpPr>
          <p:nvPr>
            <p:ph type="sldImg"/>
          </p:nvPr>
        </p:nvSpPr>
        <p:spPr>
          <a:xfrm>
            <a:off x="685800" y="1143000"/>
            <a:ext cx="5486040" cy="3085920"/>
          </a:xfrm>
          <a:prstGeom prst="rect">
            <a:avLst/>
          </a:prstGeom>
          <a:ln w="0">
            <a:noFill/>
          </a:ln>
        </p:spPr>
      </p:sp>
      <p:sp>
        <p:nvSpPr>
          <p:cNvPr id="33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5" name="PlaceHolder 1"/>
          <p:cNvSpPr>
            <a:spLocks noGrp="1"/>
          </p:cNvSpPr>
          <p:nvPr>
            <p:ph type="sldImg"/>
          </p:nvPr>
        </p:nvSpPr>
        <p:spPr>
          <a:xfrm>
            <a:off x="685800" y="1143000"/>
            <a:ext cx="5486040" cy="3085920"/>
          </a:xfrm>
          <a:prstGeom prst="rect">
            <a:avLst/>
          </a:prstGeom>
          <a:ln w="0">
            <a:noFill/>
          </a:ln>
        </p:spPr>
      </p:sp>
      <p:sp>
        <p:nvSpPr>
          <p:cNvPr id="33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8" name="PlaceHolder 1"/>
          <p:cNvSpPr>
            <a:spLocks noGrp="1"/>
          </p:cNvSpPr>
          <p:nvPr>
            <p:ph type="sldImg"/>
          </p:nvPr>
        </p:nvSpPr>
        <p:spPr>
          <a:xfrm>
            <a:off x="685800" y="1143000"/>
            <a:ext cx="5486040" cy="3085920"/>
          </a:xfrm>
          <a:prstGeom prst="rect">
            <a:avLst/>
          </a:prstGeom>
          <a:ln w="0">
            <a:noFill/>
          </a:ln>
        </p:spPr>
      </p:sp>
      <p:sp>
        <p:nvSpPr>
          <p:cNvPr id="33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1" name="PlaceHolder 1"/>
          <p:cNvSpPr>
            <a:spLocks noGrp="1"/>
          </p:cNvSpPr>
          <p:nvPr>
            <p:ph type="sldImg"/>
          </p:nvPr>
        </p:nvSpPr>
        <p:spPr>
          <a:xfrm>
            <a:off x="685800" y="1143000"/>
            <a:ext cx="5486040" cy="3085920"/>
          </a:xfrm>
          <a:prstGeom prst="rect">
            <a:avLst/>
          </a:prstGeom>
          <a:ln w="0">
            <a:noFill/>
          </a:ln>
        </p:spPr>
      </p:sp>
      <p:sp>
        <p:nvSpPr>
          <p:cNvPr id="342"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3"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4" name="PlaceHolder 1"/>
          <p:cNvSpPr>
            <a:spLocks noGrp="1"/>
          </p:cNvSpPr>
          <p:nvPr>
            <p:ph type="sldImg"/>
          </p:nvPr>
        </p:nvSpPr>
        <p:spPr>
          <a:xfrm>
            <a:off x="685800" y="1143000"/>
            <a:ext cx="5486040" cy="3085920"/>
          </a:xfrm>
          <a:prstGeom prst="rect">
            <a:avLst/>
          </a:prstGeom>
          <a:ln w="0">
            <a:noFill/>
          </a:ln>
        </p:spPr>
      </p:sp>
      <p:sp>
        <p:nvSpPr>
          <p:cNvPr id="345"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6"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EEB8E8D-71E2-43D9-AC92-BA569059B7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6CF022-C6B2-4311-8CCA-E7419AF4F6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D946AE2-5D30-4569-B61E-48E9CB5586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204B47-B602-471D-8493-69DD8E3170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C835D4-8F92-445B-A1C4-36017E451D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E4DDAF9-0264-4BC0-A264-E4A3C9ACB3F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3CFAC0-5EEE-41EB-BD90-4DD8CE1DB71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0AFF28-B449-471A-B9F3-51FACA581C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EBED95-6339-46D9-9339-B74B7E6747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7F83E8-D751-481C-AFD4-345DD4A7D9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FC37DE-6864-4113-9E3F-AFF44FB243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69BC451B-53AE-441B-828A-CAE811E0FCB8}"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FED717AF-9F2D-4892-B64F-100E0F187A7C}"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8042015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用电安全操作培训行业安全生产规章制度培训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用电安全操作培训行业安全生产规章制度培训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安全生产规章制度培训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电力设备操作培训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安全事故应急处理培训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企业安全文化培训</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用电安全操作培训行业安全生产规章制度培训</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用电安全操作培训介绍</a:t>
            </a:r>
            <a:endParaRPr lang="en-US" sz="3600" b="0" strike="noStrike" spc="-1">
              <a:solidFill>
                <a:schemeClr val="dk1"/>
              </a:solidFill>
              <a:latin typeface="Arial"/>
            </a:endParaRPr>
          </a:p>
        </p:txBody>
      </p:sp>
      <p:sp>
        <p:nvSpPr>
          <p:cNvPr id="8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电力事故可能导致火灾、触电、电子设备损坏等</a:t>
            </a:r>
            <a:endParaRPr lang="en-US" sz="2000" b="0" strike="noStrike" spc="-1">
              <a:solidFill>
                <a:srgbClr val="000000"/>
              </a:solidFill>
              <a:latin typeface="Arial"/>
            </a:endParaRPr>
          </a:p>
        </p:txBody>
      </p:sp>
      <p:sp>
        <p:nvSpPr>
          <p:cNvPr id="8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电力是一种强大的能源</a:t>
            </a:r>
            <a:endParaRPr lang="en-US" sz="3000" b="0" strike="noStrike" spc="-1">
              <a:solidFill>
                <a:srgbClr val="000000"/>
              </a:solidFill>
              <a:latin typeface="Arial"/>
            </a:endParaRPr>
          </a:p>
        </p:txBody>
      </p:sp>
      <p:sp>
        <p:nvSpPr>
          <p:cNvPr id="8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8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8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8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8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提高员工对电力安全的认识和应对能力</a:t>
            </a:r>
            <a:endParaRPr lang="en-US" sz="2000" b="0" strike="noStrike" spc="-1">
              <a:solidFill>
                <a:srgbClr val="000000"/>
              </a:solidFill>
              <a:latin typeface="Arial"/>
            </a:endParaRPr>
          </a:p>
        </p:txBody>
      </p:sp>
      <p:sp>
        <p:nvSpPr>
          <p:cNvPr id="8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用电安全操作培训目的</a:t>
            </a:r>
            <a:endParaRPr lang="en-US" sz="3000" b="0" strike="noStrike" spc="-1">
              <a:solidFill>
                <a:srgbClr val="000000"/>
              </a:solidFill>
              <a:latin typeface="Arial"/>
            </a:endParaRPr>
          </a:p>
        </p:txBody>
      </p:sp>
      <p:sp>
        <p:nvSpPr>
          <p:cNvPr id="89"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用电安全操作的重要性</a:t>
            </a:r>
            <a:endParaRPr lang="en-US" sz="3600" b="0" strike="noStrike" spc="-1">
              <a:solidFill>
                <a:schemeClr val="dk1"/>
              </a:solidFill>
              <a:latin typeface="Arial"/>
            </a:endParaRPr>
          </a:p>
        </p:txBody>
      </p:sp>
      <p:sp>
        <p:nvSpPr>
          <p:cNvPr id="9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降低事故发生率</a:t>
            </a:r>
            <a:endParaRPr lang="en-US" sz="1500" b="0" strike="noStrike" spc="-1">
              <a:solidFill>
                <a:srgbClr val="000000"/>
              </a:solidFill>
              <a:latin typeface="Arial"/>
            </a:endParaRPr>
          </a:p>
        </p:txBody>
      </p:sp>
      <p:sp>
        <p:nvSpPr>
          <p:cNvPr id="9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保障员工生命财产安全</a:t>
            </a:r>
            <a:endParaRPr lang="en-US" sz="2200" b="0" strike="noStrike" spc="-1">
              <a:solidFill>
                <a:srgbClr val="000000"/>
              </a:solidFill>
              <a:latin typeface="Arial"/>
            </a:endParaRPr>
          </a:p>
        </p:txBody>
      </p:sp>
      <p:sp>
        <p:nvSpPr>
          <p:cNvPr id="9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避免电力事故带来的影响</a:t>
            </a:r>
            <a:endParaRPr lang="en-US" sz="1500" b="0" strike="noStrike" spc="-1">
              <a:solidFill>
                <a:srgbClr val="000000"/>
              </a:solidFill>
              <a:latin typeface="Arial"/>
            </a:endParaRPr>
          </a:p>
        </p:txBody>
      </p:sp>
      <p:sp>
        <p:nvSpPr>
          <p:cNvPr id="9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维护企业正常生产</a:t>
            </a:r>
            <a:endParaRPr lang="en-US" sz="2200" b="0" strike="noStrike" spc="-1">
              <a:solidFill>
                <a:srgbClr val="000000"/>
              </a:solidFill>
              <a:latin typeface="Arial"/>
            </a:endParaRPr>
          </a:p>
        </p:txBody>
      </p:sp>
      <p:sp>
        <p:nvSpPr>
          <p:cNvPr id="9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有效预防潜在危险</a:t>
            </a:r>
            <a:endParaRPr lang="en-US" sz="1500" b="0" strike="noStrike" spc="-1">
              <a:solidFill>
                <a:srgbClr val="000000"/>
              </a:solidFill>
              <a:latin typeface="Arial"/>
            </a:endParaRPr>
          </a:p>
        </p:txBody>
      </p:sp>
      <p:sp>
        <p:nvSpPr>
          <p:cNvPr id="9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提高工作效率</a:t>
            </a:r>
            <a:endParaRPr lang="en-US" sz="2200" b="0" strike="noStrike" spc="-1">
              <a:solidFill>
                <a:srgbClr val="000000"/>
              </a:solidFill>
              <a:latin typeface="Arial"/>
            </a:endParaRPr>
          </a:p>
        </p:txBody>
      </p:sp>
      <p:sp>
        <p:nvSpPr>
          <p:cNvPr id="9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99"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用电安全操作的基本原则</a:t>
            </a:r>
            <a:endParaRPr lang="en-US" sz="3600" b="0" strike="noStrike" spc="-1">
              <a:solidFill>
                <a:schemeClr val="dk1"/>
              </a:solidFill>
              <a:latin typeface="Arial"/>
            </a:endParaRPr>
          </a:p>
        </p:txBody>
      </p:sp>
      <p:sp>
        <p:nvSpPr>
          <p:cNvPr id="100"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用电安全操作要遵循一系列基本原则，如带电作业前必须进行安全检查，使用绝缘工具，并熟悉电箱布局并遵守相关规定。这些原则是保障员工和企业安全的基石。</a:t>
            </a:r>
            <a:endParaRPr lang="en-US" sz="2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事故案例</a:t>
            </a:r>
            <a:r>
              <a:rPr lang="en-US" sz="2200" b="1" strike="noStrike" spc="-1">
                <a:solidFill>
                  <a:schemeClr val="dk1"/>
                </a:solidFill>
                <a:latin typeface="微软雅黑"/>
                <a:ea typeface="微软雅黑"/>
              </a:rPr>
              <a:t>2</a:t>
            </a:r>
            <a:endParaRPr lang="en-US" sz="2200" b="0" strike="noStrike" spc="-1">
              <a:solidFill>
                <a:srgbClr val="000000"/>
              </a:solidFill>
              <a:latin typeface="Arial"/>
            </a:endParaRPr>
          </a:p>
        </p:txBody>
      </p:sp>
      <p:sp>
        <p:nvSpPr>
          <p:cNvPr id="10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案例描述</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事故原因</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应对措施</a:t>
            </a:r>
            <a:endParaRPr lang="en-US" sz="1500" b="0" strike="noStrike" spc="-1">
              <a:solidFill>
                <a:srgbClr val="000000"/>
              </a:solidFill>
              <a:latin typeface="Arial"/>
            </a:endParaRPr>
          </a:p>
        </p:txBody>
      </p:sp>
      <p:sp>
        <p:nvSpPr>
          <p:cNvPr id="10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事故案例</a:t>
            </a:r>
            <a:r>
              <a:rPr lang="en-US" sz="2200" b="1" strike="noStrike" spc="-1">
                <a:solidFill>
                  <a:schemeClr val="dk1"/>
                </a:solidFill>
                <a:latin typeface="微软雅黑"/>
                <a:ea typeface="微软雅黑"/>
              </a:rPr>
              <a:t>3</a:t>
            </a:r>
            <a:endParaRPr lang="en-US" sz="2200" b="0" strike="noStrike" spc="-1">
              <a:solidFill>
                <a:srgbClr val="000000"/>
              </a:solidFill>
              <a:latin typeface="Arial"/>
            </a:endParaRPr>
          </a:p>
        </p:txBody>
      </p:sp>
      <p:sp>
        <p:nvSpPr>
          <p:cNvPr id="10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案例描述</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事故原因</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应对措施</a:t>
            </a:r>
            <a:endParaRPr lang="en-US" sz="1500" b="0" strike="noStrike" spc="-1">
              <a:solidFill>
                <a:srgbClr val="000000"/>
              </a:solidFill>
              <a:latin typeface="Arial"/>
            </a:endParaRPr>
          </a:p>
        </p:txBody>
      </p:sp>
      <p:sp>
        <p:nvSpPr>
          <p:cNvPr id="10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电力安全操作实例分析</a:t>
            </a:r>
            <a:endParaRPr lang="en-US" sz="3600" b="0" strike="noStrike" spc="-1">
              <a:solidFill>
                <a:schemeClr val="dk1"/>
              </a:solidFill>
              <a:latin typeface="Arial"/>
            </a:endParaRPr>
          </a:p>
        </p:txBody>
      </p:sp>
      <p:sp>
        <p:nvSpPr>
          <p:cNvPr id="11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事故案例</a:t>
            </a:r>
            <a:r>
              <a:rPr lang="en-US" sz="2200" b="1" strike="noStrike" spc="-1">
                <a:solidFill>
                  <a:schemeClr val="dk1"/>
                </a:solidFill>
                <a:latin typeface="微软雅黑"/>
                <a:ea typeface="微软雅黑"/>
              </a:rPr>
              <a:t>1</a:t>
            </a:r>
            <a:endParaRPr lang="en-US" sz="2200" b="0" strike="noStrike" spc="-1">
              <a:solidFill>
                <a:srgbClr val="000000"/>
              </a:solidFill>
              <a:latin typeface="Arial"/>
            </a:endParaRPr>
          </a:p>
        </p:txBody>
      </p:sp>
      <p:sp>
        <p:nvSpPr>
          <p:cNvPr id="11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案例描述</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事故原因</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应对措施</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1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安全第一，预防为主</a:t>
            </a:r>
            <a:endParaRPr lang="en-US" sz="2000" b="0" strike="noStrike" spc="-1">
              <a:solidFill>
                <a:srgbClr val="000000"/>
              </a:solidFill>
              <a:latin typeface="Arial"/>
            </a:endParaRPr>
          </a:p>
        </p:txBody>
      </p:sp>
      <p:sp>
        <p:nvSpPr>
          <p:cNvPr id="11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重视用电安全</a:t>
            </a:r>
            <a:endParaRPr lang="en-US" sz="3000" b="0" strike="noStrike" spc="-1">
              <a:solidFill>
                <a:srgbClr val="000000"/>
              </a:solidFill>
              <a:latin typeface="Arial"/>
            </a:endParaRPr>
          </a:p>
        </p:txBody>
      </p:sp>
      <p:sp>
        <p:nvSpPr>
          <p:cNvPr id="11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完善相关规章制度</a:t>
            </a:r>
            <a:endParaRPr lang="en-US" sz="2000" b="0" strike="noStrike" spc="-1">
              <a:solidFill>
                <a:srgbClr val="000000"/>
              </a:solidFill>
              <a:latin typeface="Arial"/>
            </a:endParaRPr>
          </a:p>
        </p:txBody>
      </p:sp>
      <p:sp>
        <p:nvSpPr>
          <p:cNvPr id="11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建立制度</a:t>
            </a:r>
            <a:endParaRPr lang="en-US" sz="3000" b="0" strike="noStrike" spc="-1">
              <a:solidFill>
                <a:srgbClr val="000000"/>
              </a:solidFill>
              <a:latin typeface="Arial"/>
            </a:endParaRPr>
          </a:p>
        </p:txBody>
      </p:sp>
      <p:sp>
        <p:nvSpPr>
          <p:cNvPr id="12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定期进行安全培训</a:t>
            </a:r>
            <a:endParaRPr lang="en-US" sz="2000" b="0" strike="noStrike" spc="-1">
              <a:solidFill>
                <a:srgbClr val="000000"/>
              </a:solidFill>
              <a:latin typeface="Arial"/>
            </a:endParaRPr>
          </a:p>
        </p:txBody>
      </p:sp>
      <p:sp>
        <p:nvSpPr>
          <p:cNvPr id="12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持续培训</a:t>
            </a:r>
            <a:endParaRPr lang="en-US" sz="3000" b="0" strike="noStrike" spc="-1">
              <a:solidFill>
                <a:srgbClr val="000000"/>
              </a:solidFill>
              <a:latin typeface="Arial"/>
            </a:endParaRPr>
          </a:p>
        </p:txBody>
      </p:sp>
      <p:sp>
        <p:nvSpPr>
          <p:cNvPr id="123"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安全生产规章制度培训</a:t>
            </a:r>
            <a:endParaRPr lang="en-US" sz="3600" b="0" strike="noStrike" spc="-1">
              <a:solidFill>
                <a:schemeClr val="dk1"/>
              </a:solidFill>
              <a:latin typeface="Arial"/>
            </a:endParaRPr>
          </a:p>
        </p:txBody>
      </p:sp>
      <p:sp>
        <p:nvSpPr>
          <p:cNvPr id="12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安全生产规章制度的概念</a:t>
            </a:r>
            <a:endParaRPr lang="en-US" sz="3500" b="0" strike="noStrike" spc="-1">
              <a:solidFill>
                <a:srgbClr val="000000"/>
              </a:solidFill>
              <a:latin typeface="Arial"/>
            </a:endParaRPr>
          </a:p>
        </p:txBody>
      </p:sp>
      <p:sp>
        <p:nvSpPr>
          <p:cNvPr id="12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规章制度是企业为了保障员工生命安全和生产秩序而制定的一系列规定。其主要目的是为了建立起企业中的安全文化，确保员工在工作中不受到意外伤害，并维护生产秩序的正常进行。这些规章制度通常涵盖了员工的行为准则、安全操作规范等内容。</a:t>
            </a:r>
            <a:endParaRPr lang="en-US" sz="2500" b="0" strike="noStrike" spc="-1">
              <a:solidFill>
                <a:srgbClr val="000000"/>
              </a:solidFill>
              <a:latin typeface="Arial"/>
            </a:endParaRPr>
          </a:p>
        </p:txBody>
      </p:sp>
      <p:sp>
        <p:nvSpPr>
          <p:cNvPr id="13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安全生产规章制度的种类</a:t>
            </a:r>
            <a:endParaRPr lang="en-US" sz="3600" b="0" strike="noStrike" spc="-1">
              <a:solidFill>
                <a:schemeClr val="dk1"/>
              </a:solidFill>
              <a:latin typeface="Arial"/>
            </a:endParaRPr>
          </a:p>
        </p:txBody>
      </p:sp>
      <p:sp>
        <p:nvSpPr>
          <p:cNvPr id="13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包括火灾应急预案等</a:t>
            </a:r>
            <a:endParaRPr lang="en-US" sz="1500" b="0" strike="noStrike" spc="-1">
              <a:solidFill>
                <a:srgbClr val="000000"/>
              </a:solidFill>
              <a:latin typeface="Arial"/>
            </a:endParaRPr>
          </a:p>
        </p:txBody>
      </p:sp>
      <p:sp>
        <p:nvSpPr>
          <p:cNvPr id="13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消防安全制度</a:t>
            </a:r>
            <a:endParaRPr lang="en-US" sz="2200" b="0" strike="noStrike" spc="-1">
              <a:solidFill>
                <a:srgbClr val="000000"/>
              </a:solidFill>
              <a:latin typeface="Arial"/>
            </a:endParaRPr>
          </a:p>
        </p:txBody>
      </p:sp>
      <p:sp>
        <p:nvSpPr>
          <p:cNvPr id="13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电气设备使用规范</a:t>
            </a:r>
            <a:endParaRPr lang="en-US" sz="1500" b="0" strike="noStrike" spc="-1">
              <a:solidFill>
                <a:srgbClr val="000000"/>
              </a:solidFill>
              <a:latin typeface="Arial"/>
            </a:endParaRPr>
          </a:p>
        </p:txBody>
      </p:sp>
      <p:sp>
        <p:nvSpPr>
          <p:cNvPr id="13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用电安全制度</a:t>
            </a:r>
            <a:endParaRPr lang="en-US" sz="2200" b="0" strike="noStrike" spc="-1">
              <a:solidFill>
                <a:srgbClr val="000000"/>
              </a:solidFill>
              <a:latin typeface="Arial"/>
            </a:endParaRPr>
          </a:p>
        </p:txBody>
      </p:sp>
      <p:sp>
        <p:nvSpPr>
          <p:cNvPr id="13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作业流程与安全标准</a:t>
            </a:r>
            <a:endParaRPr lang="en-US" sz="1500" b="0" strike="noStrike" spc="-1">
              <a:solidFill>
                <a:srgbClr val="000000"/>
              </a:solidFill>
              <a:latin typeface="Arial"/>
            </a:endParaRPr>
          </a:p>
        </p:txBody>
      </p:sp>
      <p:sp>
        <p:nvSpPr>
          <p:cNvPr id="13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作业安全制度</a:t>
            </a:r>
            <a:endParaRPr lang="en-US" sz="2200" b="0" strike="noStrike" spc="-1">
              <a:solidFill>
                <a:srgbClr val="000000"/>
              </a:solidFill>
              <a:latin typeface="Arial"/>
            </a:endParaRPr>
          </a:p>
        </p:txBody>
      </p:sp>
      <p:sp>
        <p:nvSpPr>
          <p:cNvPr id="13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安全生产规章制度的执行</a:t>
            </a:r>
            <a:endParaRPr lang="en-US" sz="3600" b="0" strike="noStrike" spc="-1">
              <a:solidFill>
                <a:schemeClr val="dk1"/>
              </a:solidFill>
              <a:latin typeface="Arial"/>
            </a:endParaRPr>
          </a:p>
        </p:txBody>
      </p:sp>
      <p:sp>
        <p:nvSpPr>
          <p:cNvPr id="14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详细说明规章制度的具体操作步骤</a:t>
            </a:r>
            <a:endParaRPr lang="en-US" sz="1500" b="0" strike="noStrike" spc="-1">
              <a:solidFill>
                <a:srgbClr val="000000"/>
              </a:solidFill>
              <a:latin typeface="Arial"/>
            </a:endParaRPr>
          </a:p>
        </p:txBody>
      </p:sp>
      <p:sp>
        <p:nvSpPr>
          <p:cNvPr id="14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具体操作指南</a:t>
            </a:r>
            <a:endParaRPr lang="en-US" sz="2200" b="0" strike="noStrike" spc="-1">
              <a:solidFill>
                <a:srgbClr val="000000"/>
              </a:solidFill>
              <a:latin typeface="Arial"/>
            </a:endParaRPr>
          </a:p>
        </p:txBody>
      </p:sp>
      <p:sp>
        <p:nvSpPr>
          <p:cNvPr id="14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定期对员工进行规章制度的培训和检查</a:t>
            </a:r>
            <a:endParaRPr lang="en-US" sz="1500" b="0" strike="noStrike" spc="-1">
              <a:solidFill>
                <a:srgbClr val="000000"/>
              </a:solidFill>
              <a:latin typeface="Arial"/>
            </a:endParaRPr>
          </a:p>
        </p:txBody>
      </p:sp>
      <p:sp>
        <p:nvSpPr>
          <p:cNvPr id="14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定期培训和检查</a:t>
            </a:r>
            <a:endParaRPr lang="en-US" sz="2200" b="0" strike="noStrike" spc="-1">
              <a:solidFill>
                <a:srgbClr val="000000"/>
              </a:solidFill>
              <a:latin typeface="Arial"/>
            </a:endParaRPr>
          </a:p>
        </p:txBody>
      </p:sp>
      <p:sp>
        <p:nvSpPr>
          <p:cNvPr id="14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安全生产规章制度的优化</a:t>
            </a:r>
            <a:endParaRPr lang="en-US" sz="3600" b="0" strike="noStrike" spc="-1">
              <a:solidFill>
                <a:schemeClr val="dk1"/>
              </a:solidFill>
              <a:latin typeface="Arial"/>
            </a:endParaRPr>
          </a:p>
        </p:txBody>
      </p:sp>
      <p:sp>
        <p:nvSpPr>
          <p:cNvPr id="15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根据实际情况不断完善规章制度</a:t>
            </a:r>
            <a:endParaRPr lang="en-US" sz="2000" b="0" strike="noStrike" spc="-1">
              <a:solidFill>
                <a:srgbClr val="000000"/>
              </a:solidFill>
              <a:latin typeface="Arial"/>
            </a:endParaRPr>
          </a:p>
        </p:txBody>
      </p:sp>
      <p:sp>
        <p:nvSpPr>
          <p:cNvPr id="15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实际情况优化</a:t>
            </a:r>
            <a:endParaRPr lang="en-US" sz="3000" b="0" strike="noStrike" spc="-1">
              <a:solidFill>
                <a:srgbClr val="000000"/>
              </a:solidFill>
              <a:latin typeface="Arial"/>
            </a:endParaRPr>
          </a:p>
        </p:txBody>
      </p:sp>
      <p:sp>
        <p:nvSpPr>
          <p:cNvPr id="15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5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5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增加员工对规章制度执行的认可度</a:t>
            </a:r>
            <a:endParaRPr lang="en-US" sz="2000" b="0" strike="noStrike" spc="-1">
              <a:solidFill>
                <a:srgbClr val="000000"/>
              </a:solidFill>
              <a:latin typeface="Arial"/>
            </a:endParaRPr>
          </a:p>
        </p:txBody>
      </p:sp>
      <p:sp>
        <p:nvSpPr>
          <p:cNvPr id="15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员工参与制定</a:t>
            </a:r>
            <a:endParaRPr lang="en-US" sz="3000" b="0" strike="noStrike" spc="-1">
              <a:solidFill>
                <a:srgbClr val="000000"/>
              </a:solidFill>
              <a:latin typeface="Arial"/>
            </a:endParaRPr>
          </a:p>
        </p:txBody>
      </p:sp>
      <p:sp>
        <p:nvSpPr>
          <p:cNvPr id="158"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作业安全制度</a:t>
            </a:r>
            <a:endParaRPr lang="en-US" sz="2200" b="0" strike="noStrike" spc="-1">
              <a:solidFill>
                <a:srgbClr val="000000"/>
              </a:solidFill>
              <a:latin typeface="Arial"/>
            </a:endParaRPr>
          </a:p>
        </p:txBody>
      </p:sp>
      <p:sp>
        <p:nvSpPr>
          <p:cNvPr id="16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建筑业</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化工行业</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物流行业</a:t>
            </a:r>
            <a:endParaRPr lang="en-US" sz="1500" b="0" strike="noStrike" spc="-1">
              <a:solidFill>
                <a:srgbClr val="000000"/>
              </a:solidFill>
              <a:latin typeface="Arial"/>
            </a:endParaRPr>
          </a:p>
        </p:txBody>
      </p:sp>
      <p:sp>
        <p:nvSpPr>
          <p:cNvPr id="16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用电安全制度</a:t>
            </a:r>
            <a:endParaRPr lang="en-US" sz="2200" b="0" strike="noStrike" spc="-1">
              <a:solidFill>
                <a:srgbClr val="000000"/>
              </a:solidFill>
              <a:latin typeface="Arial"/>
            </a:endParaRPr>
          </a:p>
        </p:txBody>
      </p:sp>
      <p:sp>
        <p:nvSpPr>
          <p:cNvPr id="16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办公场所</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工厂车间</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商场</a:t>
            </a:r>
            <a:endParaRPr lang="en-US" sz="1500" b="0" strike="noStrike" spc="-1">
              <a:solidFill>
                <a:srgbClr val="000000"/>
              </a:solidFill>
              <a:latin typeface="Arial"/>
            </a:endParaRPr>
          </a:p>
        </p:txBody>
      </p:sp>
      <p:sp>
        <p:nvSpPr>
          <p:cNvPr id="16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其他规章制度</a:t>
            </a:r>
            <a:endParaRPr lang="en-US" sz="2200" b="0" strike="noStrike" spc="-1">
              <a:solidFill>
                <a:srgbClr val="000000"/>
              </a:solidFill>
              <a:latin typeface="Arial"/>
            </a:endParaRPr>
          </a:p>
        </p:txBody>
      </p:sp>
      <p:sp>
        <p:nvSpPr>
          <p:cNvPr id="16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环保规定</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人力资源管理制度</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质量控制规章</a:t>
            </a:r>
            <a:endParaRPr lang="en-US" sz="1500" b="0" strike="noStrike" spc="-1">
              <a:solidFill>
                <a:srgbClr val="000000"/>
              </a:solidFill>
              <a:latin typeface="Arial"/>
            </a:endParaRPr>
          </a:p>
        </p:txBody>
      </p:sp>
      <p:sp>
        <p:nvSpPr>
          <p:cNvPr id="16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不同行业的规章制度</a:t>
            </a:r>
            <a:endParaRPr lang="en-US" sz="3600" b="0" strike="noStrike" spc="-1">
              <a:solidFill>
                <a:schemeClr val="dk1"/>
              </a:solidFill>
              <a:latin typeface="Arial"/>
            </a:endParaRPr>
          </a:p>
        </p:txBody>
      </p:sp>
      <p:sp>
        <p:nvSpPr>
          <p:cNvPr id="16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消防安全制度</a:t>
            </a:r>
            <a:endParaRPr lang="en-US" sz="2200" b="0" strike="noStrike" spc="-1">
              <a:solidFill>
                <a:srgbClr val="000000"/>
              </a:solidFill>
              <a:latin typeface="Arial"/>
            </a:endParaRPr>
          </a:p>
        </p:txBody>
      </p:sp>
      <p:sp>
        <p:nvSpPr>
          <p:cNvPr id="17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医疗行业</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制造业</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餐饮业</a:t>
            </a:r>
            <a:endParaRPr lang="en-US" sz="1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安全生产规章制度的重要性</a:t>
            </a:r>
            <a:endParaRPr lang="en-US" sz="3600" b="0" strike="noStrike" spc="-1">
              <a:solidFill>
                <a:schemeClr val="dk1"/>
              </a:solidFill>
              <a:latin typeface="Arial"/>
            </a:endParaRPr>
          </a:p>
        </p:txBody>
      </p:sp>
      <p:sp>
        <p:nvSpPr>
          <p:cNvPr id="17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生产规章制度对企业的发展至关重要。它不仅可以保障员工的生命安全，还能促进生产效率提升。定期的规章制度培训和执行，可以减少事故发生的概率，维护企业的形象和声誉。因此，企业要高度重视安全生产规章制度的建立和执行。</a:t>
            </a:r>
            <a:endParaRPr lang="en-US" sz="25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电力设备操作培训</a:t>
            </a:r>
            <a:endParaRPr lang="en-US" sz="3600" b="0" strike="noStrike" spc="-1">
              <a:solidFill>
                <a:schemeClr val="dk1"/>
              </a:solidFill>
              <a:latin typeface="Arial"/>
            </a:endParaRPr>
          </a:p>
        </p:txBody>
      </p:sp>
      <p:sp>
        <p:nvSpPr>
          <p:cNvPr id="17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电力设备操作的基本原则</a:t>
            </a:r>
            <a:endParaRPr lang="en-US" sz="3500" b="0" strike="noStrike" spc="-1">
              <a:solidFill>
                <a:srgbClr val="000000"/>
              </a:solidFill>
              <a:latin typeface="Arial"/>
            </a:endParaRPr>
          </a:p>
        </p:txBody>
      </p:sp>
      <p:sp>
        <p:nvSpPr>
          <p:cNvPr id="17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在进行电力设备操作时，必须按照设备说明书的要求进行操作，确保正确使用。同时，定期检查设备的运行状态，发现问题要及时维修，确保设备正常运行。</a:t>
            </a:r>
            <a:endParaRPr lang="en-US" sz="2500" b="0" strike="noStrike" spc="-1">
              <a:solidFill>
                <a:srgbClr val="000000"/>
              </a:solidFill>
              <a:latin typeface="Arial"/>
            </a:endParaRPr>
          </a:p>
        </p:txBody>
      </p:sp>
      <p:sp>
        <p:nvSpPr>
          <p:cNvPr id="18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电力设备故障排除技巧</a:t>
            </a:r>
            <a:endParaRPr lang="en-US" sz="3600" b="0" strike="noStrike" spc="-1">
              <a:solidFill>
                <a:schemeClr val="dk1"/>
              </a:solidFill>
              <a:latin typeface="Arial"/>
            </a:endParaRPr>
          </a:p>
        </p:txBody>
      </p:sp>
      <p:sp>
        <p:nvSpPr>
          <p:cNvPr id="18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重要环节</a:t>
            </a:r>
            <a:endParaRPr lang="en-US" sz="1500" b="0" strike="noStrike" spc="-1">
              <a:solidFill>
                <a:srgbClr val="000000"/>
              </a:solidFill>
              <a:latin typeface="Arial"/>
            </a:endParaRPr>
          </a:p>
        </p:txBody>
      </p:sp>
      <p:sp>
        <p:nvSpPr>
          <p:cNvPr id="18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故障排除</a:t>
            </a:r>
            <a:endParaRPr lang="en-US" sz="2200" b="0" strike="noStrike" spc="-1">
              <a:solidFill>
                <a:srgbClr val="000000"/>
              </a:solidFill>
              <a:latin typeface="Arial"/>
            </a:endParaRPr>
          </a:p>
        </p:txBody>
      </p:sp>
      <p:sp>
        <p:nvSpPr>
          <p:cNvPr id="18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常见故障</a:t>
            </a:r>
            <a:endParaRPr lang="en-US" sz="1500" b="0" strike="noStrike" spc="-1">
              <a:solidFill>
                <a:srgbClr val="000000"/>
              </a:solidFill>
              <a:latin typeface="Arial"/>
            </a:endParaRPr>
          </a:p>
        </p:txBody>
      </p:sp>
      <p:sp>
        <p:nvSpPr>
          <p:cNvPr id="18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处理方法分享</a:t>
            </a:r>
            <a:endParaRPr lang="en-US" sz="2200" b="0" strike="noStrike" spc="-1">
              <a:solidFill>
                <a:srgbClr val="000000"/>
              </a:solidFill>
              <a:latin typeface="Arial"/>
            </a:endParaRPr>
          </a:p>
        </p:txBody>
      </p:sp>
      <p:sp>
        <p:nvSpPr>
          <p:cNvPr id="18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电力设备操作安全注意事项</a:t>
            </a:r>
            <a:endParaRPr lang="en-US" sz="3600" b="0" strike="noStrike" spc="-1">
              <a:solidFill>
                <a:schemeClr val="dk1"/>
              </a:solidFill>
              <a:latin typeface="Arial"/>
            </a:endParaRPr>
          </a:p>
        </p:txBody>
      </p:sp>
      <p:sp>
        <p:nvSpPr>
          <p:cNvPr id="19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操作注意</a:t>
            </a:r>
            <a:endParaRPr lang="en-US" sz="1500" b="0" strike="noStrike" spc="-1">
              <a:solidFill>
                <a:srgbClr val="000000"/>
              </a:solidFill>
              <a:latin typeface="Arial"/>
            </a:endParaRPr>
          </a:p>
        </p:txBody>
      </p:sp>
      <p:sp>
        <p:nvSpPr>
          <p:cNvPr id="19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防止液体和颗粒物进入</a:t>
            </a:r>
            <a:endParaRPr lang="en-US" sz="2200" b="0" strike="noStrike" spc="-1">
              <a:solidFill>
                <a:srgbClr val="000000"/>
              </a:solidFill>
              <a:latin typeface="Arial"/>
            </a:endParaRPr>
          </a:p>
        </p:txBody>
      </p:sp>
      <p:sp>
        <p:nvSpPr>
          <p:cNvPr id="19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连接检查</a:t>
            </a:r>
            <a:endParaRPr lang="en-US" sz="1500" b="0" strike="noStrike" spc="-1">
              <a:solidFill>
                <a:srgbClr val="000000"/>
              </a:solidFill>
              <a:latin typeface="Arial"/>
            </a:endParaRPr>
          </a:p>
        </p:txBody>
      </p:sp>
      <p:sp>
        <p:nvSpPr>
          <p:cNvPr id="19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设备接地和线路连接</a:t>
            </a:r>
            <a:endParaRPr lang="en-US" sz="2200" b="0" strike="noStrike" spc="-1">
              <a:solidFill>
                <a:srgbClr val="000000"/>
              </a:solidFill>
              <a:latin typeface="Arial"/>
            </a:endParaRPr>
          </a:p>
        </p:txBody>
      </p:sp>
      <p:sp>
        <p:nvSpPr>
          <p:cNvPr id="19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https://d.book118.com/568042015010006050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138</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用电安全操作培训行业安全生产规章制度培训</vt:lpstr>
      <vt:lpstr>目录</vt:lpstr>
      <vt:lpstr>第1章 用电安全操作培训行业安全生产规章制度培训</vt:lpstr>
      <vt:lpstr>用电安全操作培训介绍</vt:lpstr>
      <vt:lpstr>用电安全操作的重要性</vt:lpstr>
      <vt:lpstr>用电安全操作的基本原则</vt:lpstr>
      <vt:lpstr>电力安全操作实例分析</vt:lpstr>
      <vt:lpstr>总结</vt:lpstr>
      <vt:lpstr>第2章 安全生产规章制度培训</vt:lpstr>
      <vt:lpstr> </vt:lpstr>
      <vt:lpstr>安全生产规章制度的种类</vt:lpstr>
      <vt:lpstr>安全生产规章制度的执行</vt:lpstr>
      <vt:lpstr>安全生产规章制度的优化</vt:lpstr>
      <vt:lpstr>不同行业的规章制度</vt:lpstr>
      <vt:lpstr>安全生产规章制度的重要性</vt:lpstr>
      <vt:lpstr>第3章 电力设备操作培训</vt:lpstr>
      <vt:lpstr> </vt:lpstr>
      <vt:lpstr>电力设备故障排除技巧</vt:lpstr>
      <vt:lpstr>电力设备操作安全注意事项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2024-09-29T14:09:06.551</cp:lastPrinted>
  <dcterms:created xsi:type="dcterms:W3CDTF">2024-09-29T06:09:06Z</dcterms:created>
  <dcterms:modified xsi:type="dcterms:W3CDTF">2024-09-29T06:09:08Z</dcterms:modified>
</cp:coreProperties>
</file>