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715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5914389-0881-4B10-9372-AFF49D45805E}" type="doc">
      <dgm:prSet loTypeId="urn:microsoft.com/office/officeart/2005/8/layout/hProcess9" loCatId="process" qsTypeId="urn:microsoft.com/office/officeart/2005/8/quickstyle/3d2#1" qsCatId="3D" csTypeId="urn:microsoft.com/office/officeart/2005/8/colors/accent4_2" csCatId="accent4" phldr="1"/>
      <dgm:spPr/>
      <dgm:t>
        <a:bodyPr/>
        <a:lstStyle/>
        <a:p>
          <a:endParaRPr lang="zh-CN" altLang="en-US"/>
        </a:p>
      </dgm:t>
    </dgm:pt>
    <dgm:pt modelId="{6E5F8706-5029-4746-8F0E-CA174ABE1867}" type="parTrans" cxnId="{F057AA6B-9938-4A7E-94F0-FCBB8E5684E1}">
      <dgm:prSet/>
      <dgm:spPr/>
      <dgm:t>
        <a:bodyPr/>
        <a:lstStyle/>
        <a:p>
          <a:endParaRPr lang="zh-CN" altLang="en-US"/>
        </a:p>
      </dgm:t>
    </dgm:pt>
    <dgm:pt modelId="{7E2F5B75-FF4E-4677-9BC9-747377BBC9D0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术前</a:t>
          </a:r>
          <a:endParaRPr lang="en-US" altLang="zh-CN" b="1"/>
        </a:p>
        <a:p>
          <a:pPr rtl="0"/>
          <a:r>
            <a:rPr lang="zh-CN" b="1"/>
            <a:t>准备</a:t>
          </a:r>
          <a:endParaRPr lang="en-US" b="1"/>
        </a:p>
      </dgm:t>
    </dgm:pt>
    <dgm:pt modelId="{9D46DF68-4DEC-4BBD-8600-182D39319565}" type="sibTrans" cxnId="{F057AA6B-9938-4A7E-94F0-FCBB8E5684E1}">
      <dgm:prSet/>
      <dgm:spPr/>
      <dgm:t>
        <a:bodyPr/>
        <a:lstStyle/>
        <a:p>
          <a:endParaRPr lang="zh-CN" altLang="en-US"/>
        </a:p>
      </dgm:t>
    </dgm:pt>
    <dgm:pt modelId="{A3361180-4192-44B8-9994-CC79F442103A}" type="parTrans" cxnId="{4FE3C8B2-B8B9-47BF-A36C-974CB82D4F49}">
      <dgm:prSet/>
      <dgm:spPr/>
      <dgm:t>
        <a:bodyPr/>
        <a:lstStyle/>
        <a:p>
          <a:endParaRPr lang="zh-CN" altLang="en-US"/>
        </a:p>
      </dgm:t>
    </dgm:pt>
    <dgm:pt modelId="{AC42BDCA-732E-417D-966E-53355131754F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体位</a:t>
          </a:r>
          <a:endParaRPr lang="en-US" b="1"/>
        </a:p>
      </dgm:t>
    </dgm:pt>
    <dgm:pt modelId="{32FC2426-52B6-4463-AF71-835561136DEF}" type="sibTrans" cxnId="{4FE3C8B2-B8B9-47BF-A36C-974CB82D4F49}">
      <dgm:prSet/>
      <dgm:spPr/>
      <dgm:t>
        <a:bodyPr/>
        <a:lstStyle/>
        <a:p>
          <a:endParaRPr lang="zh-CN" altLang="en-US"/>
        </a:p>
      </dgm:t>
    </dgm:pt>
    <dgm:pt modelId="{5391B1DC-5883-44B2-BC8F-7F955C015BF1}" type="parTrans" cxnId="{495A19F6-7FE7-4920-8FC7-884A6F9B1878}">
      <dgm:prSet/>
      <dgm:spPr/>
      <dgm:t>
        <a:bodyPr/>
        <a:lstStyle/>
        <a:p>
          <a:endParaRPr lang="zh-CN" altLang="en-US"/>
        </a:p>
      </dgm:t>
    </dgm:pt>
    <dgm:pt modelId="{190DCB11-7FA2-4001-8841-AB51B6E57E59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麻醉</a:t>
          </a:r>
          <a:endParaRPr lang="en-US" b="1"/>
        </a:p>
      </dgm:t>
    </dgm:pt>
    <dgm:pt modelId="{11611559-9D88-4C18-85D3-364D1969414B}" type="sibTrans" cxnId="{495A19F6-7FE7-4920-8FC7-884A6F9B1878}">
      <dgm:prSet/>
      <dgm:spPr/>
      <dgm:t>
        <a:bodyPr/>
        <a:lstStyle/>
        <a:p>
          <a:endParaRPr lang="zh-CN" altLang="en-US"/>
        </a:p>
      </dgm:t>
    </dgm:pt>
    <dgm:pt modelId="{78DCF46E-52EB-4D38-8401-D9C6569E4E57}" type="parTrans" cxnId="{639F23B1-1491-46EA-83BD-E24225C79BE6}">
      <dgm:prSet/>
      <dgm:spPr/>
      <dgm:t>
        <a:bodyPr/>
        <a:lstStyle/>
        <a:p>
          <a:endParaRPr lang="zh-CN" altLang="en-US"/>
        </a:p>
      </dgm:t>
    </dgm:pt>
    <dgm:pt modelId="{A38FA515-B93F-46D4-9603-51E3AA8B524D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伤口及周围皮肤准备</a:t>
          </a:r>
          <a:endParaRPr lang="en-US" b="1"/>
        </a:p>
      </dgm:t>
    </dgm:pt>
    <dgm:pt modelId="{6B3C215F-5EDA-4FA2-8709-84BA1D6332BE}" type="sibTrans" cxnId="{639F23B1-1491-46EA-83BD-E24225C79BE6}">
      <dgm:prSet/>
      <dgm:spPr/>
      <dgm:t>
        <a:bodyPr/>
        <a:lstStyle/>
        <a:p>
          <a:endParaRPr lang="zh-CN" altLang="en-US"/>
        </a:p>
      </dgm:t>
    </dgm:pt>
    <dgm:pt modelId="{F2751B29-3F5C-49E4-A554-9F37C3BEA942}" type="parTrans" cxnId="{44AE5080-2134-4A89-8E20-C4020FAF5758}">
      <dgm:prSet/>
      <dgm:spPr/>
      <dgm:t>
        <a:bodyPr/>
        <a:lstStyle/>
        <a:p>
          <a:endParaRPr lang="zh-CN" altLang="en-US"/>
        </a:p>
      </dgm:t>
    </dgm:pt>
    <dgm:pt modelId="{2B00E6F3-DB55-4357-8D05-DAFAB64EFD0E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清洗</a:t>
          </a:r>
          <a:endParaRPr lang="en-US" altLang="zh-CN" b="1"/>
        </a:p>
        <a:p>
          <a:pPr rtl="0"/>
          <a:r>
            <a:rPr lang="zh-CN" b="1"/>
            <a:t>伤口</a:t>
          </a:r>
          <a:endParaRPr lang="en-US" b="1"/>
        </a:p>
      </dgm:t>
    </dgm:pt>
    <dgm:pt modelId="{0C04BC84-3D3A-414B-ABF3-3FAE02FE9090}" type="sibTrans" cxnId="{44AE5080-2134-4A89-8E20-C4020FAF5758}">
      <dgm:prSet/>
      <dgm:spPr/>
      <dgm:t>
        <a:bodyPr/>
        <a:lstStyle/>
        <a:p>
          <a:endParaRPr lang="zh-CN" altLang="en-US"/>
        </a:p>
      </dgm:t>
    </dgm:pt>
    <dgm:pt modelId="{21C0C02D-97C5-4E5E-98B7-4A0A0A37EFE0}" type="parTrans" cxnId="{B280BC07-D103-49C5-9F8A-7A8E1E4F14AA}">
      <dgm:prSet/>
      <dgm:spPr/>
      <dgm:t>
        <a:bodyPr/>
        <a:lstStyle/>
        <a:p>
          <a:endParaRPr lang="zh-CN" altLang="en-US"/>
        </a:p>
      </dgm:t>
    </dgm:pt>
    <dgm:pt modelId="{21A5CE11-8A9C-451F-86D0-2CC3B63E068A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消毒</a:t>
          </a:r>
          <a:endParaRPr lang="en-US" b="1"/>
        </a:p>
      </dgm:t>
    </dgm:pt>
    <dgm:pt modelId="{382D21BA-680A-4D4F-804A-65F3E197C04F}" type="sibTrans" cxnId="{B280BC07-D103-49C5-9F8A-7A8E1E4F14AA}">
      <dgm:prSet/>
      <dgm:spPr/>
      <dgm:t>
        <a:bodyPr/>
        <a:lstStyle/>
        <a:p>
          <a:endParaRPr lang="zh-CN" altLang="en-US"/>
        </a:p>
      </dgm:t>
    </dgm:pt>
    <dgm:pt modelId="{71B3B8F3-2045-4310-B928-DBC4277B8947}" type="parTrans" cxnId="{650054BD-7445-492B-9D2B-B111A5BAC94D}">
      <dgm:prSet/>
      <dgm:spPr/>
      <dgm:t>
        <a:bodyPr/>
        <a:lstStyle/>
        <a:p>
          <a:endParaRPr lang="zh-CN" altLang="en-US"/>
        </a:p>
      </dgm:t>
    </dgm:pt>
    <dgm:pt modelId="{51419E6D-7387-4A39-BED5-207E7A7D29AC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b="1"/>
            <a:t>清创</a:t>
          </a:r>
          <a:endParaRPr lang="en-US" b="1"/>
        </a:p>
      </dgm:t>
    </dgm:pt>
    <dgm:pt modelId="{18DA7FFC-6FE9-4E94-AD87-50357574D921}" type="sibTrans" cxnId="{650054BD-7445-492B-9D2B-B111A5BAC94D}">
      <dgm:prSet/>
      <dgm:spPr/>
      <dgm:t>
        <a:bodyPr/>
        <a:lstStyle/>
        <a:p>
          <a:endParaRPr lang="zh-CN" altLang="en-US"/>
        </a:p>
      </dgm:t>
    </dgm:pt>
    <dgm:pt modelId="{32D7EDA3-472C-4CEC-8DFF-117592998262}" type="parTrans" cxnId="{B7061D07-AFF0-4875-84F1-01D6B68EA996}">
      <dgm:prSet/>
      <dgm:spPr/>
      <dgm:t>
        <a:bodyPr/>
        <a:lstStyle/>
        <a:p>
          <a:endParaRPr lang="zh-CN" altLang="en-US"/>
        </a:p>
      </dgm:t>
    </dgm:pt>
    <dgm:pt modelId="{603A8E5C-19DB-4924-8535-78EF56C537DD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altLang="en-US" b="1"/>
            <a:t>伤口</a:t>
          </a:r>
          <a:endParaRPr lang="en-US" altLang="zh-CN" b="1"/>
        </a:p>
        <a:p>
          <a:pPr rtl="0"/>
          <a:r>
            <a:rPr lang="zh-CN" altLang="en-US" b="1"/>
            <a:t>缝合</a:t>
          </a:r>
          <a:endParaRPr lang="en-US" b="1"/>
        </a:p>
      </dgm:t>
    </dgm:pt>
    <dgm:pt modelId="{3DE93BA8-5593-45E1-9F54-C48063B47B91}" type="sibTrans" cxnId="{B7061D07-AFF0-4875-84F1-01D6B68EA996}">
      <dgm:prSet/>
      <dgm:spPr/>
      <dgm:t>
        <a:bodyPr/>
        <a:lstStyle/>
        <a:p>
          <a:endParaRPr lang="zh-CN" altLang="en-US"/>
        </a:p>
      </dgm:t>
    </dgm:pt>
    <dgm:pt modelId="{5D01109E-4552-4E54-BA65-5B6297C7C6B4}" type="parTrans" cxnId="{3F46F2F8-07A2-4B76-BA6C-597DE719D903}">
      <dgm:prSet/>
      <dgm:spPr/>
      <dgm:t>
        <a:bodyPr/>
        <a:lstStyle/>
        <a:p>
          <a:endParaRPr lang="zh-CN" altLang="en-US"/>
        </a:p>
      </dgm:t>
    </dgm:pt>
    <dgm:pt modelId="{D3A28601-69B5-4CCD-A6CE-84B842FF17CA}">
      <dgm:prSet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gm:spPr>
      <dgm:t>
        <a:bodyPr/>
        <a:lstStyle/>
        <a:p>
          <a:pPr rtl="0"/>
          <a:r>
            <a:rPr lang="zh-CN" altLang="en-US" b="1"/>
            <a:t>术后</a:t>
          </a:r>
          <a:endParaRPr lang="en-US" altLang="zh-CN" b="1"/>
        </a:p>
        <a:p>
          <a:pPr rtl="0"/>
          <a:r>
            <a:rPr lang="zh-CN" altLang="en-US" b="1"/>
            <a:t>处理</a:t>
          </a:r>
          <a:endParaRPr lang="en-US" b="1"/>
        </a:p>
      </dgm:t>
    </dgm:pt>
    <dgm:pt modelId="{BEA7CE75-3EDA-4542-B3FD-2B928CF67B17}" type="sibTrans" cxnId="{3F46F2F8-07A2-4B76-BA6C-597DE719D903}">
      <dgm:prSet/>
      <dgm:spPr/>
      <dgm:t>
        <a:bodyPr/>
        <a:lstStyle/>
        <a:p>
          <a:endParaRPr lang="zh-CN" altLang="en-US"/>
        </a:p>
      </dgm:t>
    </dgm:pt>
    <dgm:pt modelId="{BF1A5AC1-262E-4305-BA4B-35657AFA60A2}" type="pres">
      <dgm:prSet presAssocID="{65914389-0881-4B10-9372-AFF49D45805E}" presName="CompostProcess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013E4D61-DE77-40FB-BA08-4C7DE9D14865}" type="pres">
      <dgm:prSet presAssocID="{65914389-0881-4B10-9372-AFF49D45805E}" presName="arrow" presStyleLbl="bgShp" presStyleCnt="1"/>
      <dgm:spPr/>
      <dgm:t>
        <a:bodyPr/>
        <a:lstStyle/>
        <a:p/>
      </dgm:t>
    </dgm:pt>
    <dgm:pt modelId="{22676ED9-6E7F-496D-B7AF-BCA4861CACD2}" type="pres">
      <dgm:prSet presAssocID="{65914389-0881-4B10-9372-AFF49D45805E}" presName="linearProcess"/>
      <dgm:spPr/>
      <dgm:t>
        <a:bodyPr/>
        <a:lstStyle/>
        <a:p/>
      </dgm:t>
    </dgm:pt>
    <dgm:pt modelId="{19A696F1-F1EC-48BD-ACAE-5D715F98EF44}" type="pres">
      <dgm:prSet presAssocID="{7E2F5B75-FF4E-4677-9BC9-747377BBC9D0}" presName="textNode" presStyleLbl="node1" presStyleCnt="9">
        <dgm:presLayoutVars>
          <dgm:bulletEnabled val="1"/>
        </dgm:presLayoutVars>
      </dgm:prSet>
      <dgm:spPr/>
      <dgm:t>
        <a:bodyPr/>
        <a:lstStyle/>
        <a:p/>
      </dgm:t>
    </dgm:pt>
    <dgm:pt modelId="{4D402214-F5E0-4760-812A-0977B8F4BF24}" type="pres">
      <dgm:prSet presAssocID="{9D46DF68-4DEC-4BBD-8600-182D39319565}" presName="sibTrans"/>
      <dgm:spPr/>
      <dgm:t>
        <a:bodyPr/>
        <a:lstStyle/>
        <a:p/>
      </dgm:t>
    </dgm:pt>
    <dgm:pt modelId="{A6FA84E9-4E36-4241-934F-6F7AF3BE9773}" type="pres">
      <dgm:prSet presAssocID="{AC42BDCA-732E-417D-966E-53355131754F}" presName="textNode" presStyleLbl="node1" presStyleIdx="1" presStyleCnt="9">
        <dgm:presLayoutVars>
          <dgm:bulletEnabled val="1"/>
        </dgm:presLayoutVars>
      </dgm:prSet>
      <dgm:spPr/>
      <dgm:t>
        <a:bodyPr/>
        <a:lstStyle/>
        <a:p/>
      </dgm:t>
    </dgm:pt>
    <dgm:pt modelId="{29DA6B00-D9F6-41E0-81EF-C7B6A5FA89C9}" type="pres">
      <dgm:prSet presAssocID="{32FC2426-52B6-4463-AF71-835561136DEF}" presName="sibTrans"/>
      <dgm:spPr/>
      <dgm:t>
        <a:bodyPr/>
        <a:lstStyle/>
        <a:p/>
      </dgm:t>
    </dgm:pt>
    <dgm:pt modelId="{0704EDB2-E97D-41FA-8157-7C6E849C9B6C}" type="pres">
      <dgm:prSet presAssocID="{190DCB11-7FA2-4001-8841-AB51B6E57E59}" presName="textNode" presStyleLbl="node1" presStyleIdx="2" presStyleCnt="9">
        <dgm:presLayoutVars>
          <dgm:bulletEnabled val="1"/>
        </dgm:presLayoutVars>
      </dgm:prSet>
      <dgm:spPr/>
      <dgm:t>
        <a:bodyPr/>
        <a:lstStyle/>
        <a:p/>
      </dgm:t>
    </dgm:pt>
    <dgm:pt modelId="{F3B4ED9A-2C35-463A-BAAE-D0FEE7387EE1}" type="pres">
      <dgm:prSet presAssocID="{11611559-9D88-4C18-85D3-364D1969414B}" presName="sibTrans"/>
      <dgm:spPr/>
      <dgm:t>
        <a:bodyPr/>
        <a:lstStyle/>
        <a:p/>
      </dgm:t>
    </dgm:pt>
    <dgm:pt modelId="{0EFC79A6-486A-486F-A224-E173D5DCCF7E}" type="pres">
      <dgm:prSet presAssocID="{A38FA515-B93F-46D4-9603-51E3AA8B524D}" presName="textNode" presStyleLbl="node1" presStyleIdx="3" presStyleCnt="9">
        <dgm:presLayoutVars>
          <dgm:bulletEnabled val="1"/>
        </dgm:presLayoutVars>
      </dgm:prSet>
      <dgm:spPr/>
      <dgm:t>
        <a:bodyPr/>
        <a:lstStyle/>
        <a:p/>
      </dgm:t>
    </dgm:pt>
    <dgm:pt modelId="{30180394-640E-4CBD-BD1F-B3B14EBFA5E5}" type="pres">
      <dgm:prSet presAssocID="{6B3C215F-5EDA-4FA2-8709-84BA1D6332BE}" presName="sibTrans"/>
      <dgm:spPr/>
      <dgm:t>
        <a:bodyPr/>
        <a:lstStyle/>
        <a:p/>
      </dgm:t>
    </dgm:pt>
    <dgm:pt modelId="{73010812-9291-4C03-B1F4-CC7303709ED4}" type="pres">
      <dgm:prSet presAssocID="{2B00E6F3-DB55-4357-8D05-DAFAB64EFD0E}" presName="textNode" presStyleLbl="node1" presStyleIdx="4" presStyleCnt="9">
        <dgm:presLayoutVars>
          <dgm:bulletEnabled val="1"/>
        </dgm:presLayoutVars>
      </dgm:prSet>
      <dgm:spPr/>
      <dgm:t>
        <a:bodyPr/>
        <a:lstStyle/>
        <a:p/>
      </dgm:t>
    </dgm:pt>
    <dgm:pt modelId="{0C43F0CA-F8CC-4E75-82E8-7C1CEB92E204}" type="pres">
      <dgm:prSet presAssocID="{0C04BC84-3D3A-414B-ABF3-3FAE02FE9090}" presName="sibTrans"/>
      <dgm:spPr/>
      <dgm:t>
        <a:bodyPr/>
        <a:lstStyle/>
        <a:p/>
      </dgm:t>
    </dgm:pt>
    <dgm:pt modelId="{79EA8B7C-1488-4BB0-8BA8-698116D29524}" type="pres">
      <dgm:prSet presAssocID="{21A5CE11-8A9C-451F-86D0-2CC3B63E068A}" presName="textNode" presStyleLbl="node1" presStyleIdx="5" presStyleCnt="9">
        <dgm:presLayoutVars>
          <dgm:bulletEnabled val="1"/>
        </dgm:presLayoutVars>
      </dgm:prSet>
      <dgm:spPr/>
      <dgm:t>
        <a:bodyPr/>
        <a:lstStyle/>
        <a:p/>
      </dgm:t>
    </dgm:pt>
    <dgm:pt modelId="{5ACA834F-7890-4B0F-874E-265A51BD1C4D}" type="pres">
      <dgm:prSet presAssocID="{382D21BA-680A-4D4F-804A-65F3E197C04F}" presName="sibTrans"/>
      <dgm:spPr/>
      <dgm:t>
        <a:bodyPr/>
        <a:lstStyle/>
        <a:p/>
      </dgm:t>
    </dgm:pt>
    <dgm:pt modelId="{4A269D33-FC05-4289-8D0B-CBF53A96CF75}" type="pres">
      <dgm:prSet presAssocID="{51419E6D-7387-4A39-BED5-207E7A7D29AC}" presName="textNode" presStyleLbl="node1" presStyleIdx="6" presStyleCnt="9">
        <dgm:presLayoutVars>
          <dgm:bulletEnabled val="1"/>
        </dgm:presLayoutVars>
      </dgm:prSet>
      <dgm:spPr/>
      <dgm:t>
        <a:bodyPr/>
        <a:lstStyle/>
        <a:p/>
      </dgm:t>
    </dgm:pt>
    <dgm:pt modelId="{7DD7F3B6-7F5B-4206-B689-BC7986BE4061}" type="pres">
      <dgm:prSet presAssocID="{18DA7FFC-6FE9-4E94-AD87-50357574D921}" presName="sibTrans"/>
      <dgm:spPr/>
      <dgm:t>
        <a:bodyPr/>
        <a:lstStyle/>
        <a:p/>
      </dgm:t>
    </dgm:pt>
    <dgm:pt modelId="{3263708C-85DF-4197-BDA0-5C1912100171}" type="pres">
      <dgm:prSet presAssocID="{603A8E5C-19DB-4924-8535-78EF56C537DD}" presName="textNode" presStyleLbl="node1" presStyleIdx="7" presStyleCnt="9">
        <dgm:presLayoutVars>
          <dgm:bulletEnabled val="1"/>
        </dgm:presLayoutVars>
      </dgm:prSet>
      <dgm:spPr/>
      <dgm:t>
        <a:bodyPr/>
        <a:lstStyle/>
        <a:p/>
      </dgm:t>
    </dgm:pt>
    <dgm:pt modelId="{AE7DCCF4-FA91-4AB6-BD8E-741D635C55D5}" type="pres">
      <dgm:prSet presAssocID="{3DE93BA8-5593-45E1-9F54-C48063B47B91}" presName="sibTrans"/>
      <dgm:spPr/>
      <dgm:t>
        <a:bodyPr/>
        <a:lstStyle/>
        <a:p/>
      </dgm:t>
    </dgm:pt>
    <dgm:pt modelId="{C9129695-8FAB-4E35-9C54-C3DCDE7C8FD3}" type="pres">
      <dgm:prSet presAssocID="{D3A28601-69B5-4CCD-A6CE-84B842FF17CA}" presName="textNode" presStyleLbl="node1" presStyleIdx="8" presStyleCnt="9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F057AA6B-9938-4A7E-94F0-FCBB8E5684E1}" srcId="{65914389-0881-4B10-9372-AFF49D45805E}" destId="{7E2F5B75-FF4E-4677-9BC9-747377BBC9D0}" srcOrd="0" destOrd="0" parTransId="{6E5F8706-5029-4746-8F0E-CA174ABE1867}" sibTransId="{9D46DF68-4DEC-4BBD-8600-182D39319565}"/>
    <dgm:cxn modelId="{4FE3C8B2-B8B9-47BF-A36C-974CB82D4F49}" srcId="{65914389-0881-4B10-9372-AFF49D45805E}" destId="{AC42BDCA-732E-417D-966E-53355131754F}" srcOrd="1" destOrd="0" parTransId="{A3361180-4192-44B8-9994-CC79F442103A}" sibTransId="{32FC2426-52B6-4463-AF71-835561136DEF}"/>
    <dgm:cxn modelId="{495A19F6-7FE7-4920-8FC7-884A6F9B1878}" srcId="{65914389-0881-4B10-9372-AFF49D45805E}" destId="{190DCB11-7FA2-4001-8841-AB51B6E57E59}" srcOrd="2" destOrd="0" parTransId="{5391B1DC-5883-44B2-BC8F-7F955C015BF1}" sibTransId="{11611559-9D88-4C18-85D3-364D1969414B}"/>
    <dgm:cxn modelId="{639F23B1-1491-46EA-83BD-E24225C79BE6}" srcId="{65914389-0881-4B10-9372-AFF49D45805E}" destId="{A38FA515-B93F-46D4-9603-51E3AA8B524D}" srcOrd="3" destOrd="0" parTransId="{78DCF46E-52EB-4D38-8401-D9C6569E4E57}" sibTransId="{6B3C215F-5EDA-4FA2-8709-84BA1D6332BE}"/>
    <dgm:cxn modelId="{44AE5080-2134-4A89-8E20-C4020FAF5758}" srcId="{65914389-0881-4B10-9372-AFF49D45805E}" destId="{2B00E6F3-DB55-4357-8D05-DAFAB64EFD0E}" srcOrd="4" destOrd="0" parTransId="{F2751B29-3F5C-49E4-A554-9F37C3BEA942}" sibTransId="{0C04BC84-3D3A-414B-ABF3-3FAE02FE9090}"/>
    <dgm:cxn modelId="{B280BC07-D103-49C5-9F8A-7A8E1E4F14AA}" srcId="{65914389-0881-4B10-9372-AFF49D45805E}" destId="{21A5CE11-8A9C-451F-86D0-2CC3B63E068A}" srcOrd="5" destOrd="0" parTransId="{21C0C02D-97C5-4E5E-98B7-4A0A0A37EFE0}" sibTransId="{382D21BA-680A-4D4F-804A-65F3E197C04F}"/>
    <dgm:cxn modelId="{650054BD-7445-492B-9D2B-B111A5BAC94D}" srcId="{65914389-0881-4B10-9372-AFF49D45805E}" destId="{51419E6D-7387-4A39-BED5-207E7A7D29AC}" srcOrd="6" destOrd="0" parTransId="{71B3B8F3-2045-4310-B928-DBC4277B8947}" sibTransId="{18DA7FFC-6FE9-4E94-AD87-50357574D921}"/>
    <dgm:cxn modelId="{B7061D07-AFF0-4875-84F1-01D6B68EA996}" srcId="{65914389-0881-4B10-9372-AFF49D45805E}" destId="{603A8E5C-19DB-4924-8535-78EF56C537DD}" srcOrd="7" destOrd="0" parTransId="{32D7EDA3-472C-4CEC-8DFF-117592998262}" sibTransId="{3DE93BA8-5593-45E1-9F54-C48063B47B91}"/>
    <dgm:cxn modelId="{3F46F2F8-07A2-4B76-BA6C-597DE719D903}" srcId="{65914389-0881-4B10-9372-AFF49D45805E}" destId="{D3A28601-69B5-4CCD-A6CE-84B842FF17CA}" srcOrd="8" destOrd="0" parTransId="{5D01109E-4552-4E54-BA65-5B6297C7C6B4}" sibTransId="{BEA7CE75-3EDA-4542-B3FD-2B928CF67B17}"/>
    <dgm:cxn modelId="{DEBFDD43-6D7C-46C4-AF9A-CCA1C2C16071}" type="presOf" srcId="{65914389-0881-4B10-9372-AFF49D45805E}" destId="{BF1A5AC1-262E-4305-BA4B-35657AFA60A2}" srcOrd="0" destOrd="0" presId="urn:microsoft.com/office/officeart/2005/8/layout/hProcess9"/>
    <dgm:cxn modelId="{D4CBACDB-4B20-4615-9CE7-9014DEA49FC4}" type="presParOf" srcId="{BF1A5AC1-262E-4305-BA4B-35657AFA60A2}" destId="{013E4D61-DE77-40FB-BA08-4C7DE9D14865}" srcOrd="0" destOrd="0" presId="urn:microsoft.com/office/officeart/2005/8/layout/hProcess9"/>
    <dgm:cxn modelId="{53E64B98-D292-4DE7-960D-2F012192C4E9}" type="presParOf" srcId="{BF1A5AC1-262E-4305-BA4B-35657AFA60A2}" destId="{22676ED9-6E7F-496D-B7AF-BCA4861CACD2}" srcOrd="1" destOrd="0" presId="urn:microsoft.com/office/officeart/2005/8/layout/hProcess9"/>
    <dgm:cxn modelId="{A228CD86-39D8-4A93-9FA2-F6A982933941}" type="presParOf" srcId="{22676ED9-6E7F-496D-B7AF-BCA4861CACD2}" destId="{19A696F1-F1EC-48BD-ACAE-5D715F98EF44}" srcOrd="0" destOrd="0" presId="urn:microsoft.com/office/officeart/2005/8/layout/hProcess9"/>
    <dgm:cxn modelId="{50E9822A-BD07-4406-9536-F8A8552BC9ED}" type="presOf" srcId="{7E2F5B75-FF4E-4677-9BC9-747377BBC9D0}" destId="{19A696F1-F1EC-48BD-ACAE-5D715F98EF44}" srcOrd="0" destOrd="0" presId="urn:microsoft.com/office/officeart/2005/8/layout/hProcess9"/>
    <dgm:cxn modelId="{342FA335-68AA-4067-8A09-8073BAE4290A}" type="presParOf" srcId="{22676ED9-6E7F-496D-B7AF-BCA4861CACD2}" destId="{4D402214-F5E0-4760-812A-0977B8F4BF24}" srcOrd="1" destOrd="0" presId="urn:microsoft.com/office/officeart/2005/8/layout/hProcess9"/>
    <dgm:cxn modelId="{91832A1C-5A06-4D60-91DF-66F1672BE3F2}" type="presParOf" srcId="{22676ED9-6E7F-496D-B7AF-BCA4861CACD2}" destId="{A6FA84E9-4E36-4241-934F-6F7AF3BE9773}" srcOrd="2" destOrd="0" presId="urn:microsoft.com/office/officeart/2005/8/layout/hProcess9"/>
    <dgm:cxn modelId="{636DC475-5580-4F8D-9207-7EAC87CDDB41}" type="presOf" srcId="{AC42BDCA-732E-417D-966E-53355131754F}" destId="{A6FA84E9-4E36-4241-934F-6F7AF3BE9773}" srcOrd="0" destOrd="0" presId="urn:microsoft.com/office/officeart/2005/8/layout/hProcess9"/>
    <dgm:cxn modelId="{FE4A0B70-31FF-4F85-9F11-5F994DEB3FA4}" type="presParOf" srcId="{22676ED9-6E7F-496D-B7AF-BCA4861CACD2}" destId="{29DA6B00-D9F6-41E0-81EF-C7B6A5FA89C9}" srcOrd="3" destOrd="0" presId="urn:microsoft.com/office/officeart/2005/8/layout/hProcess9"/>
    <dgm:cxn modelId="{6357BB08-5B44-475F-85B6-6AF28702662B}" type="presParOf" srcId="{22676ED9-6E7F-496D-B7AF-BCA4861CACD2}" destId="{0704EDB2-E97D-41FA-8157-7C6E849C9B6C}" srcOrd="4" destOrd="0" presId="urn:microsoft.com/office/officeart/2005/8/layout/hProcess9"/>
    <dgm:cxn modelId="{00A5F459-65E4-4583-9ECE-A6A0CE708B14}" type="presOf" srcId="{190DCB11-7FA2-4001-8841-AB51B6E57E59}" destId="{0704EDB2-E97D-41FA-8157-7C6E849C9B6C}" srcOrd="0" destOrd="0" presId="urn:microsoft.com/office/officeart/2005/8/layout/hProcess9"/>
    <dgm:cxn modelId="{F31655FB-FB17-4263-AA5A-01EBF2A1C5FC}" type="presParOf" srcId="{22676ED9-6E7F-496D-B7AF-BCA4861CACD2}" destId="{F3B4ED9A-2C35-463A-BAAE-D0FEE7387EE1}" srcOrd="5" destOrd="0" presId="urn:microsoft.com/office/officeart/2005/8/layout/hProcess9"/>
    <dgm:cxn modelId="{2EA494C8-1F6C-4C09-91FA-1883D7B309DA}" type="presParOf" srcId="{22676ED9-6E7F-496D-B7AF-BCA4861CACD2}" destId="{0EFC79A6-486A-486F-A224-E173D5DCCF7E}" srcOrd="6" destOrd="0" presId="urn:microsoft.com/office/officeart/2005/8/layout/hProcess9"/>
    <dgm:cxn modelId="{3130D9CE-4967-40EA-85B6-215BA21AF121}" type="presOf" srcId="{A38FA515-B93F-46D4-9603-51E3AA8B524D}" destId="{0EFC79A6-486A-486F-A224-E173D5DCCF7E}" srcOrd="0" destOrd="0" presId="urn:microsoft.com/office/officeart/2005/8/layout/hProcess9"/>
    <dgm:cxn modelId="{E5EE7C61-99C6-42BB-B1E5-78766680335A}" type="presParOf" srcId="{22676ED9-6E7F-496D-B7AF-BCA4861CACD2}" destId="{30180394-640E-4CBD-BD1F-B3B14EBFA5E5}" srcOrd="7" destOrd="0" presId="urn:microsoft.com/office/officeart/2005/8/layout/hProcess9"/>
    <dgm:cxn modelId="{7DF0F692-1BAD-4356-825E-BC903816929E}" type="presParOf" srcId="{22676ED9-6E7F-496D-B7AF-BCA4861CACD2}" destId="{73010812-9291-4C03-B1F4-CC7303709ED4}" srcOrd="8" destOrd="0" presId="urn:microsoft.com/office/officeart/2005/8/layout/hProcess9"/>
    <dgm:cxn modelId="{8B55CA6E-1EA3-43EC-B289-D778362DEEAB}" type="presOf" srcId="{2B00E6F3-DB55-4357-8D05-DAFAB64EFD0E}" destId="{73010812-9291-4C03-B1F4-CC7303709ED4}" srcOrd="0" destOrd="0" presId="urn:microsoft.com/office/officeart/2005/8/layout/hProcess9"/>
    <dgm:cxn modelId="{8A68A044-43FF-4460-BE3D-E398D74F5874}" type="presParOf" srcId="{22676ED9-6E7F-496D-B7AF-BCA4861CACD2}" destId="{0C43F0CA-F8CC-4E75-82E8-7C1CEB92E204}" srcOrd="9" destOrd="0" presId="urn:microsoft.com/office/officeart/2005/8/layout/hProcess9"/>
    <dgm:cxn modelId="{FABA295D-4E0F-480B-9CE9-9D4E49EA5064}" type="presParOf" srcId="{22676ED9-6E7F-496D-B7AF-BCA4861CACD2}" destId="{79EA8B7C-1488-4BB0-8BA8-698116D29524}" srcOrd="10" destOrd="0" presId="urn:microsoft.com/office/officeart/2005/8/layout/hProcess9"/>
    <dgm:cxn modelId="{57DF11E1-BD8A-4922-9121-A4B9B5B530F1}" type="presOf" srcId="{21A5CE11-8A9C-451F-86D0-2CC3B63E068A}" destId="{79EA8B7C-1488-4BB0-8BA8-698116D29524}" srcOrd="0" destOrd="0" presId="urn:microsoft.com/office/officeart/2005/8/layout/hProcess9"/>
    <dgm:cxn modelId="{6BA1305E-EE25-4E82-9DD0-551F6ECE1A9A}" type="presParOf" srcId="{22676ED9-6E7F-496D-B7AF-BCA4861CACD2}" destId="{5ACA834F-7890-4B0F-874E-265A51BD1C4D}" srcOrd="11" destOrd="0" presId="urn:microsoft.com/office/officeart/2005/8/layout/hProcess9"/>
    <dgm:cxn modelId="{0156AE9E-5D4A-4090-A060-88EC40E8B2AD}" type="presParOf" srcId="{22676ED9-6E7F-496D-B7AF-BCA4861CACD2}" destId="{4A269D33-FC05-4289-8D0B-CBF53A96CF75}" srcOrd="12" destOrd="0" presId="urn:microsoft.com/office/officeart/2005/8/layout/hProcess9"/>
    <dgm:cxn modelId="{26A950D5-8CFA-4D7F-A3F9-3E5FF1DF05A7}" type="presOf" srcId="{51419E6D-7387-4A39-BED5-207E7A7D29AC}" destId="{4A269D33-FC05-4289-8D0B-CBF53A96CF75}" srcOrd="0" destOrd="0" presId="urn:microsoft.com/office/officeart/2005/8/layout/hProcess9"/>
    <dgm:cxn modelId="{8B497267-4411-44DA-AA34-12EA60A1A72B}" type="presParOf" srcId="{22676ED9-6E7F-496D-B7AF-BCA4861CACD2}" destId="{7DD7F3B6-7F5B-4206-B689-BC7986BE4061}" srcOrd="13" destOrd="0" presId="urn:microsoft.com/office/officeart/2005/8/layout/hProcess9"/>
    <dgm:cxn modelId="{E7991D4A-F592-4A8E-8E07-E653A7AC333E}" type="presParOf" srcId="{22676ED9-6E7F-496D-B7AF-BCA4861CACD2}" destId="{3263708C-85DF-4197-BDA0-5C1912100171}" srcOrd="14" destOrd="0" presId="urn:microsoft.com/office/officeart/2005/8/layout/hProcess9"/>
    <dgm:cxn modelId="{C099E50D-EC49-4DDC-8D35-B75A4D490DFD}" type="presOf" srcId="{603A8E5C-19DB-4924-8535-78EF56C537DD}" destId="{3263708C-85DF-4197-BDA0-5C1912100171}" srcOrd="0" destOrd="0" presId="urn:microsoft.com/office/officeart/2005/8/layout/hProcess9"/>
    <dgm:cxn modelId="{0442A780-DD6B-4AFC-8E6F-812F2F2E4985}" type="presParOf" srcId="{22676ED9-6E7F-496D-B7AF-BCA4861CACD2}" destId="{AE7DCCF4-FA91-4AB6-BD8E-741D635C55D5}" srcOrd="15" destOrd="0" presId="urn:microsoft.com/office/officeart/2005/8/layout/hProcess9"/>
    <dgm:cxn modelId="{DB892F5F-E64D-48C3-9334-4E0063F62982}" type="presParOf" srcId="{22676ED9-6E7F-496D-B7AF-BCA4861CACD2}" destId="{C9129695-8FAB-4E35-9C54-C3DCDE7C8FD3}" srcOrd="16" destOrd="0" presId="urn:microsoft.com/office/officeart/2005/8/layout/hProcess9"/>
    <dgm:cxn modelId="{B45A2EB5-34AF-4946-B24D-1C5619FC7A20}" type="presOf" srcId="{D3A28601-69B5-4CCD-A6CE-84B842FF17CA}" destId="{C9129695-8FAB-4E35-9C54-C3DCDE7C8FD3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9" name=""/>
      <dsp:cNvGrpSpPr/>
    </dsp:nvGrpSpPr>
    <dsp:grpSpPr/>
    <dsp:sp modelId="{013E4D61-DE77-40FB-BA08-4C7DE9D14865}">
      <dsp:nvSpPr>
        <dsp:cNvPr id="20" name=""/>
        <dsp:cNvSpPr/>
      </dsp:nvSpPr>
      <dsp:spPr>
        <a:xfrm>
          <a:off x="610267" y="0"/>
          <a:ext cx="6916368" cy="3816424"/>
        </a:xfrm>
        <a:prstGeom prst="rightArrow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9A696F1-F1EC-48BD-ACAE-5D715F98EF44}">
      <dsp:nvSpPr>
        <dsp:cNvPr id="21" name=""/>
        <dsp:cNvSpPr/>
      </dsp:nvSpPr>
      <dsp:spPr>
        <a:xfrm>
          <a:off x="3973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术前</a:t>
          </a:r>
          <a:endParaRPr lang="en-US" altLang="zh-CN" sz="1500" b="1" kern="1200"/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准备</a:t>
          </a:r>
          <a:endParaRPr lang="en-US" sz="1500" b="1" kern="1200"/>
        </a:p>
      </dsp:txBody>
      <dsp:txXfrm>
        <a:off x="42375" y="1183329"/>
        <a:ext cx="709869" cy="1449765"/>
      </dsp:txXfrm>
    </dsp:sp>
    <dsp:sp modelId="{A6FA84E9-4E36-4241-934F-6F7AF3BE9773}">
      <dsp:nvSpPr>
        <dsp:cNvPr id="22" name=""/>
        <dsp:cNvSpPr/>
      </dsp:nvSpPr>
      <dsp:spPr>
        <a:xfrm>
          <a:off x="921758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体位</a:t>
          </a:r>
          <a:endParaRPr lang="en-US" sz="1500" b="1" kern="1200"/>
        </a:p>
      </dsp:txBody>
      <dsp:txXfrm>
        <a:off x="960160" y="1183329"/>
        <a:ext cx="709869" cy="1449765"/>
      </dsp:txXfrm>
    </dsp:sp>
    <dsp:sp modelId="{0704EDB2-E97D-41FA-8157-7C6E849C9B6C}">
      <dsp:nvSpPr>
        <dsp:cNvPr id="23" name=""/>
        <dsp:cNvSpPr/>
      </dsp:nvSpPr>
      <dsp:spPr>
        <a:xfrm>
          <a:off x="1839544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麻醉</a:t>
          </a:r>
          <a:endParaRPr lang="en-US" sz="1500" b="1" kern="1200"/>
        </a:p>
      </dsp:txBody>
      <dsp:txXfrm>
        <a:off x="1877946" y="1183329"/>
        <a:ext cx="709869" cy="1449765"/>
      </dsp:txXfrm>
    </dsp:sp>
    <dsp:sp modelId="{0EFC79A6-486A-486F-A224-E173D5DCCF7E}">
      <dsp:nvSpPr>
        <dsp:cNvPr id="24" name=""/>
        <dsp:cNvSpPr/>
      </dsp:nvSpPr>
      <dsp:spPr>
        <a:xfrm>
          <a:off x="2757329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伤口及周围皮肤准备</a:t>
          </a:r>
          <a:endParaRPr lang="en-US" sz="1500" b="1" kern="1200"/>
        </a:p>
      </dsp:txBody>
      <dsp:txXfrm>
        <a:off x="2795731" y="1183329"/>
        <a:ext cx="709869" cy="1449765"/>
      </dsp:txXfrm>
    </dsp:sp>
    <dsp:sp modelId="{73010812-9291-4C03-B1F4-CC7303709ED4}">
      <dsp:nvSpPr>
        <dsp:cNvPr id="25" name=""/>
        <dsp:cNvSpPr/>
      </dsp:nvSpPr>
      <dsp:spPr>
        <a:xfrm>
          <a:off x="3675115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清洗</a:t>
          </a:r>
          <a:endParaRPr lang="en-US" altLang="zh-CN" sz="1500" b="1" kern="1200"/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伤口</a:t>
          </a:r>
          <a:endParaRPr lang="en-US" sz="1500" b="1" kern="1200"/>
        </a:p>
      </dsp:txBody>
      <dsp:txXfrm>
        <a:off x="3713517" y="1183329"/>
        <a:ext cx="709869" cy="1449765"/>
      </dsp:txXfrm>
    </dsp:sp>
    <dsp:sp modelId="{79EA8B7C-1488-4BB0-8BA8-698116D29524}">
      <dsp:nvSpPr>
        <dsp:cNvPr id="26" name=""/>
        <dsp:cNvSpPr/>
      </dsp:nvSpPr>
      <dsp:spPr>
        <a:xfrm>
          <a:off x="4592900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消毒</a:t>
          </a:r>
          <a:endParaRPr lang="en-US" sz="1500" b="1" kern="1200"/>
        </a:p>
      </dsp:txBody>
      <dsp:txXfrm>
        <a:off x="4631302" y="1183329"/>
        <a:ext cx="709869" cy="1449765"/>
      </dsp:txXfrm>
    </dsp:sp>
    <dsp:sp modelId="{4A269D33-FC05-4289-8D0B-CBF53A96CF75}">
      <dsp:nvSpPr>
        <dsp:cNvPr id="27" name=""/>
        <dsp:cNvSpPr/>
      </dsp:nvSpPr>
      <dsp:spPr>
        <a:xfrm>
          <a:off x="5510686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1500" b="1" kern="1200"/>
            <a:t>清创</a:t>
          </a:r>
          <a:endParaRPr lang="en-US" sz="1500" b="1" kern="1200"/>
        </a:p>
      </dsp:txBody>
      <dsp:txXfrm>
        <a:off x="5549088" y="1183329"/>
        <a:ext cx="709869" cy="1449765"/>
      </dsp:txXfrm>
    </dsp:sp>
    <dsp:sp modelId="{3263708C-85DF-4197-BDA0-5C1912100171}">
      <dsp:nvSpPr>
        <dsp:cNvPr id="28" name=""/>
        <dsp:cNvSpPr/>
      </dsp:nvSpPr>
      <dsp:spPr>
        <a:xfrm>
          <a:off x="6428472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/>
            <a:t>伤口</a:t>
          </a:r>
          <a:endParaRPr lang="en-US" altLang="zh-CN" sz="1500" b="1" kern="1200"/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/>
            <a:t>缝合</a:t>
          </a:r>
          <a:endParaRPr lang="en-US" sz="1500" b="1" kern="1200"/>
        </a:p>
      </dsp:txBody>
      <dsp:txXfrm>
        <a:off x="6466874" y="1183329"/>
        <a:ext cx="709869" cy="1449765"/>
      </dsp:txXfrm>
    </dsp:sp>
    <dsp:sp modelId="{C9129695-8FAB-4E35-9C54-C3DCDE7C8FD3}">
      <dsp:nvSpPr>
        <dsp:cNvPr id="29" name=""/>
        <dsp:cNvSpPr/>
      </dsp:nvSpPr>
      <dsp:spPr>
        <a:xfrm>
          <a:off x="7346257" y="1144927"/>
          <a:ext cx="786673" cy="152656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/>
            <a:t>术后</a:t>
          </a:r>
          <a:endParaRPr lang="en-US" altLang="zh-CN" sz="1500" b="1" kern="1200"/>
        </a:p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/>
            <a:t>处理</a:t>
          </a:r>
          <a:endParaRPr lang="en-US" sz="1500" b="1" kern="1200"/>
        </a:p>
      </dsp:txBody>
      <dsp:txXfrm>
        <a:off x="7384659" y="1183329"/>
        <a:ext cx="709869" cy="1449765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BA40E-5606-4029-863C-DF903B52E771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8C17DF-1D58-4647-8B50-01AC3290640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250867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3993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646555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80844-7A9E-4796-85DF-B61024244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E27A-4C68-42B4-BD95-D5226C0D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41BF-1756-4D68-98C8-2B0528AF3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B3E5F-5076-4555-9CA1-5B6D4CFF0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FDCDD-5081-470F-AC89-61E43271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AD80F-3EC4-451D-9E90-ED679CB0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D5B44-D3E2-4C11-867E-AF10729D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3B5C8-E280-4C8E-A181-C115BA3A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2752C-66E9-481F-BB7C-0C8224E0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85A29-5B03-4EA1-9731-7F77527D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CCD26-3E54-4DC1-A802-E2A4504A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1489348"/>
            <a:ext cx="6400800" cy="3209652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170304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正文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 bwMode="auto">
          <a:xfrm>
            <a:off x="0" y="5333687"/>
            <a:ext cx="9144001" cy="381312"/>
          </a:xfrm>
          <a:prstGeom prst="rect">
            <a:avLst/>
          </a:prstGeom>
          <a:gradFill>
            <a:gsLst>
              <a:gs pos="80000">
                <a:srgbClr val="026DCE">
                  <a:alpha val="70000"/>
                </a:srgbClr>
              </a:gs>
              <a:gs pos="26000">
                <a:schemeClr val="tx2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0" name="矩形 9"/>
          <p:cNvSpPr/>
          <p:nvPr userDrawn="1"/>
        </p:nvSpPr>
        <p:spPr bwMode="auto">
          <a:xfrm>
            <a:off x="-1" y="-25399"/>
            <a:ext cx="9144001" cy="794667"/>
          </a:xfrm>
          <a:prstGeom prst="rect">
            <a:avLst/>
          </a:prstGeom>
          <a:gradFill flip="none" rotWithShape="1">
            <a:gsLst>
              <a:gs pos="21000">
                <a:schemeClr val="accent2">
                  <a:lumMod val="75000"/>
                  <a:lumOff val="25000"/>
                </a:schemeClr>
              </a:gs>
              <a:gs pos="86000">
                <a:schemeClr val="tx2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52"/>
          <a:stretch>
            <a:fillRect/>
          </a:stretch>
        </p:blipFill>
        <p:spPr>
          <a:xfrm>
            <a:off x="7358447" y="-82128"/>
            <a:ext cx="1534033" cy="888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灯片编号占位符 3"/>
          <p:cNvSpPr txBox="1"/>
          <p:nvPr userDrawn="1"/>
        </p:nvSpPr>
        <p:spPr>
          <a:xfrm>
            <a:off x="179512" y="5406074"/>
            <a:ext cx="1439863" cy="23653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200" i="0" kern="12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de-DE" altLang="en-US" b="1">
                <a:solidFill>
                  <a:schemeClr val="bg1"/>
                </a:solidFill>
              </a:rPr>
              <a:t> </a:t>
            </a:r>
            <a:fld id="{7C5E4C7A-43C3-449A-8119-E420EB00870B}" type="slidenum">
              <a:rPr lang="zh-CN" altLang="en-US" b="1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294126" y="121568"/>
            <a:ext cx="5832475" cy="647700"/>
          </a:xfrm>
        </p:spPr>
        <p:txBody>
          <a:bodyPr/>
          <a:lstStyle>
            <a:lvl1pPr algn="l">
              <a:defRPr sz="2200" b="1">
                <a:solidFill>
                  <a:schemeClr val="bg1"/>
                </a:solidFill>
                <a:latin typeface="Times New Roman" panose="02020603050405020304" pitchFamily="18" charset="0"/>
                <a:ea typeface="微软雅黑" pitchFamily="34" charset="-122"/>
                <a:cs typeface="Times New Roman" panose="02020603050405020304" pitchFamily="18" charset="0"/>
              </a:defRPr>
            </a:lvl1pPr>
          </a:lstStyle>
          <a:p>
            <a:endParaRPr lang="zh-CN" altLang="en-US"/>
          </a:p>
        </p:txBody>
      </p:sp>
      <p:sp>
        <p:nvSpPr>
          <p:cNvPr id="8" name="副标题 2"/>
          <p:cNvSpPr>
            <a:spLocks noGrp="1"/>
          </p:cNvSpPr>
          <p:nvPr>
            <p:ph type="subTitle" idx="1"/>
          </p:nvPr>
        </p:nvSpPr>
        <p:spPr>
          <a:xfrm>
            <a:off x="611560" y="1465015"/>
            <a:ext cx="7920880" cy="3209652"/>
          </a:xfrm>
        </p:spPr>
        <p:txBody>
          <a:bodyPr>
            <a:normAutofit/>
          </a:bodyPr>
          <a:lstStyle>
            <a:lvl1pPr marL="457200" indent="-457200" algn="l"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15523046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 bwMode="auto">
          <a:xfrm>
            <a:off x="0" y="5333687"/>
            <a:ext cx="9144001" cy="381312"/>
          </a:xfrm>
          <a:prstGeom prst="rect">
            <a:avLst/>
          </a:prstGeom>
          <a:gradFill>
            <a:gsLst>
              <a:gs pos="80000">
                <a:srgbClr val="026DCE">
                  <a:alpha val="70000"/>
                </a:srgbClr>
              </a:gs>
              <a:gs pos="26000">
                <a:schemeClr val="tx2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0" name="矩形 9"/>
          <p:cNvSpPr/>
          <p:nvPr userDrawn="1"/>
        </p:nvSpPr>
        <p:spPr bwMode="auto">
          <a:xfrm>
            <a:off x="-1" y="-25399"/>
            <a:ext cx="9144001" cy="794667"/>
          </a:xfrm>
          <a:prstGeom prst="rect">
            <a:avLst/>
          </a:prstGeom>
          <a:gradFill flip="none" rotWithShape="1">
            <a:gsLst>
              <a:gs pos="21000">
                <a:schemeClr val="accent2">
                  <a:lumMod val="75000"/>
                  <a:lumOff val="25000"/>
                </a:schemeClr>
              </a:gs>
              <a:gs pos="86000">
                <a:schemeClr val="tx2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52"/>
          <a:stretch>
            <a:fillRect/>
          </a:stretch>
        </p:blipFill>
        <p:spPr>
          <a:xfrm>
            <a:off x="7358447" y="-82128"/>
            <a:ext cx="1534033" cy="888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灯片编号占位符 3"/>
          <p:cNvSpPr txBox="1"/>
          <p:nvPr userDrawn="1"/>
        </p:nvSpPr>
        <p:spPr>
          <a:xfrm>
            <a:off x="179512" y="5406074"/>
            <a:ext cx="1439863" cy="23653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200" i="0" kern="12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de-DE" altLang="en-US" b="1">
                <a:solidFill>
                  <a:schemeClr val="bg1"/>
                </a:solidFill>
              </a:rPr>
              <a:t> </a:t>
            </a:r>
            <a:fld id="{7C5E4C7A-43C3-449A-8119-E420EB00870B}" type="slidenum">
              <a:rPr lang="zh-CN" altLang="en-US" b="1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294126" y="121568"/>
            <a:ext cx="5832475" cy="647700"/>
          </a:xfrm>
        </p:spPr>
        <p:txBody>
          <a:bodyPr/>
          <a:lstStyle>
            <a:lvl1pPr algn="l">
              <a:defRPr sz="2200" b="1">
                <a:solidFill>
                  <a:schemeClr val="bg1"/>
                </a:solidFill>
                <a:latin typeface="Times New Roman" panose="02020603050405020304" pitchFamily="18" charset="0"/>
                <a:ea typeface="微软雅黑" pitchFamily="34" charset="-122"/>
                <a:cs typeface="Times New Roman" panose="02020603050405020304" pitchFamily="18" charset="0"/>
              </a:defRPr>
            </a:lvl1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904574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页码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 bwMode="auto">
          <a:xfrm>
            <a:off x="0" y="5333687"/>
            <a:ext cx="9144001" cy="381312"/>
          </a:xfrm>
          <a:prstGeom prst="rect">
            <a:avLst/>
          </a:prstGeom>
          <a:gradFill>
            <a:gsLst>
              <a:gs pos="80000">
                <a:srgbClr val="026DCE">
                  <a:alpha val="70000"/>
                </a:srgbClr>
              </a:gs>
              <a:gs pos="26000">
                <a:schemeClr val="tx2"/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5" name="灯片编号占位符 3"/>
          <p:cNvSpPr txBox="1"/>
          <p:nvPr userDrawn="1"/>
        </p:nvSpPr>
        <p:spPr>
          <a:xfrm>
            <a:off x="179512" y="5406074"/>
            <a:ext cx="1439863" cy="23653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200" i="0" kern="12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de-DE" altLang="en-US" b="1">
                <a:solidFill>
                  <a:schemeClr val="bg1"/>
                </a:solidFill>
              </a:rPr>
              <a:t> </a:t>
            </a:r>
            <a:fld id="{7C5E4C7A-43C3-449A-8119-E420EB00870B}" type="slidenum">
              <a:rPr lang="zh-CN" altLang="en-US" b="1" smtClean="0">
                <a:solidFill>
                  <a:schemeClr val="bg1"/>
                </a:solidFill>
              </a:rPr>
              <a:pPr>
                <a:defRPr/>
              </a:pPr>
              <a:t>‹#›</a:t>
            </a:fld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91953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672417"/>
            <a:ext cx="7772400" cy="113506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422261"/>
            <a:ext cx="7772400" cy="125015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78554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333500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33500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763538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79261"/>
            <a:ext cx="4040188" cy="53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812396"/>
            <a:ext cx="4040188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279261"/>
            <a:ext cx="4041775" cy="53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812396"/>
            <a:ext cx="4041775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211398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004472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388013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27542"/>
            <a:ext cx="3008313" cy="9683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27542"/>
            <a:ext cx="5111750" cy="487759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195917"/>
            <a:ext cx="3008313" cy="39092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304884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000500"/>
            <a:ext cx="5486400" cy="4722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510646"/>
            <a:ext cx="5486400" cy="3429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472782"/>
            <a:ext cx="5486400" cy="6707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092822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168913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28865"/>
            <a:ext cx="2057400" cy="4876271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28865"/>
            <a:ext cx="6019800" cy="4876271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1613009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" y="0"/>
            <a:ext cx="9135879" cy="57150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 bwMode="auto">
          <a:xfrm>
            <a:off x="1" y="0"/>
            <a:ext cx="9139939" cy="5715000"/>
          </a:xfrm>
          <a:prstGeom prst="rect">
            <a:avLst/>
          </a:prstGeom>
          <a:solidFill>
            <a:schemeClr val="bg1">
              <a:alpha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华文细黑" panose="0201060004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3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tile tx="0" ty="0" sx="100000" sy="84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28865"/>
            <a:ext cx="8229600" cy="952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333500"/>
            <a:ext cx="8229600" cy="3771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6F384C6-77FA-4AF6-AF10-492DE6DC1E29}" type="datetimeFigureOut">
              <a:rPr lang="zh-CN" altLang="en-US" smtClean="0"/>
              <a:t>2019/11/19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5296959"/>
            <a:ext cx="2895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01218CE-149D-49E3-8033-D5CD97556C9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7182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2035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15" t="69371"/>
          <a:stretch>
            <a:fillRect/>
          </a:stretch>
        </p:blipFill>
        <p:spPr>
          <a:xfrm>
            <a:off x="3549192" y="4159282"/>
            <a:ext cx="5594808" cy="155571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75" r="47191"/>
          <a:stretch>
            <a:fillRect/>
          </a:stretch>
        </p:blipFill>
        <p:spPr>
          <a:xfrm>
            <a:off x="0" y="1975405"/>
            <a:ext cx="4828880" cy="3739596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1763688" y="1993404"/>
            <a:ext cx="53452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rPr>
              <a:t>清 创 术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200"/>
              <a:t>教学内容及掌握程度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1115616" y="1705372"/>
            <a:ext cx="6048672" cy="2232248"/>
          </a:xfrm>
          <a:prstGeom prst="rect">
            <a:avLst/>
          </a:prstGeom>
          <a:noFill/>
          <a:ln w="9525">
            <a:solidFill>
              <a:srgbClr val="026DCE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掌    握  </a:t>
            </a:r>
            <a:endParaRPr lang="en-US" altLang="zh-CN" sz="36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algn="ctr">
              <a:lnSpc>
                <a:spcPct val="150000"/>
              </a:lnSpc>
              <a:buFont typeface="+mj-lt"/>
              <a:buAutoNum type="arabicPeriod"/>
            </a:pPr>
            <a:r>
              <a:rPr lang="zh-CN" altLang="en-US" sz="2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清创术的基本操作</a:t>
            </a:r>
            <a:endParaRPr lang="en-US" altLang="zh-CN" sz="2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algn="ctr">
              <a:lnSpc>
                <a:spcPct val="150000"/>
              </a:lnSpc>
              <a:buFont typeface="+mj-lt"/>
              <a:buAutoNum type="arabicPeriod"/>
            </a:pPr>
            <a:r>
              <a:rPr lang="zh-CN" altLang="en-US" sz="2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火器伤的清创原则</a:t>
            </a:r>
            <a:endParaRPr lang="en-US" altLang="zh-CN" sz="2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4054603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4"/>
          <p:cNvSpPr/>
          <p:nvPr/>
        </p:nvSpPr>
        <p:spPr>
          <a:xfrm>
            <a:off x="3131840" y="1162078"/>
            <a:ext cx="5184576" cy="68731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方正粗宋简体"/>
                <a:ea typeface="方正粗宋简体"/>
              </a:rPr>
              <a:t> </a:t>
            </a:r>
            <a:r>
              <a:rPr lang="zh-CN" altLang="en-US" sz="36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目 录</a:t>
            </a:r>
          </a:p>
        </p:txBody>
      </p:sp>
      <p:grpSp>
        <p:nvGrpSpPr>
          <p:cNvPr id="59" name="组合 58"/>
          <p:cNvGrpSpPr/>
          <p:nvPr/>
        </p:nvGrpSpPr>
        <p:grpSpPr>
          <a:xfrm>
            <a:off x="2983549" y="2061230"/>
            <a:ext cx="5267300" cy="400110"/>
            <a:chOff x="3084518" y="2106967"/>
            <a:chExt cx="5267300" cy="400110"/>
          </a:xfrm>
        </p:grpSpPr>
        <p:sp>
          <p:nvSpPr>
            <p:cNvPr id="30" name="TextBox 24"/>
            <p:cNvSpPr txBox="1"/>
            <p:nvPr/>
          </p:nvSpPr>
          <p:spPr>
            <a:xfrm>
              <a:off x="3084518" y="2106967"/>
              <a:ext cx="6953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srgbClr val="0255A0"/>
                  </a:solidFill>
                  <a:latin typeface="华文细黑"/>
                  <a:ea typeface="微软雅黑"/>
                </a:rPr>
                <a:t>1</a:t>
              </a:r>
              <a:endParaRPr lang="zh-CN" altLang="en-US" sz="2000" b="1" i="1">
                <a:solidFill>
                  <a:srgbClr val="0255A0"/>
                </a:solidFill>
                <a:latin typeface="华文细黑"/>
                <a:ea typeface="微软雅黑"/>
              </a:endParaRPr>
            </a:p>
          </p:txBody>
        </p:sp>
        <p:sp>
          <p:nvSpPr>
            <p:cNvPr id="32" name="TextBox 26"/>
            <p:cNvSpPr txBox="1"/>
            <p:nvPr/>
          </p:nvSpPr>
          <p:spPr>
            <a:xfrm>
              <a:off x="3429203" y="2137744"/>
              <a:ext cx="49226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255A0"/>
                  </a:solidFill>
                  <a:latin typeface="微软雅黑" pitchFamily="34" charset="-122"/>
                  <a:ea typeface="微软雅黑" pitchFamily="34" charset="-122"/>
                </a:rPr>
                <a:t>适应症</a:t>
              </a: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2983549" y="2558108"/>
            <a:ext cx="5267300" cy="400110"/>
            <a:chOff x="3084518" y="2106967"/>
            <a:chExt cx="5267300" cy="400110"/>
          </a:xfrm>
        </p:grpSpPr>
        <p:sp>
          <p:nvSpPr>
            <p:cNvPr id="61" name="TextBox 24"/>
            <p:cNvSpPr txBox="1"/>
            <p:nvPr/>
          </p:nvSpPr>
          <p:spPr>
            <a:xfrm>
              <a:off x="3084518" y="2106967"/>
              <a:ext cx="6953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srgbClr val="0255A0"/>
                  </a:solidFill>
                  <a:latin typeface="华文细黑"/>
                  <a:ea typeface="微软雅黑"/>
                </a:rPr>
                <a:t>2</a:t>
              </a:r>
              <a:endParaRPr lang="zh-CN" altLang="en-US" sz="2000" b="1" i="1">
                <a:solidFill>
                  <a:srgbClr val="0255A0"/>
                </a:solidFill>
                <a:latin typeface="华文细黑"/>
                <a:ea typeface="微软雅黑"/>
              </a:endParaRPr>
            </a:p>
          </p:txBody>
        </p:sp>
        <p:sp>
          <p:nvSpPr>
            <p:cNvPr id="62" name="TextBox 26"/>
            <p:cNvSpPr txBox="1"/>
            <p:nvPr/>
          </p:nvSpPr>
          <p:spPr>
            <a:xfrm>
              <a:off x="3429203" y="2137744"/>
              <a:ext cx="49226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255A0"/>
                  </a:solidFill>
                  <a:latin typeface="微软雅黑" pitchFamily="34" charset="-122"/>
                  <a:ea typeface="微软雅黑" pitchFamily="34" charset="-122"/>
                </a:rPr>
                <a:t>步骤与方法</a:t>
              </a: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2983549" y="3054986"/>
            <a:ext cx="5620899" cy="400110"/>
            <a:chOff x="3084518" y="2106967"/>
            <a:chExt cx="5620899" cy="400110"/>
          </a:xfrm>
        </p:grpSpPr>
        <p:sp>
          <p:nvSpPr>
            <p:cNvPr id="64" name="TextBox 24"/>
            <p:cNvSpPr txBox="1"/>
            <p:nvPr/>
          </p:nvSpPr>
          <p:spPr>
            <a:xfrm>
              <a:off x="3084518" y="2106967"/>
              <a:ext cx="6953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srgbClr val="0255A0"/>
                  </a:solidFill>
                  <a:latin typeface="华文细黑"/>
                  <a:ea typeface="微软雅黑"/>
                </a:rPr>
                <a:t>3</a:t>
              </a:r>
              <a:endParaRPr lang="zh-CN" altLang="en-US" sz="2000" b="1" i="1">
                <a:solidFill>
                  <a:srgbClr val="0255A0"/>
                </a:solidFill>
                <a:latin typeface="华文细黑"/>
                <a:ea typeface="微软雅黑"/>
              </a:endParaRPr>
            </a:p>
          </p:txBody>
        </p:sp>
        <p:sp>
          <p:nvSpPr>
            <p:cNvPr id="65" name="TextBox 26"/>
            <p:cNvSpPr txBox="1"/>
            <p:nvPr/>
          </p:nvSpPr>
          <p:spPr>
            <a:xfrm>
              <a:off x="3429203" y="2137744"/>
              <a:ext cx="52762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255A0"/>
                  </a:solidFill>
                  <a:latin typeface="微软雅黑" pitchFamily="34" charset="-122"/>
                  <a:ea typeface="微软雅黑" pitchFamily="34" charset="-122"/>
                </a:rPr>
                <a:t>注意事项</a:t>
              </a:r>
            </a:p>
          </p:txBody>
        </p:sp>
      </p:grpSp>
      <p:grpSp>
        <p:nvGrpSpPr>
          <p:cNvPr id="66" name="组合 65"/>
          <p:cNvGrpSpPr/>
          <p:nvPr/>
        </p:nvGrpSpPr>
        <p:grpSpPr>
          <a:xfrm>
            <a:off x="2983549" y="3551864"/>
            <a:ext cx="5267300" cy="400110"/>
            <a:chOff x="3084518" y="2106967"/>
            <a:chExt cx="5267300" cy="400110"/>
          </a:xfrm>
        </p:grpSpPr>
        <p:sp>
          <p:nvSpPr>
            <p:cNvPr id="67" name="TextBox 24"/>
            <p:cNvSpPr txBox="1"/>
            <p:nvPr/>
          </p:nvSpPr>
          <p:spPr>
            <a:xfrm>
              <a:off x="3084518" y="2106967"/>
              <a:ext cx="6953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srgbClr val="0255A0"/>
                  </a:solidFill>
                  <a:latin typeface="华文细黑"/>
                  <a:ea typeface="微软雅黑"/>
                </a:rPr>
                <a:t>4</a:t>
              </a:r>
              <a:endParaRPr lang="zh-CN" altLang="en-US" sz="2000" b="1" i="1">
                <a:solidFill>
                  <a:srgbClr val="0255A0"/>
                </a:solidFill>
                <a:latin typeface="华文细黑"/>
                <a:ea typeface="微软雅黑"/>
              </a:endParaRPr>
            </a:p>
          </p:txBody>
        </p:sp>
        <p:sp>
          <p:nvSpPr>
            <p:cNvPr id="68" name="TextBox 26">
              <a:hlinkClick action="ppaction://noaction"/>
            </p:cNvPr>
            <p:cNvSpPr txBox="1"/>
            <p:nvPr/>
          </p:nvSpPr>
          <p:spPr>
            <a:xfrm>
              <a:off x="3429203" y="2137744"/>
              <a:ext cx="49226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255A0"/>
                  </a:solidFill>
                  <a:latin typeface="微软雅黑" pitchFamily="34" charset="-122"/>
                  <a:ea typeface="微软雅黑" pitchFamily="34" charset="-122"/>
                </a:rPr>
                <a:t>火器伤清创处理的原则</a:t>
              </a:r>
            </a:p>
          </p:txBody>
        </p:sp>
      </p:grpSp>
      <p:grpSp>
        <p:nvGrpSpPr>
          <p:cNvPr id="69" name="组合 68"/>
          <p:cNvGrpSpPr/>
          <p:nvPr/>
        </p:nvGrpSpPr>
        <p:grpSpPr>
          <a:xfrm>
            <a:off x="2983549" y="4048742"/>
            <a:ext cx="5267300" cy="400110"/>
            <a:chOff x="3084518" y="2106967"/>
            <a:chExt cx="5267300" cy="400110"/>
          </a:xfrm>
        </p:grpSpPr>
        <p:sp>
          <p:nvSpPr>
            <p:cNvPr id="70" name="TextBox 24"/>
            <p:cNvSpPr txBox="1"/>
            <p:nvPr/>
          </p:nvSpPr>
          <p:spPr>
            <a:xfrm>
              <a:off x="3084518" y="2106967"/>
              <a:ext cx="6953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 i="1">
                  <a:solidFill>
                    <a:srgbClr val="0255A0"/>
                  </a:solidFill>
                  <a:latin typeface="华文细黑"/>
                  <a:ea typeface="微软雅黑"/>
                </a:rPr>
                <a:t>5</a:t>
              </a:r>
              <a:endParaRPr lang="zh-CN" altLang="en-US" sz="2000" b="1" i="1">
                <a:solidFill>
                  <a:srgbClr val="0255A0"/>
                </a:solidFill>
                <a:latin typeface="华文细黑"/>
                <a:ea typeface="微软雅黑"/>
              </a:endParaRPr>
            </a:p>
          </p:txBody>
        </p:sp>
        <p:sp>
          <p:nvSpPr>
            <p:cNvPr id="71" name="TextBox 26">
              <a:hlinkClick action="ppaction://noaction"/>
            </p:cNvPr>
            <p:cNvSpPr txBox="1"/>
            <p:nvPr/>
          </p:nvSpPr>
          <p:spPr>
            <a:xfrm>
              <a:off x="3429203" y="2137744"/>
              <a:ext cx="49226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0255A0"/>
                  </a:solidFill>
                  <a:latin typeface="微软雅黑" pitchFamily="34" charset="-122"/>
                  <a:ea typeface="微软雅黑" pitchFamily="34" charset="-122"/>
                </a:rPr>
                <a:t>考核及标准</a:t>
              </a:r>
            </a:p>
          </p:txBody>
        </p:sp>
      </p:grpSp>
      <p:pic>
        <p:nvPicPr>
          <p:cNvPr id="19" name="Picture 80" descr="八一徽陆军徽2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95536" y="1129308"/>
            <a:ext cx="2238375" cy="2590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2766505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200"/>
              <a:t>清创术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827584" y="1489348"/>
            <a:ext cx="7560840" cy="2837928"/>
          </a:xfrm>
          <a:prstGeom prst="rect">
            <a:avLst/>
          </a:prstGeom>
          <a:noFill/>
          <a:ln w="9525">
            <a:solidFill>
              <a:srgbClr val="026DCE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清创术  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是战伤救治应用最为广泛的技术。伤道污染是四肢战伤致残的主要原因之一，早期彻底清创是降低四肢伤残率的重要措施。四肢战伤清创的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目的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是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去除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弹片、泥土、无活力组织及凝血块等异物，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消灭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细菌及其繁殖条件，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避免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感染，争取伤口早期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愈合</a:t>
            </a:r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。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高能量武器致伤后，软组织挫伤、肿胀严重，受伤组织内压力高，必须充分敞开伤道，切开深筋膜和肌膜，解除组织间压力，恢复血液循环，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防止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发生筋膜间隙综合征</a:t>
            </a:r>
            <a:endParaRPr lang="zh-CN" altLang="en-US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40546032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适应症</a:t>
            </a:r>
          </a:p>
        </p:txBody>
      </p:sp>
      <p:sp>
        <p:nvSpPr>
          <p:cNvPr id="9" name="副标题 8"/>
          <p:cNvSpPr txBox="1"/>
          <p:nvPr/>
        </p:nvSpPr>
        <p:spPr>
          <a:xfrm>
            <a:off x="539552" y="1057300"/>
            <a:ext cx="8136904" cy="381642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有开放性创伤均应施行清创术</a:t>
            </a:r>
            <a:endParaRPr lang="en-US" altLang="zh-CN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原则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力争伤后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6~8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小时内实施清创术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伤口污染轻、受伤部位血供丰富，适当延长清创时限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受伤地气温寒冷，可将清创时限延长至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10~24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小时或更长，不超过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72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小时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已感染伤口，需尽量清除坏死组织和异物，建立引流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对无条件立即实施清创手术的伤员有效抗休克、抗感染，尽快后送</a:t>
            </a: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>
                <a:latin typeface="微软雅黑" pitchFamily="34" charset="-122"/>
              </a:rPr>
              <a:t>掌握</a:t>
            </a:r>
            <a:r>
              <a:rPr lang="zh-CN" altLang="en-US" sz="2800">
                <a:solidFill>
                  <a:srgbClr val="FF0000"/>
                </a:solidFill>
                <a:latin typeface="微软雅黑" pitchFamily="34" charset="-122"/>
              </a:rPr>
              <a:t> </a:t>
            </a:r>
            <a:r>
              <a:rPr lang="zh-CN" altLang="en-US" sz="2800"/>
              <a:t>步骤与方法</a:t>
            </a:r>
          </a:p>
        </p:txBody>
      </p:sp>
      <p:sp>
        <p:nvSpPr>
          <p:cNvPr id="4" name="TextBox 7"/>
          <p:cNvSpPr txBox="1"/>
          <p:nvPr/>
        </p:nvSpPr>
        <p:spPr>
          <a:xfrm>
            <a:off x="4067944" y="769268"/>
            <a:ext cx="5076055" cy="288032"/>
          </a:xfrm>
          <a:prstGeom prst="chevron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方法</a:t>
            </a:r>
          </a:p>
        </p:txBody>
      </p:sp>
      <p:sp>
        <p:nvSpPr>
          <p:cNvPr id="5" name="五边形 4"/>
          <p:cNvSpPr/>
          <p:nvPr/>
        </p:nvSpPr>
        <p:spPr>
          <a:xfrm>
            <a:off x="615" y="769268"/>
            <a:ext cx="4139337" cy="288032"/>
          </a:xfrm>
          <a:prstGeom prst="homePlate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步骤</a:t>
            </a:r>
          </a:p>
        </p:txBody>
      </p:sp>
      <p:graphicFrame>
        <p:nvGraphicFramePr>
          <p:cNvPr id="18" name="图示 17"/>
          <p:cNvGraphicFramePr/>
          <p:nvPr/>
        </p:nvGraphicFramePr>
        <p:xfrm>
          <a:off x="539552" y="1057300"/>
          <a:ext cx="8136904" cy="381642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016529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术前准备</a:t>
            </a:r>
          </a:p>
        </p:txBody>
      </p:sp>
      <p:sp>
        <p:nvSpPr>
          <p:cNvPr id="9" name="副标题 8"/>
          <p:cNvSpPr txBox="1"/>
          <p:nvPr/>
        </p:nvSpPr>
        <p:spPr>
          <a:xfrm>
            <a:off x="539552" y="1273324"/>
            <a:ext cx="8136904" cy="381642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着装、清洁洗手、器械物品、沟通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评估</a:t>
            </a:r>
            <a:endParaRPr lang="en-US" altLang="zh-CN" sz="1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首先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解决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威胁伤员生命的颅脑外伤及胸部、腹部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重要脏器伤</a:t>
            </a:r>
            <a:endParaRPr lang="en-US" altLang="zh-CN" sz="1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较大血管损伤的大出血，应先用消毒纱布填塞，压迫包扎或用止血带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止血</a:t>
            </a:r>
            <a:endParaRPr lang="en-US" altLang="zh-CN" sz="1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骨折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用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夹板固定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，防止骨折残端摩擦或移动而损伤重要血管、神经和肌腱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必要时行</a:t>
            </a:r>
            <a:r>
              <a:rPr lang="en-US" altLang="zh-CN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X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线摄片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，明确是否有骨折，伤口内有无游离碎骨片、金属等异物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行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抗感染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治疗和注射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破伤风抗毒素</a:t>
            </a: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体位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611560" y="2353444"/>
            <a:ext cx="8136904" cy="11521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根据受伤部位选择合适的体位</a:t>
            </a: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 </a:t>
            </a:r>
            <a:r>
              <a:rPr lang="en-US" altLang="zh-CN" sz="2800"/>
              <a:t>-</a:t>
            </a:r>
            <a:r>
              <a:rPr lang="zh-CN" altLang="en-US" sz="2400"/>
              <a:t>麻醉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539552" y="1489348"/>
            <a:ext cx="7920880" cy="266429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据据伤员年龄、受伤部位、损伤程度选择麻醉方式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受伤范围小或较浅者多采用局部浸润麻醉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注射麻醉药时勿从伤口内向外注射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范围大而深者可视情况采用硬脊膜外腔阻滞麻醉、腰丛或臂丛阻滞麻醉或者全麻等</a:t>
            </a: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伤口周围皮肤准备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251520" y="1489348"/>
            <a:ext cx="4968552" cy="29523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无菌纱布覆盖伤口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剃去伤口周围毛发，范围宜大，四肢应包括全周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用松节油、汽油或乙醚擦去油污，再用软毛刷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蘸肥皂水，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自内向外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刷拭伤口周围皮肤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用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冷开水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或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生理盐水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冲洗。根据污染情况，反复刷洗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1~3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次，拭干皮肤</a:t>
            </a:r>
          </a:p>
        </p:txBody>
      </p:sp>
      <p:pic>
        <p:nvPicPr>
          <p:cNvPr id="1026" name="Picture 2" descr="D:\战创伤救治\幻灯\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64088" y="1993404"/>
            <a:ext cx="3419475" cy="2295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 </a:t>
            </a:r>
            <a:r>
              <a:rPr lang="en-US" altLang="zh-CN" sz="2800"/>
              <a:t>-</a:t>
            </a:r>
            <a:r>
              <a:rPr lang="zh-CN" altLang="en-US" sz="2400"/>
              <a:t>清洗伤口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323528" y="1273324"/>
            <a:ext cx="4968552" cy="194421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除去覆盖伤口的纱布</a:t>
            </a:r>
            <a:endParaRPr lang="en-US" altLang="zh-CN" sz="18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大量生理盐水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平时用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0.1%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新洁尔灭、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3%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双氧水</a:t>
            </a:r>
            <a:r>
              <a:rPr lang="en-US" altLang="zh-CN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)</a:t>
            </a:r>
            <a:r>
              <a:rPr lang="zh-CN" altLang="en-US" sz="18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冲洗伤口，冲洗时</a:t>
            </a:r>
            <a:r>
              <a:rPr lang="zh-CN" altLang="en-US" sz="1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不留死角</a:t>
            </a:r>
            <a:endParaRPr lang="en-US" altLang="zh-CN" sz="1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050" name="Picture 2" descr="D:\战创伤救治\幻灯\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292080" y="1273324"/>
            <a:ext cx="3600400" cy="27734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 </a:t>
            </a:r>
            <a:r>
              <a:rPr lang="en-US" altLang="zh-CN" sz="2800"/>
              <a:t>-</a:t>
            </a:r>
            <a:r>
              <a:rPr lang="zh-CN" altLang="en-US" sz="2400"/>
              <a:t>清洗伤口</a:t>
            </a:r>
            <a:endParaRPr lang="zh-CN" altLang="en-US" sz="2800"/>
          </a:p>
        </p:txBody>
      </p:sp>
      <p:sp>
        <p:nvSpPr>
          <p:cNvPr id="6" name="TextBox 5"/>
          <p:cNvSpPr txBox="1"/>
          <p:nvPr/>
        </p:nvSpPr>
        <p:spPr>
          <a:xfrm>
            <a:off x="251520" y="1057300"/>
            <a:ext cx="4536504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 用棉球纱布轻柔擦拭伤口，至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异物、污染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脱落组织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洗净</a:t>
            </a:r>
            <a:endParaRPr lang="en-US" altLang="zh-CN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 血管破裂时，用止血钳暂时钳夹</a:t>
            </a:r>
            <a:endParaRPr lang="en-US" altLang="zh-CN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 较大或污染较多的伤口，须反复冲洗，切勿用刷子或暴力洗擦</a:t>
            </a:r>
            <a:endParaRPr lang="en-US" altLang="zh-CN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 洗创器冲洗，压力不能过大，以</a:t>
            </a:r>
            <a:r>
              <a:rPr lang="en-US" altLang="zh-CN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米高的吊筒灌洗为宜</a:t>
            </a:r>
            <a:endParaRPr lang="en-US" altLang="zh-CN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 清洗完毕后，擦干皮肤，伤口内填入无菌纱布，更换手术器械后清创</a:t>
            </a:r>
          </a:p>
          <a:p>
            <a:pPr>
              <a:buFont typeface="Wingdings" panose="05000000000000000000" pitchFamily="2" charset="2"/>
              <a:buChar char="n"/>
            </a:pPr>
            <a:endParaRPr lang="zh-CN" altLang="en-US"/>
          </a:p>
        </p:txBody>
      </p:sp>
      <p:pic>
        <p:nvPicPr>
          <p:cNvPr id="2051" name="Picture 3" descr="D:\战创伤救治\幻灯\6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056823" y="1633364"/>
            <a:ext cx="3907348" cy="31401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消  毒</a:t>
            </a:r>
          </a:p>
        </p:txBody>
      </p:sp>
      <p:sp>
        <p:nvSpPr>
          <p:cNvPr id="9" name="副标题 8"/>
          <p:cNvSpPr txBox="1"/>
          <p:nvPr/>
        </p:nvSpPr>
        <p:spPr>
          <a:xfrm>
            <a:off x="755576" y="1345332"/>
            <a:ext cx="7488832" cy="29523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肤常规消毒，</a:t>
            </a:r>
            <a:r>
              <a:rPr lang="zh-CN" altLang="en-US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由里向外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进行，注意勿使消毒剂流入创口内，范围要足够大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四肢伤口应消毒全周皮肤，以便需要时延长切口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消毒完成后，按常规铺无菌手术巾</a:t>
            </a: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清   创</a:t>
            </a:r>
          </a:p>
        </p:txBody>
      </p:sp>
      <p:sp>
        <p:nvSpPr>
          <p:cNvPr id="9" name="副标题 8"/>
          <p:cNvSpPr txBox="1"/>
          <p:nvPr/>
        </p:nvSpPr>
        <p:spPr>
          <a:xfrm>
            <a:off x="251520" y="1273324"/>
            <a:ext cx="4248472" cy="316835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取出伤口内纱布，仔细检查伤口的受伤程度和范围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切除皮缘及浅筋膜缘，范围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2~3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毫米。头、面、颈部和手部可不切除创缘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3074" name="Picture 2" descr="D:\战创伤救治\幻灯\7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292080" y="985292"/>
            <a:ext cx="3456384" cy="2312045"/>
          </a:xfrm>
          <a:prstGeom prst="rect">
            <a:avLst/>
          </a:prstGeom>
          <a:noFill/>
        </p:spPr>
      </p:pic>
      <p:pic>
        <p:nvPicPr>
          <p:cNvPr id="3075" name="Picture 3" descr="D:\战创伤救治\幻灯\8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292080" y="3433564"/>
            <a:ext cx="3456384" cy="18064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清   创</a:t>
            </a:r>
          </a:p>
        </p:txBody>
      </p:sp>
      <p:sp>
        <p:nvSpPr>
          <p:cNvPr id="9" name="副标题 8"/>
          <p:cNvSpPr txBox="1"/>
          <p:nvPr/>
        </p:nvSpPr>
        <p:spPr>
          <a:xfrm>
            <a:off x="539552" y="841276"/>
            <a:ext cx="3744416" cy="29523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伤道较深者应扩大伤口进行充分显露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伤口延长的方向根据具体情况而定。四肢伤可沿其纵轴方向切开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图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B)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，经过关节的切口应作成“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S”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形、“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Z”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形或弧形</a:t>
            </a:r>
          </a:p>
        </p:txBody>
      </p:sp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/>
          <a:srcRect l="46631"/>
          <a:stretch>
            <a:fillRect/>
          </a:stretch>
        </p:blipFill>
        <p:spPr bwMode="auto">
          <a:xfrm>
            <a:off x="5220072" y="3289548"/>
            <a:ext cx="3744416" cy="196713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098" name="Picture 2" descr="D:\战创伤救治\幻灯\9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364088" y="913284"/>
            <a:ext cx="3480013" cy="24690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清   创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539552" y="1129308"/>
            <a:ext cx="4752528" cy="29523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深筋膜清创切开的范围应超过皮肤切口，以充分显露深部伤道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将深筋膜作菱形切除，或在深筋膜切口中部作横行切开使之成“</a:t>
            </a:r>
            <a:r>
              <a:rPr lang="en-US" altLang="zh-CN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+”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字形，或在筋膜切口两端做横切口使切口呈“工”字形</a:t>
            </a:r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36096" y="1345332"/>
            <a:ext cx="3391681" cy="187220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2800"/>
              <a:t>步骤与方法</a:t>
            </a:r>
            <a:r>
              <a:rPr lang="en-US" altLang="zh-CN" sz="2800"/>
              <a:t>-</a:t>
            </a:r>
            <a:r>
              <a:rPr lang="zh-CN" altLang="en-US" sz="2400"/>
              <a:t>清   创</a:t>
            </a:r>
            <a:endParaRPr lang="zh-CN" altLang="en-US" sz="2800"/>
          </a:p>
        </p:txBody>
      </p:sp>
      <p:sp>
        <p:nvSpPr>
          <p:cNvPr id="9" name="副标题 8"/>
          <p:cNvSpPr txBox="1"/>
          <p:nvPr/>
        </p:nvSpPr>
        <p:spPr>
          <a:xfrm>
            <a:off x="467544" y="1417340"/>
            <a:ext cx="8280920" cy="295232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循序渐进、逐步深入</a:t>
            </a: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地切除全部失去生机组织，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彻底止血，血肿易导致感染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少用粗丝线结扎，以免过多线头留存在伤道内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0255A0"/>
                </a:solidFill>
                <a:latin typeface="微软雅黑" pitchFamily="34" charset="-122"/>
                <a:ea typeface="微软雅黑" pitchFamily="34" charset="-122"/>
              </a:rPr>
              <a:t>切除失去生机的组织时，应避免过多切除健康组织或损伤重要组织及较大的神经、血管等</a:t>
            </a:r>
            <a:endParaRPr lang="en-US" altLang="zh-CN" sz="2000" b="1">
              <a:solidFill>
                <a:srgbClr val="0255A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61483340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445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https://d.book118.com/568042035076006032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JOB_ID" val="2"/>
  <p:tag name="KSO_WM_TEMPLATE_OUTLINE_ID" val="15"/>
  <p:tag name="KSO_WM_TEMPLATE_SCENE_ID" val="1"/>
  <p:tag name="KSO_WM_TEMPLATE_TOPIC_DEFAULT" val="1"/>
  <p:tag name="KSO_WM_TEMPLATE_TOPIC_ID" val="280617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">
      <a:dk1>
        <a:sysClr val="windowText" lastClr="000000"/>
      </a:dk1>
      <a:lt1>
        <a:sysClr val="window" lastClr="FFFFFF"/>
      </a:lt1>
      <a:dk2>
        <a:srgbClr val="014C83"/>
      </a:dk2>
      <a:lt2>
        <a:srgbClr val="EEECE1"/>
      </a:lt2>
      <a:accent1>
        <a:srgbClr val="014C8D"/>
      </a:accent1>
      <a:accent2>
        <a:srgbClr val="012E57"/>
      </a:accent2>
      <a:accent3>
        <a:srgbClr val="24673E"/>
      </a:accent3>
      <a:accent4>
        <a:srgbClr val="3371A4"/>
      </a:accent4>
      <a:accent5>
        <a:srgbClr val="4BACC6"/>
      </a:accent5>
      <a:accent6>
        <a:srgbClr val="7FA6C7"/>
      </a:accent6>
      <a:hlink>
        <a:srgbClr val="0000FF"/>
      </a:hlink>
      <a:folHlink>
        <a:srgbClr val="CDDBE8"/>
      </a:folHlink>
    </a:clrScheme>
    <a:fontScheme name="微软雅黑">
      <a:majorFont>
        <a:latin typeface="Franklin Gothic Medium"/>
        <a:ea typeface="微软雅黑"/>
        <a:cs typeface="Arial"/>
      </a:majorFont>
      <a:minorFont>
        <a:latin typeface="Franklin Gothic Medium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Franklin Gothic Medium</vt:lpstr>
      <vt:lpstr>微软雅黑</vt:lpstr>
      <vt:lpstr>Times New Roman</vt:lpstr>
      <vt:lpstr>Wingdings</vt:lpstr>
      <vt:lpstr>华文细黑</vt:lpstr>
      <vt:lpstr>方正粗宋简体</vt:lpstr>
      <vt:lpstr>Office Theme</vt:lpstr>
      <vt:lpstr>PowerPoint Presentation</vt:lpstr>
      <vt:lpstr>教学内容及掌握程度</vt:lpstr>
      <vt:lpstr>PowerPoint Presentation</vt:lpstr>
      <vt:lpstr>清创术</vt:lpstr>
      <vt:lpstr>适应症</vt:lpstr>
      <vt:lpstr>掌握 步骤与方法</vt:lpstr>
      <vt:lpstr>步骤与方法-术前准备</vt:lpstr>
      <vt:lpstr>步骤与方法-体位</vt:lpstr>
      <vt:lpstr>步骤与方法 -麻醉</vt:lpstr>
      <vt:lpstr>步骤与方法-伤口周围皮肤准备</vt:lpstr>
      <vt:lpstr>步骤与方法 -清洗伤口</vt:lpstr>
      <vt:lpstr>步骤与方法 -清洗伤口</vt:lpstr>
      <vt:lpstr>步骤与方法-消  毒</vt:lpstr>
      <vt:lpstr>步骤与方法-清   创</vt:lpstr>
      <vt:lpstr>步骤与方法-清   创</vt:lpstr>
      <vt:lpstr>步骤与方法-清   创</vt:lpstr>
      <vt:lpstr>步骤与方法-清   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2024-09-10T03:20:47.504</cp:lastPrinted>
  <dcterms:created xsi:type="dcterms:W3CDTF">2024-09-09T19:20:47Z</dcterms:created>
  <dcterms:modified xsi:type="dcterms:W3CDTF">2024-09-09T19:20:49Z</dcterms:modified>
</cp:coreProperties>
</file>