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B9BF688-8112-4662-80E5-FA99BE4537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DBA9F8-89E6-4850-A6DE-C4FAEC2396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63F13F9-AE44-424E-8E42-0623EDA752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A74C3F6-2FFC-421A-AC3D-AB14AFC42F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4D1A0D1-654C-4B3C-BB01-86A37D05A2A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E5360C9-7DEC-47F5-A12E-F828B4738C7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65A48C2-ADFE-413A-B888-4DEA7014E27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655B21-A1A2-478C-BE3A-DDF40BDDDE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14985CC-1082-4C61-841B-818B7B1FED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6A1989-4FE1-48EB-B051-2606D97D2E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328943-7948-4807-8BB7-A897A87E1F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8046026067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医学大数据分析方法与工具研究</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医学大数据分析方法</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医学大数据分析工具</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医学大数据应用案例</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挑战与展望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引言</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随着信息技术的飞速发展，大数据技术在医学领域的应用日益广泛，为医学研究提供了海量的数据资源。</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信息技术的发展</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传统的医学研究方法往往受到样本量、数据质量等因素的限制，而大数据分析方法可以弥补这些不足，提高研究的准确性和可靠性。</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医学研究的需要</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医学大数据分析方法可以为临床决策提供更加科学、准确的依据，有助于提高医疗质量和效率。</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临床决策的支持</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医学大数据主要来源于医疗机构的电子病历、医学影像、实验室检查等，还包括公共卫生数据、基因组学数据等。</a:t>
            </a:r>
          </a:p>
        </p:txBody>
      </p:sp>
      <p:pic>
        <p:nvPicPr>
          <p:cNvPr id="6" name="Picture 6"/>
          <p:cNvPicPr>
            <a:picLocks noChangeAspect="1"/>
          </p:cNvPicPr>
          <p:nvPr/>
        </p:nvPicPr>
        <p:blipFill>
          <a:blip r:embed="rId2"/>
          <a:srcRect l="16675" r="166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数据来源</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医学大数据具有数据量大、类型多样、处理复杂等特点，需要采用专门的技术和方法进行分析和处理。</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数据特点</a:t>
            </a:r>
          </a:p>
        </p:txBody>
      </p:sp>
      <p:pic>
        <p:nvPicPr>
          <p:cNvPr id="10" name="Picture 10"/>
          <p:cNvPicPr>
            <a:picLocks noChangeAspect="1"/>
          </p:cNvPicPr>
          <p:nvPr/>
        </p:nvPicPr>
        <p:blipFill>
          <a:blip r:embed="rId3"/>
          <a:srcRect t="14648" b="1464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3315" r="2331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医学大数据蕴含着丰富的医学知识和信息，通过深度挖掘和分析，可以为医学研究、临床决策、公共卫生管理等提供有力支持。</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数据价值</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医学大数据概述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8998" r="28998"/>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研究目的</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本研究旨在探索医学大数据分析方法与工具，提高医学研究的效率和准确性，为临床决策提供更加科学、准确的依据。</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研究内容</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研究内容包括医学大数据预处理技术、数据挖掘与机器学习算法在医学大数据中的应用、医学大数据可视化技术与工具研究等。通过这些研究，可以实现对医学大数据的深度挖掘和分析，为医学研究和临床决策提供有力支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研究目的和内容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医学大数据分析方法</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关联规则挖掘</a:t>
            </a:r>
          </a:p>
        </p:txBody>
      </p:sp>
      <p:sp>
        <p:nvSpPr>
          <p:cNvPr id="7" name="AutoShape 7"/>
          <p:cNvSpPr/>
          <p:nvPr/>
        </p:nvSpPr>
        <p:spPr>
          <a:xfrm>
            <a:off x="83032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用于发现数据集中不同项之间的关联关系，如疾病与症状、药物与副作用等。</a:t>
            </a:r>
            <a:endParaRPr lang="en-US" sz="1100"/>
          </a:p>
        </p:txBody>
      </p:sp>
      <p:sp>
        <p:nvSpPr>
          <p:cNvPr id="8" name="AutoShape 8"/>
          <p:cNvSpPr/>
          <p:nvPr/>
        </p:nvSpPr>
        <p:spPr>
          <a:xfrm>
            <a:off x="513055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聚类分析</a:t>
            </a:r>
          </a:p>
        </p:txBody>
      </p:sp>
      <p:sp>
        <p:nvSpPr>
          <p:cNvPr id="10" name="AutoShape 10"/>
          <p:cNvSpPr/>
          <p:nvPr/>
        </p:nvSpPr>
        <p:spPr>
          <a:xfrm>
            <a:off x="483894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将数据集划分为多个相似对象的群组，用于疾病亚型发现、患者分层等。</a:t>
            </a:r>
            <a:endParaRPr lang="en-US" sz="1100"/>
          </a:p>
        </p:txBody>
      </p:sp>
      <p:sp>
        <p:nvSpPr>
          <p:cNvPr id="11" name="AutoShape 11"/>
          <p:cNvSpPr/>
          <p:nvPr/>
        </p:nvSpPr>
        <p:spPr>
          <a:xfrm>
            <a:off x="913917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分类与预测</a:t>
            </a:r>
          </a:p>
        </p:txBody>
      </p:sp>
      <p:sp>
        <p:nvSpPr>
          <p:cNvPr id="13" name="AutoShape 13"/>
          <p:cNvSpPr/>
          <p:nvPr/>
        </p:nvSpPr>
        <p:spPr>
          <a:xfrm>
            <a:off x="884756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基于已知数据训练模型，对新数据进行分类或预测，如疾病诊断、预后评估等。</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数据挖掘方法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2119" b="12119"/>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机器学习算法</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监督学习</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利用已知标签的数据训练模型，如支持向量机（SVM）、决策树、随机森林等，用于疾病预测、诊断等。</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无监督学习</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无需标签数据，通过模型自身学习数据结构和特征，如聚类、降维等，用于疾病亚型发现、基因表达模式识别等。</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深度学习</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利用神经网络模型处理大规模高维数据，如卷积神经网络（CNN）、循环神经网络（RNN）等，用于医学影像分析、基因组学数据解析等。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描述性统计</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对数据集进行描述性统计，如均值、方差、标准差等，用于了解数据分布和特征。</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推论性统计</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基于样本数据推断总体特征，如假设检验、方差分析等，用于验证科学假设和发现统计规律。</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多元统计分析</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处理多个变量之间的关系，如回归分析、因子分析等，用于探究多因素之间的相互作用和影响。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统计分析方法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98971"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98971" y="2499066"/>
            <a:ext cx="2092425" cy="830997"/>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4950">
                <a:solidFill>
                  <a:schemeClr val="accent1">
                    <a:alpha val="100000"/>
                  </a:schemeClr>
                </a:solidFill>
                <a:latin typeface="Microsoft Yahei"/>
                <a:ea typeface="Microsoft Yahei"/>
                <a:cs typeface="Microsoft Yahei"/>
              </a:rPr>
              <a:t>01</a:t>
            </a:r>
            <a:endParaRPr lang="en-US" sz="1100"/>
          </a:p>
        </p:txBody>
      </p:sp>
      <p:sp>
        <p:nvSpPr>
          <p:cNvPr id="4" name="AutoShape 4"/>
          <p:cNvSpPr/>
          <p:nvPr/>
        </p:nvSpPr>
        <p:spPr>
          <a:xfrm>
            <a:off x="3614704"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3614704" y="2499066"/>
            <a:ext cx="2146861" cy="830997"/>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4950">
                <a:solidFill>
                  <a:schemeClr val="accent1">
                    <a:alpha val="100000"/>
                  </a:schemeClr>
                </a:solidFill>
                <a:latin typeface="Microsoft Yahei"/>
                <a:ea typeface="Microsoft Yahei"/>
                <a:cs typeface="Microsoft Yahei"/>
              </a:rPr>
              <a:t>02</a:t>
            </a:r>
            <a:endParaRPr lang="en-US" sz="1100"/>
          </a:p>
        </p:txBody>
      </p:sp>
      <p:sp>
        <p:nvSpPr>
          <p:cNvPr id="6" name="AutoShape 6"/>
          <p:cNvSpPr/>
          <p:nvPr/>
        </p:nvSpPr>
        <p:spPr>
          <a:xfrm>
            <a:off x="6430437"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30437" y="2499066"/>
            <a:ext cx="2146861" cy="830997"/>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950">
                <a:solidFill>
                  <a:schemeClr val="accent1">
                    <a:alpha val="100000"/>
                  </a:schemeClr>
                </a:solidFill>
                <a:latin typeface="Microsoft Yahei"/>
                <a:ea typeface="Microsoft Yahei"/>
                <a:cs typeface="Microsoft Yahei"/>
              </a:rPr>
              <a:t>03</a:t>
            </a:r>
            <a:endParaRPr lang="en-US" sz="1100"/>
          </a:p>
        </p:txBody>
      </p:sp>
      <p:sp>
        <p:nvSpPr>
          <p:cNvPr id="8" name="AutoShape 8"/>
          <p:cNvSpPr/>
          <p:nvPr/>
        </p:nvSpPr>
        <p:spPr>
          <a:xfrm>
            <a:off x="9246171"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246171" y="2499066"/>
            <a:ext cx="2146861" cy="830997"/>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950">
                <a:solidFill>
                  <a:schemeClr val="accent1">
                    <a:alpha val="100000"/>
                  </a:schemeClr>
                </a:solidFill>
                <a:latin typeface="Microsoft Yahei"/>
                <a:ea typeface="Microsoft Yahei"/>
                <a:cs typeface="Microsoft Yahei"/>
              </a:rPr>
              <a:t>04</a:t>
            </a:r>
            <a:endParaRPr lang="en-US" sz="1100"/>
          </a:p>
        </p:txBody>
      </p:sp>
      <p:sp>
        <p:nvSpPr>
          <p:cNvPr id="10" name="AutoShape 10"/>
          <p:cNvSpPr/>
          <p:nvPr/>
        </p:nvSpPr>
        <p:spPr>
          <a:xfrm>
            <a:off x="704340" y="4107297"/>
            <a:ext cx="2251017" cy="19320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利用高通量测序技术对基因组进行测序和组装，通过比对和分析基因序列变异和功能注释等信息，探究基因与疾病之间的关联。</a:t>
            </a:r>
            <a:endParaRPr lang="en-US" sz="1100"/>
          </a:p>
        </p:txBody>
      </p:sp>
      <p:sp>
        <p:nvSpPr>
          <p:cNvPr id="11" name="TextBox 11"/>
          <p:cNvSpPr txBox="1"/>
          <p:nvPr/>
        </p:nvSpPr>
        <p:spPr>
          <a:xfrm>
            <a:off x="704340"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alpha val="100000"/>
                  </a:schemeClr>
                </a:solidFill>
                <a:latin typeface="Microsoft Yahei"/>
                <a:ea typeface="Microsoft Yahei"/>
                <a:cs typeface="Microsoft Yahei"/>
              </a:rPr>
              <a:t>基因组学数据分析</a:t>
            </a:r>
          </a:p>
        </p:txBody>
      </p:sp>
      <p:sp>
        <p:nvSpPr>
          <p:cNvPr id="12" name="AutoShape 12"/>
          <p:cNvSpPr/>
          <p:nvPr/>
        </p:nvSpPr>
        <p:spPr>
          <a:xfrm>
            <a:off x="3510548" y="4107297"/>
            <a:ext cx="2251017" cy="19320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研究细胞在特定条件下所有基因的表达情况，通过基因表达量的变化和差异表达基因的筛选等分析，揭示疾病发生发展的分子机制。</a:t>
            </a:r>
            <a:endParaRPr lang="en-US" sz="1100"/>
          </a:p>
        </p:txBody>
      </p:sp>
      <p:sp>
        <p:nvSpPr>
          <p:cNvPr id="13" name="TextBox 13"/>
          <p:cNvSpPr txBox="1"/>
          <p:nvPr/>
        </p:nvSpPr>
        <p:spPr>
          <a:xfrm>
            <a:off x="3510548"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alpha val="100000"/>
                  </a:schemeClr>
                </a:solidFill>
                <a:latin typeface="Microsoft Yahei"/>
                <a:ea typeface="Microsoft Yahei"/>
                <a:cs typeface="Microsoft Yahei"/>
              </a:rPr>
              <a:t>转录组学数据分析</a:t>
            </a:r>
          </a:p>
        </p:txBody>
      </p:sp>
      <p:sp>
        <p:nvSpPr>
          <p:cNvPr id="14" name="AutoShape 14"/>
          <p:cNvSpPr/>
          <p:nvPr/>
        </p:nvSpPr>
        <p:spPr>
          <a:xfrm>
            <a:off x="6430437" y="4107297"/>
            <a:ext cx="2251017" cy="19320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研究蛋白质的结构、功能和相互作用等，通过蛋白质质谱技术和生物信息学方法对蛋白质进行鉴定和定量分析，为疾病诊断和治疗提供新思路和靶点。</a:t>
            </a:r>
            <a:endParaRPr lang="en-US" sz="1100"/>
          </a:p>
        </p:txBody>
      </p:sp>
      <p:sp>
        <p:nvSpPr>
          <p:cNvPr id="15" name="TextBox 15"/>
          <p:cNvSpPr txBox="1"/>
          <p:nvPr/>
        </p:nvSpPr>
        <p:spPr>
          <a:xfrm>
            <a:off x="6430437"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alpha val="100000"/>
                  </a:schemeClr>
                </a:solidFill>
                <a:latin typeface="Microsoft Yahei"/>
                <a:ea typeface="Microsoft Yahei"/>
                <a:cs typeface="Microsoft Yahei"/>
              </a:rPr>
              <a:t>蛋白质组学数据分析</a:t>
            </a:r>
          </a:p>
        </p:txBody>
      </p:sp>
      <p:sp>
        <p:nvSpPr>
          <p:cNvPr id="16" name="AutoShape 16"/>
          <p:cNvSpPr/>
          <p:nvPr/>
        </p:nvSpPr>
        <p:spPr>
          <a:xfrm>
            <a:off x="9246171" y="4107297"/>
            <a:ext cx="2251017" cy="19320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研究生物体内所有代谢产物的种类、数量和变化规律等，通过代谢产物的检测和代谢通路的分析等方法，探究代谢异常与疾病之间的关系。</a:t>
            </a:r>
            <a:endParaRPr lang="en-US" sz="1100"/>
          </a:p>
        </p:txBody>
      </p:sp>
      <p:sp>
        <p:nvSpPr>
          <p:cNvPr id="17" name="TextBox 17"/>
          <p:cNvSpPr txBox="1"/>
          <p:nvPr/>
        </p:nvSpPr>
        <p:spPr>
          <a:xfrm>
            <a:off x="9246171"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alpha val="100000"/>
                  </a:schemeClr>
                </a:solidFill>
                <a:latin typeface="Microsoft Yahei"/>
                <a:ea typeface="Microsoft Yahei"/>
                <a:cs typeface="Microsoft Yahei"/>
              </a:rPr>
              <a:t>代谢组学数据分析</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生物信息学方法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医学大数据分析工具</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942376" y="2434470"/>
            <a:ext cx="3133738" cy="9945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去除重复、错误或无效数据，提高数据质量。</a:t>
            </a:r>
            <a:endParaRPr lang="en-US" sz="1100"/>
          </a:p>
        </p:txBody>
      </p:sp>
      <p:sp>
        <p:nvSpPr>
          <p:cNvPr id="3" name="AutoShape 3"/>
          <p:cNvSpPr/>
          <p:nvPr/>
        </p:nvSpPr>
        <p:spPr>
          <a:xfrm>
            <a:off x="4987195"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5121688" y="1936528"/>
            <a:ext cx="292227" cy="292227"/>
            <a:chOff x="5121688" y="1936528"/>
            <a:chExt cx="292227" cy="292227"/>
          </a:xfrm>
        </p:grpSpPr>
        <p:sp>
          <p:nvSpPr>
            <p:cNvPr id="5" name="Freeform 5"/>
            <p:cNvSpPr/>
            <p:nvPr/>
          </p:nvSpPr>
          <p:spPr>
            <a:xfrm>
              <a:off x="5175885" y="1990630"/>
              <a:ext cx="182880" cy="73533"/>
            </a:xfrm>
            <a:custGeom>
              <a:rect l="l" t="t" r="r" b="b"/>
              <a:pathLst>
                <a:path w="189" h="76">
                  <a:moveTo>
                    <a:pt x="189" y="76"/>
                  </a:moveTo>
                  <a:lnTo>
                    <a:pt x="0" y="76"/>
                  </a:lnTo>
                  <a:lnTo>
                    <a:pt x="0" y="0"/>
                  </a:lnTo>
                  <a:lnTo>
                    <a:pt x="19" y="0"/>
                  </a:lnTo>
                  <a:lnTo>
                    <a:pt x="19" y="57"/>
                  </a:lnTo>
                  <a:lnTo>
                    <a:pt x="170" y="57"/>
                  </a:lnTo>
                  <a:lnTo>
                    <a:pt x="170" y="0"/>
                  </a:lnTo>
                  <a:lnTo>
                    <a:pt x="189" y="0"/>
                  </a:lnTo>
                  <a:lnTo>
                    <a:pt x="189" y="7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267801" y="1990630"/>
              <a:ext cx="54197" cy="36766"/>
            </a:xfrm>
            <a:custGeom>
              <a:rect l="l" t="t" r="r" b="b"/>
              <a:pathLst>
                <a:path w="56" h="38">
                  <a:moveTo>
                    <a:pt x="56" y="38"/>
                  </a:moveTo>
                  <a:lnTo>
                    <a:pt x="0" y="38"/>
                  </a:lnTo>
                  <a:lnTo>
                    <a:pt x="0" y="0"/>
                  </a:lnTo>
                  <a:lnTo>
                    <a:pt x="19" y="0"/>
                  </a:lnTo>
                  <a:lnTo>
                    <a:pt x="19" y="19"/>
                  </a:lnTo>
                  <a:lnTo>
                    <a:pt x="37" y="19"/>
                  </a:lnTo>
                  <a:lnTo>
                    <a:pt x="37" y="0"/>
                  </a:lnTo>
                  <a:lnTo>
                    <a:pt x="56" y="0"/>
                  </a:lnTo>
                  <a:lnTo>
                    <a:pt x="56" y="3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121688" y="1936528"/>
              <a:ext cx="292227" cy="292227"/>
            </a:xfrm>
            <a:custGeom>
              <a:rect l="l" t="t" r="r" b="b"/>
              <a:pathLst>
                <a:path w="302" h="302">
                  <a:moveTo>
                    <a:pt x="302" y="302"/>
                  </a:moveTo>
                  <a:lnTo>
                    <a:pt x="0" y="302"/>
                  </a:lnTo>
                  <a:lnTo>
                    <a:pt x="0" y="0"/>
                  </a:lnTo>
                  <a:lnTo>
                    <a:pt x="245" y="0"/>
                  </a:lnTo>
                  <a:lnTo>
                    <a:pt x="245" y="18"/>
                  </a:lnTo>
                  <a:lnTo>
                    <a:pt x="18" y="18"/>
                  </a:lnTo>
                  <a:lnTo>
                    <a:pt x="18" y="283"/>
                  </a:lnTo>
                  <a:lnTo>
                    <a:pt x="283" y="283"/>
                  </a:lnTo>
                  <a:lnTo>
                    <a:pt x="283" y="56"/>
                  </a:lnTo>
                  <a:lnTo>
                    <a:pt x="302" y="56"/>
                  </a:lnTo>
                  <a:lnTo>
                    <a:pt x="302" y="30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175885" y="2100929"/>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75885" y="2136743"/>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175885" y="2173510"/>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 name="AutoShape 11"/>
          <p:cNvSpPr/>
          <p:nvPr/>
        </p:nvSpPr>
        <p:spPr>
          <a:xfrm>
            <a:off x="5554409" y="1919002"/>
            <a:ext cx="1897189" cy="36804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spcBef>
                <a:spcPts val="375"/>
              </a:spcBef>
              <a:defRPr/>
            </a:pPr>
            <a:r>
              <a:rPr lang="en-US" sz="1575" b="1">
                <a:solidFill>
                  <a:schemeClr val="accent1">
                    <a:alpha val="100000"/>
                  </a:schemeClr>
                </a:solidFill>
                <a:latin typeface="Microsoft Yahei"/>
                <a:ea typeface="Microsoft Yahei"/>
                <a:cs typeface="Microsoft Yahei"/>
              </a:rPr>
              <a:t>数据清洗</a:t>
            </a:r>
            <a:endParaRPr lang="en-US" sz="1100"/>
          </a:p>
        </p:txBody>
      </p:sp>
      <p:sp>
        <p:nvSpPr>
          <p:cNvPr id="12" name="AutoShape 12"/>
          <p:cNvSpPr/>
          <p:nvPr/>
        </p:nvSpPr>
        <p:spPr>
          <a:xfrm>
            <a:off x="8335955" y="2434470"/>
            <a:ext cx="3133738" cy="9945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将数据从一种格式或结构转换为另一种，以适应分析需求。</a:t>
            </a:r>
            <a:endParaRPr lang="en-US" sz="1100"/>
          </a:p>
        </p:txBody>
      </p:sp>
      <p:sp>
        <p:nvSpPr>
          <p:cNvPr id="13" name="AutoShape 13"/>
          <p:cNvSpPr/>
          <p:nvPr/>
        </p:nvSpPr>
        <p:spPr>
          <a:xfrm>
            <a:off x="8948027" y="191837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数据转换</a:t>
            </a:r>
            <a:endParaRPr lang="en-US" sz="1100"/>
          </a:p>
        </p:txBody>
      </p:sp>
      <p:sp>
        <p:nvSpPr>
          <p:cNvPr id="14" name="AutoShape 14"/>
          <p:cNvSpPr/>
          <p:nvPr/>
        </p:nvSpPr>
        <p:spPr>
          <a:xfrm>
            <a:off x="8380762"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8515255" y="1990630"/>
            <a:ext cx="292227" cy="201263"/>
            <a:chOff x="8515255" y="1990630"/>
            <a:chExt cx="292227" cy="201263"/>
          </a:xfrm>
        </p:grpSpPr>
        <p:sp>
          <p:nvSpPr>
            <p:cNvPr id="16" name="AutoShape 16"/>
            <p:cNvSpPr/>
            <p:nvPr/>
          </p:nvSpPr>
          <p:spPr>
            <a:xfrm>
              <a:off x="85694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8624601"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86797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4901" y="2072926"/>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5694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8624601"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86797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8734901" y="2036159"/>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8587835" y="2128075"/>
              <a:ext cx="147066"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8515255" y="1990630"/>
              <a:ext cx="292227" cy="201263"/>
            </a:xfrm>
            <a:custGeom>
              <a:rect l="l" t="t" r="r" b="b"/>
              <a:pathLst>
                <a:path w="302" h="208">
                  <a:moveTo>
                    <a:pt x="302" y="208"/>
                  </a:moveTo>
                  <a:lnTo>
                    <a:pt x="0" y="208"/>
                  </a:lnTo>
                  <a:lnTo>
                    <a:pt x="0" y="28"/>
                  </a:lnTo>
                  <a:lnTo>
                    <a:pt x="19" y="28"/>
                  </a:lnTo>
                  <a:lnTo>
                    <a:pt x="19" y="189"/>
                  </a:lnTo>
                  <a:lnTo>
                    <a:pt x="283" y="189"/>
                  </a:lnTo>
                  <a:lnTo>
                    <a:pt x="283" y="19"/>
                  </a:lnTo>
                  <a:lnTo>
                    <a:pt x="0" y="19"/>
                  </a:lnTo>
                  <a:lnTo>
                    <a:pt x="0" y="0"/>
                  </a:lnTo>
                  <a:lnTo>
                    <a:pt x="302" y="0"/>
                  </a:lnTo>
                  <a:lnTo>
                    <a:pt x="302" y="2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6" name="AutoShape 26"/>
          <p:cNvSpPr/>
          <p:nvPr/>
        </p:nvSpPr>
        <p:spPr>
          <a:xfrm>
            <a:off x="4942376" y="4809710"/>
            <a:ext cx="3133738" cy="10191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将多个数据源中的数据整合在一起，形成统一的数据集。</a:t>
            </a:r>
            <a:endParaRPr lang="en-US" sz="1100"/>
          </a:p>
        </p:txBody>
      </p:sp>
      <p:sp>
        <p:nvSpPr>
          <p:cNvPr id="27" name="AutoShape 27"/>
          <p:cNvSpPr/>
          <p:nvPr/>
        </p:nvSpPr>
        <p:spPr>
          <a:xfrm>
            <a:off x="5554448" y="429361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数据集成</a:t>
            </a:r>
            <a:endParaRPr lang="en-US" sz="1100"/>
          </a:p>
        </p:txBody>
      </p:sp>
      <p:sp>
        <p:nvSpPr>
          <p:cNvPr id="28" name="AutoShape 28"/>
          <p:cNvSpPr/>
          <p:nvPr/>
        </p:nvSpPr>
        <p:spPr>
          <a:xfrm>
            <a:off x="4987195" y="4188148"/>
            <a:ext cx="561213" cy="56121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spcBef>
                <a:spcPts val="375"/>
              </a:spcBef>
              <a:defRPr/>
            </a:pPr>
            <a:endParaRPr lang="en-US" sz="1100"/>
          </a:p>
        </p:txBody>
      </p:sp>
      <p:grpSp>
        <p:nvGrpSpPr>
          <p:cNvPr id="29" name="Group 29"/>
          <p:cNvGrpSpPr/>
          <p:nvPr/>
        </p:nvGrpSpPr>
        <p:grpSpPr>
          <a:xfrm>
            <a:off x="5122640" y="4315015"/>
            <a:ext cx="290322" cy="285560"/>
            <a:chOff x="5122640" y="4315015"/>
            <a:chExt cx="290322" cy="285560"/>
          </a:xfrm>
        </p:grpSpPr>
        <p:sp>
          <p:nvSpPr>
            <p:cNvPr id="30" name="Freeform 30"/>
            <p:cNvSpPr/>
            <p:nvPr/>
          </p:nvSpPr>
          <p:spPr>
            <a:xfrm>
              <a:off x="5182267" y="4370832"/>
              <a:ext cx="176879" cy="175927"/>
            </a:xfrm>
            <a:custGeom>
              <a:rect l="l" t="t" r="r" b="b"/>
              <a:pathLst>
                <a:path w="187" h="186">
                  <a:moveTo>
                    <a:pt x="81" y="186"/>
                  </a:moveTo>
                  <a:lnTo>
                    <a:pt x="0" y="106"/>
                  </a:lnTo>
                  <a:lnTo>
                    <a:pt x="107" y="0"/>
                  </a:lnTo>
                  <a:lnTo>
                    <a:pt x="187" y="80"/>
                  </a:lnTo>
                  <a:lnTo>
                    <a:pt x="81" y="186"/>
                  </a:lnTo>
                  <a:close/>
                  <a:moveTo>
                    <a:pt x="26" y="106"/>
                  </a:moveTo>
                  <a:lnTo>
                    <a:pt x="81" y="158"/>
                  </a:lnTo>
                  <a:lnTo>
                    <a:pt x="159" y="80"/>
                  </a:lnTo>
                  <a:lnTo>
                    <a:pt x="107" y="26"/>
                  </a:lnTo>
                  <a:lnTo>
                    <a:pt x="26" y="10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5122640" y="4484275"/>
              <a:ext cx="120110" cy="116300"/>
            </a:xfrm>
            <a:custGeom>
              <a:rect l="l" t="t" r="r" b="b"/>
              <a:pathLst>
                <a:path w="54" h="52">
                  <a:moveTo>
                    <a:pt x="26" y="52"/>
                  </a:moveTo>
                  <a:cubicBezTo>
                    <a:pt x="20" y="52"/>
                    <a:pt x="14" y="50"/>
                    <a:pt x="9" y="45"/>
                  </a:cubicBezTo>
                  <a:cubicBezTo>
                    <a:pt x="0" y="36"/>
                    <a:pt x="0" y="20"/>
                    <a:pt x="9" y="11"/>
                  </a:cubicBezTo>
                  <a:cubicBezTo>
                    <a:pt x="20" y="0"/>
                    <a:pt x="20" y="0"/>
                    <a:pt x="20" y="0"/>
                  </a:cubicBezTo>
                  <a:cubicBezTo>
                    <a:pt x="26" y="6"/>
                    <a:pt x="26" y="6"/>
                    <a:pt x="26" y="6"/>
                  </a:cubicBezTo>
                  <a:cubicBezTo>
                    <a:pt x="15" y="17"/>
                    <a:pt x="15" y="17"/>
                    <a:pt x="15" y="17"/>
                  </a:cubicBezTo>
                  <a:cubicBezTo>
                    <a:pt x="12" y="20"/>
                    <a:pt x="10" y="24"/>
                    <a:pt x="10" y="28"/>
                  </a:cubicBezTo>
                  <a:cubicBezTo>
                    <a:pt x="10" y="32"/>
                    <a:pt x="12" y="36"/>
                    <a:pt x="15" y="39"/>
                  </a:cubicBezTo>
                  <a:cubicBezTo>
                    <a:pt x="18" y="42"/>
                    <a:pt x="22" y="44"/>
                    <a:pt x="26" y="44"/>
                  </a:cubicBezTo>
                  <a:cubicBezTo>
                    <a:pt x="30" y="44"/>
                    <a:pt x="34" y="42"/>
                    <a:pt x="37" y="39"/>
                  </a:cubicBezTo>
                  <a:cubicBezTo>
                    <a:pt x="48" y="28"/>
                    <a:pt x="48" y="28"/>
                    <a:pt x="48" y="28"/>
                  </a:cubicBezTo>
                  <a:cubicBezTo>
                    <a:pt x="54" y="34"/>
                    <a:pt x="54" y="34"/>
                    <a:pt x="54" y="34"/>
                  </a:cubicBezTo>
                  <a:cubicBezTo>
                    <a:pt x="43" y="45"/>
                    <a:pt x="43" y="45"/>
                    <a:pt x="43" y="45"/>
                  </a:cubicBezTo>
                  <a:cubicBezTo>
                    <a:pt x="38" y="50"/>
                    <a:pt x="32" y="52"/>
                    <a:pt x="26" y="5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296662" y="4315015"/>
              <a:ext cx="116300" cy="115348"/>
            </a:xfrm>
            <a:custGeom>
              <a:rect l="l" t="t" r="r" b="b"/>
              <a:pathLst>
                <a:path w="52" h="52">
                  <a:moveTo>
                    <a:pt x="34" y="52"/>
                  </a:moveTo>
                  <a:cubicBezTo>
                    <a:pt x="28" y="46"/>
                    <a:pt x="28" y="46"/>
                    <a:pt x="28" y="46"/>
                  </a:cubicBezTo>
                  <a:cubicBezTo>
                    <a:pt x="39" y="35"/>
                    <a:pt x="39" y="35"/>
                    <a:pt x="39" y="35"/>
                  </a:cubicBezTo>
                  <a:cubicBezTo>
                    <a:pt x="42" y="32"/>
                    <a:pt x="44" y="28"/>
                    <a:pt x="44" y="24"/>
                  </a:cubicBezTo>
                  <a:cubicBezTo>
                    <a:pt x="44" y="20"/>
                    <a:pt x="42" y="16"/>
                    <a:pt x="39" y="13"/>
                  </a:cubicBezTo>
                  <a:cubicBezTo>
                    <a:pt x="33" y="7"/>
                    <a:pt x="23" y="7"/>
                    <a:pt x="17" y="13"/>
                  </a:cubicBezTo>
                  <a:cubicBezTo>
                    <a:pt x="6" y="24"/>
                    <a:pt x="6" y="24"/>
                    <a:pt x="6" y="24"/>
                  </a:cubicBezTo>
                  <a:cubicBezTo>
                    <a:pt x="0" y="18"/>
                    <a:pt x="0" y="18"/>
                    <a:pt x="0" y="18"/>
                  </a:cubicBezTo>
                  <a:cubicBezTo>
                    <a:pt x="11" y="7"/>
                    <a:pt x="11" y="7"/>
                    <a:pt x="11" y="7"/>
                  </a:cubicBezTo>
                  <a:cubicBezTo>
                    <a:pt x="16" y="2"/>
                    <a:pt x="22" y="0"/>
                    <a:pt x="28" y="0"/>
                  </a:cubicBezTo>
                  <a:cubicBezTo>
                    <a:pt x="34" y="0"/>
                    <a:pt x="40" y="2"/>
                    <a:pt x="45" y="7"/>
                  </a:cubicBezTo>
                  <a:cubicBezTo>
                    <a:pt x="50" y="12"/>
                    <a:pt x="52" y="18"/>
                    <a:pt x="52" y="24"/>
                  </a:cubicBezTo>
                  <a:cubicBezTo>
                    <a:pt x="52" y="30"/>
                    <a:pt x="50" y="36"/>
                    <a:pt x="45" y="41"/>
                  </a:cubicBezTo>
                  <a:lnTo>
                    <a:pt x="34" y="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5220081" y="4453128"/>
              <a:ext cx="27432" cy="26479"/>
            </a:xfrm>
            <a:custGeom>
              <a:rect l="l" t="t" r="r" b="b"/>
              <a:pathLst>
                <a:path w="28" h="28">
                  <a:moveTo>
                    <a:pt x="15" y="28"/>
                  </a:moveTo>
                  <a:lnTo>
                    <a:pt x="0" y="14"/>
                  </a:lnTo>
                  <a:lnTo>
                    <a:pt x="15" y="0"/>
                  </a:lnTo>
                  <a:lnTo>
                    <a:pt x="29" y="14"/>
                  </a:lnTo>
                  <a:lnTo>
                    <a:pt x="15"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5255990" y="4444555"/>
              <a:ext cx="27432" cy="26479"/>
            </a:xfrm>
            <a:custGeom>
              <a:rect l="l" t="t" r="r" b="b"/>
              <a:pathLst>
                <a:path w="28" h="28">
                  <a:moveTo>
                    <a:pt x="14" y="28"/>
                  </a:moveTo>
                  <a:lnTo>
                    <a:pt x="0" y="14"/>
                  </a:lnTo>
                  <a:lnTo>
                    <a:pt x="14" y="0"/>
                  </a:lnTo>
                  <a:lnTo>
                    <a:pt x="29"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265420" y="4408646"/>
              <a:ext cx="26479" cy="26479"/>
            </a:xfrm>
            <a:custGeom>
              <a:rect l="l" t="t" r="r" b="b"/>
              <a:pathLst>
                <a:path w="28" h="28">
                  <a:moveTo>
                    <a:pt x="14" y="28"/>
                  </a:moveTo>
                  <a:lnTo>
                    <a:pt x="0" y="14"/>
                  </a:lnTo>
                  <a:lnTo>
                    <a:pt x="14" y="0"/>
                  </a:lnTo>
                  <a:lnTo>
                    <a:pt x="28"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5247513" y="4479607"/>
              <a:ext cx="26479" cy="27432"/>
            </a:xfrm>
            <a:custGeom>
              <a:rect l="l" t="t" r="r" b="b"/>
              <a:pathLst>
                <a:path w="28" h="28">
                  <a:moveTo>
                    <a:pt x="14" y="29"/>
                  </a:moveTo>
                  <a:lnTo>
                    <a:pt x="0" y="15"/>
                  </a:lnTo>
                  <a:lnTo>
                    <a:pt x="14" y="0"/>
                  </a:lnTo>
                  <a:lnTo>
                    <a:pt x="28" y="15"/>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5291900" y="4435126"/>
              <a:ext cx="26479" cy="27432"/>
            </a:xfrm>
            <a:custGeom>
              <a:rect l="l" t="t" r="r" b="b"/>
              <a:pathLst>
                <a:path w="28" h="28">
                  <a:moveTo>
                    <a:pt x="14" y="29"/>
                  </a:moveTo>
                  <a:lnTo>
                    <a:pt x="0" y="14"/>
                  </a:lnTo>
                  <a:lnTo>
                    <a:pt x="14" y="0"/>
                  </a:lnTo>
                  <a:lnTo>
                    <a:pt x="28" y="14"/>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 name="AutoShape 38"/>
          <p:cNvSpPr/>
          <p:nvPr/>
        </p:nvSpPr>
        <p:spPr>
          <a:xfrm>
            <a:off x="8335955" y="4809710"/>
            <a:ext cx="3133738" cy="10191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降低数据集的维度或复杂度，以减少计算资源和时间的消耗。</a:t>
            </a:r>
            <a:endParaRPr lang="en-US" sz="1100"/>
          </a:p>
        </p:txBody>
      </p:sp>
      <p:sp>
        <p:nvSpPr>
          <p:cNvPr id="39" name="AutoShape 39"/>
          <p:cNvSpPr/>
          <p:nvPr/>
        </p:nvSpPr>
        <p:spPr>
          <a:xfrm>
            <a:off x="8948027" y="429361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数据规约</a:t>
            </a:r>
            <a:endParaRPr lang="en-US" sz="1100"/>
          </a:p>
        </p:txBody>
      </p:sp>
      <p:sp>
        <p:nvSpPr>
          <p:cNvPr id="40" name="AutoShape 40"/>
          <p:cNvSpPr/>
          <p:nvPr/>
        </p:nvSpPr>
        <p:spPr>
          <a:xfrm>
            <a:off x="8380762" y="4177284"/>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1" name="Group 41"/>
          <p:cNvGrpSpPr/>
          <p:nvPr/>
        </p:nvGrpSpPr>
        <p:grpSpPr>
          <a:xfrm>
            <a:off x="8533542" y="4316063"/>
            <a:ext cx="282417" cy="283559"/>
            <a:chOff x="8533542" y="4316063"/>
            <a:chExt cx="282417" cy="283559"/>
          </a:xfrm>
        </p:grpSpPr>
        <p:sp>
          <p:nvSpPr>
            <p:cNvPr id="42" name="Freeform 42"/>
            <p:cNvSpPr/>
            <p:nvPr/>
          </p:nvSpPr>
          <p:spPr>
            <a:xfrm>
              <a:off x="8562499" y="4316063"/>
              <a:ext cx="253460" cy="254508"/>
            </a:xfrm>
            <a:custGeom>
              <a:rect l="l" t="t" r="r" b="b"/>
              <a:pathLst>
                <a:path w="262" h="263">
                  <a:moveTo>
                    <a:pt x="102" y="263"/>
                  </a:moveTo>
                  <a:lnTo>
                    <a:pt x="0" y="159"/>
                  </a:lnTo>
                  <a:lnTo>
                    <a:pt x="203" y="0"/>
                  </a:lnTo>
                  <a:lnTo>
                    <a:pt x="262" y="59"/>
                  </a:lnTo>
                  <a:lnTo>
                    <a:pt x="102" y="263"/>
                  </a:lnTo>
                  <a:close/>
                  <a:moveTo>
                    <a:pt x="29" y="161"/>
                  </a:moveTo>
                  <a:lnTo>
                    <a:pt x="100" y="234"/>
                  </a:lnTo>
                  <a:lnTo>
                    <a:pt x="237" y="62"/>
                  </a:lnTo>
                  <a:lnTo>
                    <a:pt x="201" y="26"/>
                  </a:lnTo>
                  <a:lnTo>
                    <a:pt x="29" y="16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8624507" y="4371213"/>
              <a:ext cx="134493" cy="109347"/>
            </a:xfrm>
            <a:custGeom>
              <a:rect l="l" t="t" r="r" b="b"/>
              <a:pathLst>
                <a:path w="139" h="113">
                  <a:moveTo>
                    <a:pt x="12" y="113"/>
                  </a:moveTo>
                  <a:lnTo>
                    <a:pt x="0" y="99"/>
                  </a:lnTo>
                  <a:lnTo>
                    <a:pt x="128" y="0"/>
                  </a:lnTo>
                  <a:lnTo>
                    <a:pt x="139" y="14"/>
                  </a:lnTo>
                  <a:lnTo>
                    <a:pt x="12" y="11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8540305" y="4495038"/>
              <a:ext cx="97727" cy="97727"/>
            </a:xfrm>
            <a:custGeom>
              <a:rect l="l" t="t" r="r" b="b"/>
              <a:pathLst>
                <a:path w="43" h="43">
                  <a:moveTo>
                    <a:pt x="12" y="43"/>
                  </a:moveTo>
                  <a:cubicBezTo>
                    <a:pt x="0" y="31"/>
                    <a:pt x="0" y="31"/>
                    <a:pt x="0" y="31"/>
                  </a:cubicBezTo>
                  <a:cubicBezTo>
                    <a:pt x="3" y="29"/>
                    <a:pt x="3" y="29"/>
                    <a:pt x="3" y="29"/>
                  </a:cubicBezTo>
                  <a:cubicBezTo>
                    <a:pt x="8" y="24"/>
                    <a:pt x="8" y="16"/>
                    <a:pt x="3" y="12"/>
                  </a:cubicBezTo>
                  <a:cubicBezTo>
                    <a:pt x="0" y="9"/>
                    <a:pt x="0" y="9"/>
                    <a:pt x="0" y="9"/>
                  </a:cubicBezTo>
                  <a:cubicBezTo>
                    <a:pt x="9" y="0"/>
                    <a:pt x="9" y="0"/>
                    <a:pt x="9" y="0"/>
                  </a:cubicBezTo>
                  <a:cubicBezTo>
                    <a:pt x="14" y="6"/>
                    <a:pt x="14" y="6"/>
                    <a:pt x="14" y="6"/>
                  </a:cubicBezTo>
                  <a:cubicBezTo>
                    <a:pt x="11" y="9"/>
                    <a:pt x="11" y="9"/>
                    <a:pt x="11" y="9"/>
                  </a:cubicBezTo>
                  <a:cubicBezTo>
                    <a:pt x="16" y="16"/>
                    <a:pt x="16" y="25"/>
                    <a:pt x="11" y="31"/>
                  </a:cubicBezTo>
                  <a:cubicBezTo>
                    <a:pt x="12" y="32"/>
                    <a:pt x="12" y="32"/>
                    <a:pt x="12" y="32"/>
                  </a:cubicBezTo>
                  <a:cubicBezTo>
                    <a:pt x="18" y="27"/>
                    <a:pt x="27" y="27"/>
                    <a:pt x="34" y="32"/>
                  </a:cubicBezTo>
                  <a:cubicBezTo>
                    <a:pt x="37" y="29"/>
                    <a:pt x="37" y="29"/>
                    <a:pt x="37" y="29"/>
                  </a:cubicBezTo>
                  <a:cubicBezTo>
                    <a:pt x="43" y="34"/>
                    <a:pt x="43" y="34"/>
                    <a:pt x="43" y="34"/>
                  </a:cubicBezTo>
                  <a:cubicBezTo>
                    <a:pt x="34" y="43"/>
                    <a:pt x="34" y="43"/>
                    <a:pt x="34" y="43"/>
                  </a:cubicBezTo>
                  <a:cubicBezTo>
                    <a:pt x="31" y="40"/>
                    <a:pt x="31" y="40"/>
                    <a:pt x="31" y="40"/>
                  </a:cubicBezTo>
                  <a:cubicBezTo>
                    <a:pt x="27" y="35"/>
                    <a:pt x="19" y="35"/>
                    <a:pt x="14" y="40"/>
                  </a:cubicBezTo>
                  <a:lnTo>
                    <a:pt x="12" y="4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8533542" y="4565713"/>
              <a:ext cx="33909" cy="33909"/>
            </a:xfrm>
            <a:custGeom>
              <a:rect l="l" t="t" r="r" b="b"/>
              <a:pathLst>
                <a:path w="35" h="35">
                  <a:moveTo>
                    <a:pt x="14" y="35"/>
                  </a:moveTo>
                  <a:lnTo>
                    <a:pt x="0" y="21"/>
                  </a:lnTo>
                  <a:lnTo>
                    <a:pt x="21" y="0"/>
                  </a:lnTo>
                  <a:lnTo>
                    <a:pt x="35" y="14"/>
                  </a:lnTo>
                  <a:lnTo>
                    <a:pt x="14" y="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46" name="Picture 46"/>
          <p:cNvPicPr>
            <a:picLocks noChangeAspect="1"/>
          </p:cNvPicPr>
          <p:nvPr/>
        </p:nvPicPr>
        <p:blipFill>
          <a:blip r:embed="rId2"/>
          <a:srcRect l="3716" r="3716"/>
          <a:stretch>
            <a:fillRect/>
          </a:stretch>
        </p:blipFill>
        <p:spPr>
          <a:xfrm>
            <a:off x="706988" y="1587639"/>
            <a:ext cx="3579894" cy="3867314"/>
          </a:xfrm>
          <a:prstGeom prst="rect">
            <a:avLst/>
          </a:prstGeom>
        </p:spPr>
      </p:pic>
      <p:grpSp>
        <p:nvGrpSpPr>
          <p:cNvPr id="47" name="Group 47"/>
          <p:cNvGrpSpPr/>
          <p:nvPr/>
        </p:nvGrpSpPr>
        <p:grpSpPr>
          <a:xfrm>
            <a:off x="454963" y="93878"/>
            <a:ext cx="10641129" cy="914400"/>
            <a:chOff x="454963" y="93878"/>
            <a:chExt cx="10641129" cy="914400"/>
          </a:xfrm>
        </p:grpSpPr>
        <p:sp>
          <p:nvSpPr>
            <p:cNvPr id="48" name="AutoShape 4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TextBox 6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数据预处理工具</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https://d.book118.com/568046026067006035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2024-09-14T07:59:32.112</cp:lastPrinted>
  <dcterms:created xsi:type="dcterms:W3CDTF">2024-09-13T23:59:32Z</dcterms:created>
  <dcterms:modified xsi:type="dcterms:W3CDTF">2024-09-13T23:59:34Z</dcterms:modified>
</cp:coreProperties>
</file>