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3.xml" /><Relationship Id="rId3" Type="http://schemas.openxmlformats.org/officeDocument/2006/relationships/image" Target="../media/image4.png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image" Target="../media/image6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5.xml" /><Relationship Id="rId3" Type="http://schemas.openxmlformats.org/officeDocument/2006/relationships/image" Target="../media/image2.png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F76E9-C384-4EA3-9314-2BEF3FF83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A3EE9-FDB3-4811-AD5F-2B0A3094F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CC3B8-2DC2-4683-8CC0-DA16B551D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48E38-2A59-41F2-AC26-8A38C6B01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8F4C5C-32BC-4805-BF97-458C63DA5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C4ED0-7F2C-4306-86C2-623D68CFC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7BF6B2-0E61-43FA-8620-9887CB433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CC4D0-8B7A-4093-AF23-98CE71750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7078E-7634-4767-9E68-A6C85DB05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02097-641A-4B44-B4AE-53FF83C4C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E3358-6E1A-46D5-BE95-52D1144BA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形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64" name="标题"/>
          <p:cNvSpPr txBox="1">
            <a:spLocks noGrp="1"/>
          </p:cNvSpPr>
          <p:nvPr>
            <p:ph type="title" idx="3" hasCustomPrompt="1"/>
            <p:custDataLst>
              <p:tags r:id="rId5"/>
            </p:custDataLst>
          </p:nvPr>
        </p:nvSpPr>
        <p:spPr>
          <a:xfrm>
            <a:off x="1331595" y="2362197"/>
            <a:ext cx="5224780" cy="174688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6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351915" y="4405630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7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正文"/>
          <p:cNvSpPr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42951" y="421888"/>
            <a:ext cx="716839" cy="825888"/>
          </a:xfrm>
          <a:prstGeom prst="rect">
            <a:avLst/>
          </a:prstGeom>
        </p:spPr>
      </p:pic>
      <p:pic>
        <p:nvPicPr>
          <p:cNvPr id="2097159" name="图片 44" descr="图片包含 徽标  描述已自动生成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32027" y="227092"/>
            <a:ext cx="1655525" cy="1679961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530985" y="610235"/>
            <a:ext cx="2432685" cy="6464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86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5400000">
            <a:off x="5868242" y="880942"/>
            <a:ext cx="5185154" cy="5276374"/>
          </a:xfrm>
          <a:prstGeom prst="rect">
            <a:avLst/>
          </a:prstGeom>
        </p:spPr>
      </p:pic>
      <p:pic>
        <p:nvPicPr>
          <p:cNvPr id="2097163" name="图片 12" descr="图片包含 徽标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457576" y="-281180"/>
            <a:ext cx="5524500" cy="5608587"/>
          </a:xfrm>
          <a:prstGeom prst="rect">
            <a:avLst/>
          </a:prstGeom>
        </p:spPr>
      </p:pic>
      <p:pic>
        <p:nvPicPr>
          <p:cNvPr id="2097165" name="图片 13" descr="图片包含 徽标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 rot="17014633" flipH="1">
            <a:off x="2182688" y="1158830"/>
            <a:ext cx="2978942" cy="3024284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67130" y="3667125"/>
            <a:ext cx="5793740" cy="9937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54100">
                      <a:schemeClr val="accent3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1167130" y="4742180"/>
            <a:ext cx="5793740" cy="12077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54100">
                      <a:schemeClr val="accent3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9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0" y="1245870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95960" y="1245870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10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235065" y="1720850"/>
            <a:ext cx="5260975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95325" y="1720850"/>
            <a:ext cx="5255260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日期占位符 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标题 1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标题 8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8300"/>
            <a:ext cx="10800080" cy="58083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7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副标题"/>
          <p:cNvSpPr txBox="1"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6595" y="1118235"/>
            <a:ext cx="10799445" cy="4292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9" name="图形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758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351915" y="4349115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331595" y="2075815"/>
            <a:ext cx="4764405" cy="19773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92150" y="6356350"/>
            <a:ext cx="288925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884805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95960" y="1248410"/>
            <a:ext cx="10800715" cy="493268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3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</p:sldLayoutIdLst>
  <p:transition/>
  <p:timing/>
  <p:txStyles>
    <p:titleStyle>
      <a:lvl1pPr marL="0" indent="0"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中文标题" charset="0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0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4611306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供用电管理绪论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21729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2" name="标题"/>
          <p:cNvSpPr txBox="1"/>
          <p:nvPr>
            <p:custDataLst>
              <p:tags r:id="rId5"/>
            </p:custDataLst>
          </p:nvPr>
        </p:nvSpPr>
        <p:spPr>
          <a:xfrm>
            <a:off x="2158365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供用电管理的概念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50304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6" name="标题"/>
          <p:cNvSpPr txBox="1"/>
          <p:nvPr>
            <p:custDataLst>
              <p:tags r:id="rId7"/>
            </p:custDataLst>
          </p:nvPr>
        </p:nvSpPr>
        <p:spPr>
          <a:xfrm>
            <a:off x="5030470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供用电管理的历史和发展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78879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0" name="标题"/>
          <p:cNvSpPr txBox="1"/>
          <p:nvPr>
            <p:custDataLst>
              <p:tags r:id="rId9"/>
            </p:custDataLst>
          </p:nvPr>
        </p:nvSpPr>
        <p:spPr>
          <a:xfrm>
            <a:off x="7887970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供用电管理的原则和要求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7887970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788797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供用电管理的发展趋势和展望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158365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8" name="标题"/>
          <p:cNvSpPr txBox="1"/>
          <p:nvPr>
            <p:custDataLst>
              <p:tags r:id="rId13"/>
            </p:custDataLst>
          </p:nvPr>
        </p:nvSpPr>
        <p:spPr>
          <a:xfrm>
            <a:off x="214376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供用电管理的业务分类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4"/>
            </p:custDataLst>
          </p:nvPr>
        </p:nvSpPr>
        <p:spPr>
          <a:xfrm>
            <a:off x="5030470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02" name="标题"/>
          <p:cNvSpPr txBox="1"/>
          <p:nvPr>
            <p:custDataLst>
              <p:tags r:id="rId15"/>
            </p:custDataLst>
          </p:nvPr>
        </p:nvSpPr>
        <p:spPr>
          <a:xfrm>
            <a:off x="503047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供用电管理的法律法规和标准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01  </a:t>
            </a:r>
            <a:endParaRPr lang="zh-CN" altLang="en-US"/>
          </a:p>
        </p:txBody>
      </p:sp>
      <p:sp>
        <p:nvSpPr>
          <p:cNvPr id="104883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供用电管理的概念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供用电管理的定义</a:t>
            </a:r>
            <a:endParaRPr lang="zh-CN" altLang="en-US"/>
          </a:p>
        </p:txBody>
      </p:sp>
      <p:sp>
        <p:nvSpPr>
          <p:cNvPr id="1048870" name="矩形 38"/>
          <p:cNvSpPr/>
          <p:nvPr>
            <p:custDataLst>
              <p:tags r:id="rId2"/>
            </p:custDataLst>
          </p:nvPr>
        </p:nvSpPr>
        <p:spPr>
          <a:xfrm rot="204112">
            <a:off x="1365102" y="1245235"/>
            <a:ext cx="4195854" cy="219004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2" name="矩形 39"/>
          <p:cNvSpPr/>
          <p:nvPr>
            <p:custDataLst>
              <p:tags r:id="rId3"/>
            </p:custDataLst>
          </p:nvPr>
        </p:nvSpPr>
        <p:spPr>
          <a:xfrm>
            <a:off x="1369950" y="1245928"/>
            <a:ext cx="4195854" cy="21900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4" name="TextBox 2"/>
          <p:cNvSpPr txBox="1"/>
          <p:nvPr>
            <p:custDataLst>
              <p:tags r:id="rId4"/>
            </p:custDataLst>
          </p:nvPr>
        </p:nvSpPr>
        <p:spPr>
          <a:xfrm>
            <a:off x="1613058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供用电管理是指对电力供应和使用的组织、协调、监督和管理的活动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876" name="矩形 100"/>
          <p:cNvSpPr/>
          <p:nvPr>
            <p:custDataLst>
              <p:tags r:id="rId5"/>
            </p:custDataLst>
          </p:nvPr>
        </p:nvSpPr>
        <p:spPr>
          <a:xfrm rot="204112">
            <a:off x="6625503" y="1245235"/>
            <a:ext cx="4195854" cy="219004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8" name="矩形 101"/>
          <p:cNvSpPr/>
          <p:nvPr>
            <p:custDataLst>
              <p:tags r:id="rId6"/>
            </p:custDataLst>
          </p:nvPr>
        </p:nvSpPr>
        <p:spPr>
          <a:xfrm>
            <a:off x="6631044" y="1245928"/>
            <a:ext cx="4195854" cy="21900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TextBox 2"/>
          <p:cNvSpPr txBox="1"/>
          <p:nvPr>
            <p:custDataLst>
              <p:tags r:id="rId7"/>
            </p:custDataLst>
          </p:nvPr>
        </p:nvSpPr>
        <p:spPr>
          <a:xfrm>
            <a:off x="6874844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目的是确保电力供应的安全、可靠、经济和环保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882" name="矩形 122"/>
          <p:cNvSpPr/>
          <p:nvPr>
            <p:custDataLst>
              <p:tags r:id="rId8"/>
            </p:custDataLst>
          </p:nvPr>
        </p:nvSpPr>
        <p:spPr>
          <a:xfrm rot="204112">
            <a:off x="1365102" y="3985908"/>
            <a:ext cx="4195854" cy="219004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矩形 123"/>
          <p:cNvSpPr/>
          <p:nvPr>
            <p:custDataLst>
              <p:tags r:id="rId9"/>
            </p:custDataLst>
          </p:nvPr>
        </p:nvSpPr>
        <p:spPr>
          <a:xfrm>
            <a:off x="1369950" y="3986600"/>
            <a:ext cx="4195854" cy="21900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TextBox 2"/>
          <p:cNvSpPr txBox="1"/>
          <p:nvPr>
            <p:custDataLst>
              <p:tags r:id="rId10"/>
            </p:custDataLst>
          </p:nvPr>
        </p:nvSpPr>
        <p:spPr>
          <a:xfrm>
            <a:off x="1612365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涉及电力市场的运营、电力的调度和管理以及电力设施的建设和维护等方面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888" name="矩形 89"/>
          <p:cNvSpPr/>
          <p:nvPr>
            <p:custDataLst>
              <p:tags r:id="rId11"/>
            </p:custDataLst>
          </p:nvPr>
        </p:nvSpPr>
        <p:spPr>
          <a:xfrm rot="204112">
            <a:off x="6625503" y="3985908"/>
            <a:ext cx="4195854" cy="219004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矩形 90"/>
          <p:cNvSpPr/>
          <p:nvPr>
            <p:custDataLst>
              <p:tags r:id="rId12"/>
            </p:custDataLst>
          </p:nvPr>
        </p:nvSpPr>
        <p:spPr>
          <a:xfrm>
            <a:off x="6631044" y="3986600"/>
            <a:ext cx="4195854" cy="21900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TextBox 2"/>
          <p:cNvSpPr txBox="1"/>
          <p:nvPr>
            <p:custDataLst>
              <p:tags r:id="rId13"/>
            </p:custDataLst>
          </p:nvPr>
        </p:nvSpPr>
        <p:spPr>
          <a:xfrm>
            <a:off x="6873459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是电力系统的重要组成部分，对于保障社会生产和人民生活具有重要意义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供用电管理的目的和意义</a:t>
            </a:r>
            <a:endParaRPr lang="zh-CN" altLang="en-US"/>
          </a:p>
        </p:txBody>
      </p:sp>
      <p:sp>
        <p:nvSpPr>
          <p:cNvPr id="1048928" name="任意多边形 35"/>
          <p:cNvSpPr/>
          <p:nvPr>
            <p:custDataLst>
              <p:tags r:id="rId2"/>
            </p:custDataLst>
          </p:nvPr>
        </p:nvSpPr>
        <p:spPr>
          <a:xfrm>
            <a:off x="695960" y="1369296"/>
            <a:ext cx="10800706" cy="1028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30" name="任意多边形 39"/>
          <p:cNvSpPr/>
          <p:nvPr>
            <p:custDataLst>
              <p:tags r:id="rId3"/>
            </p:custDataLst>
          </p:nvPr>
        </p:nvSpPr>
        <p:spPr>
          <a:xfrm>
            <a:off x="777892" y="1458109"/>
            <a:ext cx="10637466" cy="851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3170" y="1678263"/>
            <a:ext cx="0" cy="4252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2" name="正文"/>
          <p:cNvSpPr txBox="1"/>
          <p:nvPr>
            <p:custDataLst>
              <p:tags r:id="rId5"/>
            </p:custDataLst>
          </p:nvPr>
        </p:nvSpPr>
        <p:spPr>
          <a:xfrm>
            <a:off x="2322727" y="1443724"/>
            <a:ext cx="8871226" cy="86560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保障电力供应的安全、可靠和经济性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3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3676" y="1439971"/>
            <a:ext cx="886247" cy="88687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36" name="任意多边形 45"/>
          <p:cNvSpPr/>
          <p:nvPr>
            <p:custDataLst>
              <p:tags r:id="rId7"/>
            </p:custDataLst>
          </p:nvPr>
        </p:nvSpPr>
        <p:spPr>
          <a:xfrm>
            <a:off x="695960" y="2587652"/>
            <a:ext cx="10800706" cy="1028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38" name="任意多边形 46"/>
          <p:cNvSpPr/>
          <p:nvPr>
            <p:custDataLst>
              <p:tags r:id="rId8"/>
            </p:custDataLst>
          </p:nvPr>
        </p:nvSpPr>
        <p:spPr>
          <a:xfrm>
            <a:off x="777892" y="2676464"/>
            <a:ext cx="10637466" cy="851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3170" y="2896618"/>
            <a:ext cx="0" cy="4252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正文"/>
          <p:cNvSpPr txBox="1"/>
          <p:nvPr>
            <p:custDataLst>
              <p:tags r:id="rId10"/>
            </p:custDataLst>
          </p:nvPr>
        </p:nvSpPr>
        <p:spPr>
          <a:xfrm>
            <a:off x="2322727" y="2662079"/>
            <a:ext cx="8871226" cy="86560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提高电力供应的效率和管理水平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4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3676" y="2658326"/>
            <a:ext cx="886247" cy="88687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44" name="任意多边形 51"/>
          <p:cNvSpPr/>
          <p:nvPr>
            <p:custDataLst>
              <p:tags r:id="rId12"/>
            </p:custDataLst>
          </p:nvPr>
        </p:nvSpPr>
        <p:spPr>
          <a:xfrm>
            <a:off x="695960" y="3806007"/>
            <a:ext cx="10800706" cy="1028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46" name="任意多边形 52"/>
          <p:cNvSpPr/>
          <p:nvPr>
            <p:custDataLst>
              <p:tags r:id="rId13"/>
            </p:custDataLst>
          </p:nvPr>
        </p:nvSpPr>
        <p:spPr>
          <a:xfrm>
            <a:off x="777892" y="3894819"/>
            <a:ext cx="10637466" cy="851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3170" y="4114974"/>
            <a:ext cx="0" cy="4252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正文"/>
          <p:cNvSpPr txBox="1"/>
          <p:nvPr>
            <p:custDataLst>
              <p:tags r:id="rId15"/>
            </p:custDataLst>
          </p:nvPr>
        </p:nvSpPr>
        <p:spPr>
          <a:xfrm>
            <a:off x="2322727" y="3880434"/>
            <a:ext cx="8871226" cy="86560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促进电力行业的可持续发展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5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3676" y="3876681"/>
            <a:ext cx="886247" cy="88687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52" name="任意多边形 57"/>
          <p:cNvSpPr/>
          <p:nvPr>
            <p:custDataLst>
              <p:tags r:id="rId17"/>
            </p:custDataLst>
          </p:nvPr>
        </p:nvSpPr>
        <p:spPr>
          <a:xfrm>
            <a:off x="695960" y="5024362"/>
            <a:ext cx="10800706" cy="1028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54" name="任意多边形 58"/>
          <p:cNvSpPr/>
          <p:nvPr>
            <p:custDataLst>
              <p:tags r:id="rId18"/>
            </p:custDataLst>
          </p:nvPr>
        </p:nvSpPr>
        <p:spPr>
          <a:xfrm>
            <a:off x="777892" y="5113174"/>
            <a:ext cx="10637466" cy="851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3170" y="5333329"/>
            <a:ext cx="0" cy="4252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正文"/>
          <p:cNvSpPr txBox="1"/>
          <p:nvPr>
            <p:custDataLst>
              <p:tags r:id="rId20"/>
            </p:custDataLst>
          </p:nvPr>
        </p:nvSpPr>
        <p:spPr>
          <a:xfrm>
            <a:off x="2322727" y="5098789"/>
            <a:ext cx="8871226" cy="86560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满足社会和经济发展的需求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5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3676" y="5095036"/>
            <a:ext cx="886247" cy="88687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供用电管理的范围和内容</a:t>
            </a:r>
            <a:endParaRPr lang="zh-CN" altLang="en-US"/>
          </a:p>
        </p:txBody>
      </p:sp>
      <p:sp>
        <p:nvSpPr>
          <p:cNvPr id="1048994" name="任意多边形 35"/>
          <p:cNvSpPr/>
          <p:nvPr>
            <p:custDataLst>
              <p:tags r:id="rId2"/>
            </p:custDataLst>
          </p:nvPr>
        </p:nvSpPr>
        <p:spPr>
          <a:xfrm>
            <a:off x="695960" y="1369296"/>
            <a:ext cx="10800706" cy="1028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6" name="任意多边形 39"/>
          <p:cNvSpPr/>
          <p:nvPr>
            <p:custDataLst>
              <p:tags r:id="rId3"/>
            </p:custDataLst>
          </p:nvPr>
        </p:nvSpPr>
        <p:spPr>
          <a:xfrm>
            <a:off x="777892" y="1458109"/>
            <a:ext cx="10637466" cy="851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3170" y="1678263"/>
            <a:ext cx="0" cy="4252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8" name="正文"/>
          <p:cNvSpPr txBox="1"/>
          <p:nvPr>
            <p:custDataLst>
              <p:tags r:id="rId5"/>
            </p:custDataLst>
          </p:nvPr>
        </p:nvSpPr>
        <p:spPr>
          <a:xfrm>
            <a:off x="2322727" y="1443724"/>
            <a:ext cx="8871226" cy="86560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供用电管理的定义：对电力供应和使用的科学管理，以满足社会和经济发展的需求。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3676" y="1439971"/>
            <a:ext cx="886247" cy="88687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02" name="任意多边形 45"/>
          <p:cNvSpPr/>
          <p:nvPr>
            <p:custDataLst>
              <p:tags r:id="rId7"/>
            </p:custDataLst>
          </p:nvPr>
        </p:nvSpPr>
        <p:spPr>
          <a:xfrm>
            <a:off x="695960" y="2587652"/>
            <a:ext cx="10800706" cy="1028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4" name="任意多边形 46"/>
          <p:cNvSpPr/>
          <p:nvPr>
            <p:custDataLst>
              <p:tags r:id="rId8"/>
            </p:custDataLst>
          </p:nvPr>
        </p:nvSpPr>
        <p:spPr>
          <a:xfrm>
            <a:off x="777892" y="2676464"/>
            <a:ext cx="10637466" cy="851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3170" y="2896618"/>
            <a:ext cx="0" cy="4252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6" name="正文"/>
          <p:cNvSpPr txBox="1"/>
          <p:nvPr>
            <p:custDataLst>
              <p:tags r:id="rId10"/>
            </p:custDataLst>
          </p:nvPr>
        </p:nvSpPr>
        <p:spPr>
          <a:xfrm>
            <a:off x="2322727" y="2662079"/>
            <a:ext cx="8871226" cy="86560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供用电管理的范围：包括发电、输电、配电和售电等环节，以及与电力供应和使用相关的各种活动。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3676" y="2658326"/>
            <a:ext cx="886247" cy="88687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10" name="任意多边形 51"/>
          <p:cNvSpPr/>
          <p:nvPr>
            <p:custDataLst>
              <p:tags r:id="rId12"/>
            </p:custDataLst>
          </p:nvPr>
        </p:nvSpPr>
        <p:spPr>
          <a:xfrm>
            <a:off x="695960" y="3806007"/>
            <a:ext cx="10800706" cy="1028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2" name="任意多边形 52"/>
          <p:cNvSpPr/>
          <p:nvPr>
            <p:custDataLst>
              <p:tags r:id="rId13"/>
            </p:custDataLst>
          </p:nvPr>
        </p:nvSpPr>
        <p:spPr>
          <a:xfrm>
            <a:off x="777892" y="3894819"/>
            <a:ext cx="10637466" cy="851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3170" y="4114974"/>
            <a:ext cx="0" cy="4252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4" name="正文"/>
          <p:cNvSpPr txBox="1"/>
          <p:nvPr>
            <p:custDataLst>
              <p:tags r:id="rId15"/>
            </p:custDataLst>
          </p:nvPr>
        </p:nvSpPr>
        <p:spPr>
          <a:xfrm>
            <a:off x="2322727" y="3880434"/>
            <a:ext cx="8871226" cy="86560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供用电管理的内容：主要包括电力需求管理、电力供应管理、电力调度管理、电力市场运营管理等。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1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3676" y="3876681"/>
            <a:ext cx="886247" cy="88687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18" name="任意多边形 57"/>
          <p:cNvSpPr/>
          <p:nvPr>
            <p:custDataLst>
              <p:tags r:id="rId17"/>
            </p:custDataLst>
          </p:nvPr>
        </p:nvSpPr>
        <p:spPr>
          <a:xfrm>
            <a:off x="695960" y="5024362"/>
            <a:ext cx="10800706" cy="1028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0" name="任意多边形 58"/>
          <p:cNvSpPr/>
          <p:nvPr>
            <p:custDataLst>
              <p:tags r:id="rId18"/>
            </p:custDataLst>
          </p:nvPr>
        </p:nvSpPr>
        <p:spPr>
          <a:xfrm>
            <a:off x="777892" y="5113174"/>
            <a:ext cx="10637466" cy="85122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3170" y="5333329"/>
            <a:ext cx="0" cy="42529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2" name="正文"/>
          <p:cNvSpPr txBox="1"/>
          <p:nvPr>
            <p:custDataLst>
              <p:tags r:id="rId20"/>
            </p:custDataLst>
          </p:nvPr>
        </p:nvSpPr>
        <p:spPr>
          <a:xfrm>
            <a:off x="2322727" y="5098789"/>
            <a:ext cx="8871226" cy="865608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供用电管理的目标：保障电力供应的安全、可靠、经济和环保，促进电力行业的可持续发展。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2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3676" y="5095036"/>
            <a:ext cx="886247" cy="88687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02  </a:t>
            </a:r>
            <a:endParaRPr lang="zh-CN" altLang="en-US"/>
          </a:p>
        </p:txBody>
      </p:sp>
      <p:sp>
        <p:nvSpPr>
          <p:cNvPr id="10490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供用电管理的历史和发展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供用电管理的起源</a:t>
            </a:r>
            <a:endParaRPr lang="zh-CN" altLang="en-US"/>
          </a:p>
        </p:txBody>
      </p:sp>
      <p:sp>
        <p:nvSpPr>
          <p:cNvPr id="1049096" name="矩形 3"/>
          <p:cNvSpPr/>
          <p:nvPr>
            <p:custDataLst>
              <p:tags r:id="rId2"/>
            </p:custDataLst>
          </p:nvPr>
        </p:nvSpPr>
        <p:spPr>
          <a:xfrm>
            <a:off x="1452738" y="1245235"/>
            <a:ext cx="9833935" cy="108121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13"/>
          <p:cNvSpPr/>
          <p:nvPr>
            <p:custDataLst>
              <p:tags r:id="rId3"/>
            </p:custDataLst>
          </p:nvPr>
        </p:nvSpPr>
        <p:spPr>
          <a:xfrm>
            <a:off x="905389" y="1245235"/>
            <a:ext cx="266693" cy="108121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4"/>
          <p:cNvSpPr txBox="1"/>
          <p:nvPr>
            <p:custDataLst>
              <p:tags r:id="rId4"/>
            </p:custDataLst>
          </p:nvPr>
        </p:nvSpPr>
        <p:spPr>
          <a:xfrm>
            <a:off x="1734308" y="1338653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起源背景：随着工业革命的发展，电力需求逐渐增加，供用电管理成为必要。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39"/>
          <p:cNvSpPr/>
          <p:nvPr>
            <p:custDataLst>
              <p:tags r:id="rId5"/>
            </p:custDataLst>
          </p:nvPr>
        </p:nvSpPr>
        <p:spPr>
          <a:xfrm>
            <a:off x="1452738" y="2528744"/>
            <a:ext cx="9833935" cy="108121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5"/>
          <p:cNvSpPr/>
          <p:nvPr>
            <p:custDataLst>
              <p:tags r:id="rId6"/>
            </p:custDataLst>
          </p:nvPr>
        </p:nvSpPr>
        <p:spPr>
          <a:xfrm>
            <a:off x="905389" y="2528744"/>
            <a:ext cx="266693" cy="108121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41"/>
          <p:cNvSpPr txBox="1"/>
          <p:nvPr>
            <p:custDataLst>
              <p:tags r:id="rId7"/>
            </p:custDataLst>
          </p:nvPr>
        </p:nvSpPr>
        <p:spPr>
          <a:xfrm>
            <a:off x="1734308" y="2622162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早期管理：主要关注电力供应的可靠性、安全性和稳定性。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12"/>
          <p:cNvSpPr/>
          <p:nvPr>
            <p:custDataLst>
              <p:tags r:id="rId8"/>
            </p:custDataLst>
          </p:nvPr>
        </p:nvSpPr>
        <p:spPr>
          <a:xfrm>
            <a:off x="1452738" y="3812252"/>
            <a:ext cx="9833935" cy="108121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17"/>
          <p:cNvSpPr/>
          <p:nvPr>
            <p:custDataLst>
              <p:tags r:id="rId9"/>
            </p:custDataLst>
          </p:nvPr>
        </p:nvSpPr>
        <p:spPr>
          <a:xfrm>
            <a:off x="905389" y="3812252"/>
            <a:ext cx="266693" cy="108121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19"/>
          <p:cNvSpPr txBox="1"/>
          <p:nvPr>
            <p:custDataLst>
              <p:tags r:id="rId10"/>
            </p:custDataLst>
          </p:nvPr>
        </p:nvSpPr>
        <p:spPr>
          <a:xfrm>
            <a:off x="1734308" y="3905670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发展历程：经历了从人工管理到自动化管理的转变。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49"/>
          <p:cNvSpPr/>
          <p:nvPr>
            <p:custDataLst>
              <p:tags r:id="rId11"/>
            </p:custDataLst>
          </p:nvPr>
        </p:nvSpPr>
        <p:spPr>
          <a:xfrm>
            <a:off x="1452738" y="5095103"/>
            <a:ext cx="9833935" cy="108121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26"/>
          <p:cNvSpPr/>
          <p:nvPr>
            <p:custDataLst>
              <p:tags r:id="rId12"/>
            </p:custDataLst>
          </p:nvPr>
        </p:nvSpPr>
        <p:spPr>
          <a:xfrm>
            <a:off x="905389" y="5095103"/>
            <a:ext cx="266693" cy="108121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27"/>
          <p:cNvSpPr txBox="1"/>
          <p:nvPr>
            <p:custDataLst>
              <p:tags r:id="rId13"/>
            </p:custDataLst>
          </p:nvPr>
        </p:nvSpPr>
        <p:spPr>
          <a:xfrm>
            <a:off x="1734308" y="5188521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当前挑战：随着可再生能源的发展和智能电网的普及，供用电管理面临新的挑战和机遇。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供用电管理的发展历程</a:t>
            </a:r>
            <a:endParaRPr lang="zh-CN" altLang="en-US"/>
          </a:p>
        </p:txBody>
      </p:sp>
      <p:sp>
        <p:nvSpPr>
          <p:cNvPr id="10491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41" y="1491551"/>
            <a:ext cx="842426" cy="245127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63" y="4222330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8"/>
          <p:cNvSpPr/>
          <p:nvPr>
            <p:custDataLst>
              <p:tags r:id="rId4"/>
            </p:custDataLst>
          </p:nvPr>
        </p:nvSpPr>
        <p:spPr>
          <a:xfrm>
            <a:off x="6437032" y="2292866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9"/>
          <p:cNvSpPr/>
          <p:nvPr>
            <p:custDataLst>
              <p:tags r:id="rId5"/>
            </p:custDataLst>
          </p:nvPr>
        </p:nvSpPr>
        <p:spPr>
          <a:xfrm flipV="1">
            <a:off x="6311472" y="1663171"/>
            <a:ext cx="2451279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798" y="1492182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882" y="4222330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4"/>
          <p:cNvSpPr/>
          <p:nvPr>
            <p:custDataLst>
              <p:tags r:id="rId8"/>
            </p:custDataLst>
          </p:nvPr>
        </p:nvSpPr>
        <p:spPr>
          <a:xfrm>
            <a:off x="822151" y="2292866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5"/>
          <p:cNvSpPr/>
          <p:nvPr>
            <p:custDataLst>
              <p:tags r:id="rId9"/>
            </p:custDataLst>
          </p:nvPr>
        </p:nvSpPr>
        <p:spPr>
          <a:xfrm flipV="1">
            <a:off x="695960" y="1663171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51" y="2991334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初始阶段：20世纪初，电力供应开始出现，主要用于照明和简单的电力设备。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32" y="2991334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成熟阶段：现代电力系统的形成，电力供应和管理越来越复杂，专业化的电力管理机构和制度逐渐建立和完善。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14" y="1504801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67" y="4234949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1"/>
          <p:cNvSpPr/>
          <p:nvPr>
            <p:custDataLst>
              <p:tags r:id="rId14"/>
            </p:custDataLst>
          </p:nvPr>
        </p:nvSpPr>
        <p:spPr>
          <a:xfrm>
            <a:off x="3701836" y="2304854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2"/>
          <p:cNvSpPr/>
          <p:nvPr>
            <p:custDataLst>
              <p:tags r:id="rId15"/>
            </p:custDataLst>
          </p:nvPr>
        </p:nvSpPr>
        <p:spPr>
          <a:xfrm flipV="1">
            <a:off x="3576276" y="1676421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506" y="1529408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59" y="4258295"/>
            <a:ext cx="800843" cy="220106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25"/>
          <p:cNvSpPr/>
          <p:nvPr>
            <p:custDataLst>
              <p:tags r:id="rId18"/>
            </p:custDataLst>
          </p:nvPr>
        </p:nvSpPr>
        <p:spPr>
          <a:xfrm>
            <a:off x="9171597" y="2329461"/>
            <a:ext cx="2201061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26"/>
          <p:cNvSpPr/>
          <p:nvPr>
            <p:custDataLst>
              <p:tags r:id="rId19"/>
            </p:custDataLst>
          </p:nvPr>
        </p:nvSpPr>
        <p:spPr>
          <a:xfrm flipV="1">
            <a:off x="9046668" y="1701028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28" y="3027930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智能化阶段：随着科技的发展，智能化技术逐渐应用于电力供应和管理领域，实现更加高效、精准的电力管理。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36" y="3003322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发展阶段：随着工业革命的推进，电力需求逐渐增加，电力供应网络不断扩大，电力管理开始出现。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现代供用电管理的特点</a:t>
            </a:r>
            <a:endParaRPr lang="zh-CN" altLang="en-US"/>
          </a:p>
        </p:txBody>
      </p:sp>
      <p:sp>
        <p:nvSpPr>
          <p:cNvPr id="1049228" name="矩形 3"/>
          <p:cNvSpPr/>
          <p:nvPr>
            <p:custDataLst>
              <p:tags r:id="rId2"/>
            </p:custDataLst>
          </p:nvPr>
        </p:nvSpPr>
        <p:spPr>
          <a:xfrm>
            <a:off x="1452738" y="1245235"/>
            <a:ext cx="9833935" cy="108121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3"/>
          <p:cNvSpPr/>
          <p:nvPr>
            <p:custDataLst>
              <p:tags r:id="rId3"/>
            </p:custDataLst>
          </p:nvPr>
        </p:nvSpPr>
        <p:spPr>
          <a:xfrm>
            <a:off x="905389" y="1245235"/>
            <a:ext cx="266693" cy="108121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4"/>
          <p:cNvSpPr txBox="1"/>
          <p:nvPr>
            <p:custDataLst>
              <p:tags r:id="rId4"/>
            </p:custDataLst>
          </p:nvPr>
        </p:nvSpPr>
        <p:spPr>
          <a:xfrm>
            <a:off x="1734308" y="1338653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智能化管理：采用先进的信息技术，实现供用电设施的远程监控和自动化控制。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39"/>
          <p:cNvSpPr/>
          <p:nvPr>
            <p:custDataLst>
              <p:tags r:id="rId5"/>
            </p:custDataLst>
          </p:nvPr>
        </p:nvSpPr>
        <p:spPr>
          <a:xfrm>
            <a:off x="1452738" y="2528744"/>
            <a:ext cx="9833935" cy="108121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5"/>
          <p:cNvSpPr/>
          <p:nvPr>
            <p:custDataLst>
              <p:tags r:id="rId6"/>
            </p:custDataLst>
          </p:nvPr>
        </p:nvSpPr>
        <p:spPr>
          <a:xfrm>
            <a:off x="905389" y="2528744"/>
            <a:ext cx="266693" cy="108121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41"/>
          <p:cNvSpPr txBox="1"/>
          <p:nvPr>
            <p:custDataLst>
              <p:tags r:id="rId7"/>
            </p:custDataLst>
          </p:nvPr>
        </p:nvSpPr>
        <p:spPr>
          <a:xfrm>
            <a:off x="1734308" y="2622162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节能环保：注重节能减排，推广绿色能源，提高电力利用效率。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12"/>
          <p:cNvSpPr/>
          <p:nvPr>
            <p:custDataLst>
              <p:tags r:id="rId8"/>
            </p:custDataLst>
          </p:nvPr>
        </p:nvSpPr>
        <p:spPr>
          <a:xfrm>
            <a:off x="1452738" y="3812252"/>
            <a:ext cx="9833935" cy="108121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17"/>
          <p:cNvSpPr/>
          <p:nvPr>
            <p:custDataLst>
              <p:tags r:id="rId9"/>
            </p:custDataLst>
          </p:nvPr>
        </p:nvSpPr>
        <p:spPr>
          <a:xfrm>
            <a:off x="905389" y="3812252"/>
            <a:ext cx="266693" cy="108121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19"/>
          <p:cNvSpPr txBox="1"/>
          <p:nvPr>
            <p:custDataLst>
              <p:tags r:id="rId10"/>
            </p:custDataLst>
          </p:nvPr>
        </p:nvSpPr>
        <p:spPr>
          <a:xfrm>
            <a:off x="1734308" y="3905670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市场化运营：引入市场竞争机制，优化资源配置，降低电价，提高服务质量。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9"/>
          <p:cNvSpPr/>
          <p:nvPr>
            <p:custDataLst>
              <p:tags r:id="rId11"/>
            </p:custDataLst>
          </p:nvPr>
        </p:nvSpPr>
        <p:spPr>
          <a:xfrm>
            <a:off x="1452738" y="5095103"/>
            <a:ext cx="9833935" cy="108121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26"/>
          <p:cNvSpPr/>
          <p:nvPr>
            <p:custDataLst>
              <p:tags r:id="rId12"/>
            </p:custDataLst>
          </p:nvPr>
        </p:nvSpPr>
        <p:spPr>
          <a:xfrm>
            <a:off x="905389" y="5095103"/>
            <a:ext cx="266693" cy="108121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27"/>
          <p:cNvSpPr txBox="1"/>
          <p:nvPr>
            <p:custDataLst>
              <p:tags r:id="rId13"/>
            </p:custDataLst>
          </p:nvPr>
        </p:nvSpPr>
        <p:spPr>
          <a:xfrm>
            <a:off x="1734308" y="5188521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安全管理：强化用电安全监管，预防和减少电力事故的发生，保障人民生命财产安全。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03  </a:t>
            </a:r>
            <a:endParaRPr lang="zh-CN" altLang="en-US"/>
          </a:p>
        </p:txBody>
      </p:sp>
      <p:sp>
        <p:nvSpPr>
          <p:cNvPr id="104928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供用电管理的原则和要求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供用电管理的原则</a:t>
            </a:r>
            <a:endParaRPr lang="zh-CN" altLang="en-US"/>
          </a:p>
        </p:txBody>
      </p:sp>
      <p:sp>
        <p:nvSpPr>
          <p:cNvPr id="10493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8606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4" name="矩形 65"/>
          <p:cNvSpPr/>
          <p:nvPr>
            <p:custDataLst>
              <p:tags r:id="rId3"/>
            </p:custDataLst>
          </p:nvPr>
        </p:nvSpPr>
        <p:spPr>
          <a:xfrm>
            <a:off x="1071489" y="1618298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66"/>
          <p:cNvSpPr txBox="1"/>
          <p:nvPr>
            <p:custDataLst>
              <p:tags r:id="rId4"/>
            </p:custDataLst>
          </p:nvPr>
        </p:nvSpPr>
        <p:spPr>
          <a:xfrm>
            <a:off x="1462975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安全可靠：确保供用电设施的安全稳定运行，保障电力供应的可靠性。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3345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69"/>
          <p:cNvSpPr/>
          <p:nvPr>
            <p:custDataLst>
              <p:tags r:id="rId6"/>
            </p:custDataLst>
          </p:nvPr>
        </p:nvSpPr>
        <p:spPr>
          <a:xfrm>
            <a:off x="6405570" y="1618298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70"/>
          <p:cNvSpPr txBox="1"/>
          <p:nvPr>
            <p:custDataLst>
              <p:tags r:id="rId7"/>
            </p:custDataLst>
          </p:nvPr>
        </p:nvSpPr>
        <p:spPr>
          <a:xfrm>
            <a:off x="6797714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经济高效：优化资源配置，降低成本，提高电力供应的经济效益。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8606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6" name="文本框 74"/>
          <p:cNvSpPr txBox="1"/>
          <p:nvPr>
            <p:custDataLst>
              <p:tags r:id="rId9"/>
            </p:custDataLst>
          </p:nvPr>
        </p:nvSpPr>
        <p:spPr>
          <a:xfrm>
            <a:off x="1462975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公平合理：制定合理的电价政策，保障各方的合法权益。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8" name="矩形 73"/>
          <p:cNvSpPr/>
          <p:nvPr>
            <p:custDataLst>
              <p:tags r:id="rId10"/>
            </p:custDataLst>
          </p:nvPr>
        </p:nvSpPr>
        <p:spPr>
          <a:xfrm>
            <a:off x="1071489" y="4237637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3219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84"/>
          <p:cNvSpPr/>
          <p:nvPr>
            <p:custDataLst>
              <p:tags r:id="rId12"/>
            </p:custDataLst>
          </p:nvPr>
        </p:nvSpPr>
        <p:spPr>
          <a:xfrm>
            <a:off x="6466103" y="4237637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85"/>
          <p:cNvSpPr txBox="1"/>
          <p:nvPr>
            <p:custDataLst>
              <p:tags r:id="rId13"/>
            </p:custDataLst>
          </p:nvPr>
        </p:nvSpPr>
        <p:spPr>
          <a:xfrm>
            <a:off x="6857589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环保节能：推动绿色能源发展，减少能源消耗和环境污染。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供用电管理的要求</a:t>
            </a:r>
            <a:endParaRPr lang="zh-CN" altLang="en-US"/>
          </a:p>
        </p:txBody>
      </p:sp>
      <p:sp>
        <p:nvSpPr>
          <p:cNvPr id="1049380" name="矩形 38"/>
          <p:cNvSpPr/>
          <p:nvPr>
            <p:custDataLst>
              <p:tags r:id="rId2"/>
            </p:custDataLst>
          </p:nvPr>
        </p:nvSpPr>
        <p:spPr>
          <a:xfrm rot="204112">
            <a:off x="1365102" y="1245235"/>
            <a:ext cx="4195854" cy="219004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39"/>
          <p:cNvSpPr/>
          <p:nvPr>
            <p:custDataLst>
              <p:tags r:id="rId3"/>
            </p:custDataLst>
          </p:nvPr>
        </p:nvSpPr>
        <p:spPr>
          <a:xfrm>
            <a:off x="1369950" y="1245928"/>
            <a:ext cx="4195854" cy="21900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TextBox 2"/>
          <p:cNvSpPr txBox="1"/>
          <p:nvPr>
            <p:custDataLst>
              <p:tags r:id="rId4"/>
            </p:custDataLst>
          </p:nvPr>
        </p:nvSpPr>
        <p:spPr>
          <a:xfrm>
            <a:off x="1613058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保证安全：确保供用电设施的安全运行，预防事故发生。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86" name="矩形 100"/>
          <p:cNvSpPr/>
          <p:nvPr>
            <p:custDataLst>
              <p:tags r:id="rId5"/>
            </p:custDataLst>
          </p:nvPr>
        </p:nvSpPr>
        <p:spPr>
          <a:xfrm rot="204112">
            <a:off x="6625503" y="1245235"/>
            <a:ext cx="4195854" cy="219004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101"/>
          <p:cNvSpPr/>
          <p:nvPr>
            <p:custDataLst>
              <p:tags r:id="rId6"/>
            </p:custDataLst>
          </p:nvPr>
        </p:nvSpPr>
        <p:spPr>
          <a:xfrm>
            <a:off x="6631044" y="1245928"/>
            <a:ext cx="4195854" cy="21900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TextBox 2"/>
          <p:cNvSpPr txBox="1"/>
          <p:nvPr>
            <p:custDataLst>
              <p:tags r:id="rId7"/>
            </p:custDataLst>
          </p:nvPr>
        </p:nvSpPr>
        <p:spPr>
          <a:xfrm>
            <a:off x="6874844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保证质量：提供稳定、可靠、优质的电力服务，满足用户需求。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92" name="矩形 122"/>
          <p:cNvSpPr/>
          <p:nvPr>
            <p:custDataLst>
              <p:tags r:id="rId8"/>
            </p:custDataLst>
          </p:nvPr>
        </p:nvSpPr>
        <p:spPr>
          <a:xfrm rot="204112">
            <a:off x="1365102" y="3985908"/>
            <a:ext cx="4195854" cy="219004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123"/>
          <p:cNvSpPr/>
          <p:nvPr>
            <p:custDataLst>
              <p:tags r:id="rId9"/>
            </p:custDataLst>
          </p:nvPr>
        </p:nvSpPr>
        <p:spPr>
          <a:xfrm>
            <a:off x="1369950" y="3986600"/>
            <a:ext cx="4195854" cy="21900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TextBox 2"/>
          <p:cNvSpPr txBox="1"/>
          <p:nvPr>
            <p:custDataLst>
              <p:tags r:id="rId10"/>
            </p:custDataLst>
          </p:nvPr>
        </p:nvSpPr>
        <p:spPr>
          <a:xfrm>
            <a:off x="1612365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提高效率：优化电力资源配置，降低能源消耗，提高能源利用效率。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98" name="矩形 89"/>
          <p:cNvSpPr/>
          <p:nvPr>
            <p:custDataLst>
              <p:tags r:id="rId11"/>
            </p:custDataLst>
          </p:nvPr>
        </p:nvSpPr>
        <p:spPr>
          <a:xfrm rot="204112">
            <a:off x="6625503" y="3985908"/>
            <a:ext cx="4195854" cy="219004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90"/>
          <p:cNvSpPr/>
          <p:nvPr>
            <p:custDataLst>
              <p:tags r:id="rId12"/>
            </p:custDataLst>
          </p:nvPr>
        </p:nvSpPr>
        <p:spPr>
          <a:xfrm>
            <a:off x="6631044" y="3986600"/>
            <a:ext cx="4195854" cy="21900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TextBox 2"/>
          <p:cNvSpPr txBox="1"/>
          <p:nvPr>
            <p:custDataLst>
              <p:tags r:id="rId13"/>
            </p:custDataLst>
          </p:nvPr>
        </p:nvSpPr>
        <p:spPr>
          <a:xfrm>
            <a:off x="6873459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促进环保：采取环保措施，减少电力生产对环境的影响。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https://d.book118.com/568046113062006037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 文档标题内容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 文档标题内容"/>
  <p:tag name="KSO_WM_UNIT_TYPE" val="a"/>
  <p:tag name="KSO_WM_UNIT_VALUE" val="1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SLIDE_CONTENT_AREA" val="{&quot;left&quot;:&quot;70.15&quot;,&quot;top&quot;:&quot;137.55&quot;,&quot;width&quot;:&quot;465.9&quot;,&quot;height&quot;:&quot;256.5&quot;}"/>
  <p:tag name="KSO_WM_SLIDE_ID" val="custom20230266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2  "/>
  <p:tag name="KSO_WM_UNIT_TYPE" val="e"/>
  <p:tag name="KSO_WM_UNIT_VALUE" val="6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3  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4">
      <a:dk1>
        <a:sysClr val="windowText" lastClr="000000"/>
      </a:dk1>
      <a:lt1>
        <a:sysClr val="window" lastClr="FFFFFF"/>
      </a:lt1>
      <a:dk2>
        <a:srgbClr val="44546A"/>
      </a:dk2>
      <a:lt2>
        <a:srgbClr val="F3F5FB"/>
      </a:lt2>
      <a:accent1>
        <a:srgbClr val="0CA9F8"/>
      </a:accent1>
      <a:accent2>
        <a:srgbClr val="6DAAF9"/>
      </a:accent2>
      <a:accent3>
        <a:srgbClr val="8993F8"/>
      </a:accent3>
      <a:accent4>
        <a:srgbClr val="A67CF7"/>
      </a:accent4>
      <a:accent5>
        <a:srgbClr val="C265F6"/>
      </a:accent5>
      <a:accent6>
        <a:srgbClr val="DF4EF5"/>
      </a:accent6>
      <a:hlink>
        <a:srgbClr val="0563C1"/>
      </a:hlink>
      <a:folHlink>
        <a:srgbClr val="954F72"/>
      </a:folHlink>
    </a:clrScheme>
    <a:fontScheme name="自定义 23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+中文标题</vt:lpstr>
      <vt:lpstr>微软雅黑</vt:lpstr>
      <vt:lpstr>Wingdings</vt:lpstr>
      <vt:lpstr>Calibri Light</vt:lpstr>
      <vt:lpstr>+中文正文</vt:lpstr>
      <vt:lpstr>宋体</vt:lpstr>
      <vt:lpstr>Office Theme</vt:lpstr>
      <vt:lpstr>供用电管理绪论</vt:lpstr>
      <vt:lpstr>目录</vt:lpstr>
      <vt:lpstr>供用电管理的概念</vt:lpstr>
      <vt:lpstr>供用电管理的定义</vt:lpstr>
      <vt:lpstr>供用电管理的目的和意义</vt:lpstr>
      <vt:lpstr>供用电管理的范围和内容</vt:lpstr>
      <vt:lpstr>供用电管理的历史和发展</vt:lpstr>
      <vt:lpstr>供用电管理的起源</vt:lpstr>
      <vt:lpstr>供用电管理的发展历程</vt:lpstr>
      <vt:lpstr>现代供用电管理的特点</vt:lpstr>
      <vt:lpstr>供用电管理的原则和要求</vt:lpstr>
      <vt:lpstr>供用电管理的原则</vt:lpstr>
      <vt:lpstr>供用电管理的要求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2024-09-17T07:22:46.981</cp:lastPrinted>
  <dcterms:created xsi:type="dcterms:W3CDTF">2024-09-16T23:22:47Z</dcterms:created>
  <dcterms:modified xsi:type="dcterms:W3CDTF">2024-09-16T23:22:49Z</dcterms:modified>
</cp:coreProperties>
</file>