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88F8D-7F8B-4959-B73D-F17740B3B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7517A-7F7B-4567-B3E5-51B43C086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94E78-AFE3-486C-AE67-F6329C3CF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719BBA-BCF9-4156-9BB9-0F64C3A7C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0BAACE-733C-4483-89AD-89B2FE1D7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BCD18D-03C5-4FBF-815C-E762FCA11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691174-0679-4310-9E36-08C026623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971539-A886-40E5-8421-5406CF707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DF4630-58FD-4CEB-9281-0E54C3EB6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65D7B-43A2-4AE6-87D2-2E70E275F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84ACD-C323-4E8A-B3D3-8454D2545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52066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消化系统简介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消化系统疾病的预防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消化系统疾病的护理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消化系统疾病患者的心理护理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消化系统疾病的康复护理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消化系统简介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负责初步消化食物，将食物咀嚼成小块并分泌唾液进行润滑。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连接口腔和胃，负责将食物传递到胃部。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主要负责消化和吸收食物中的蛋白质，同时分泌胃酸和消化酶。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小肠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主要负责吸收食物中的营养物质，包括脂肪、糖、蛋白质、维生素和矿物质。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主要负责吸收水分和形成粪便。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肝、胆、胰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分泌胆汁和胰液，参与消化和吸收过程。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消化系统的组成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消化系统的功能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消化食物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通过物理和化学方式将食物分解成小分子，如氨基酸、单糖和脂肪酸，以便身体吸收利用。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吸收营养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将食物中的营养物质吸收进入血液，供给身体各部位使用。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排泄废物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将未消化的食物残渣和废物排出体外。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38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6354794" y="1266825"/>
            <a:ext cx="333375" cy="333375"/>
            <a:chOff x="6354794" y="1266825"/>
            <a:chExt cx="333375" cy="333375"/>
          </a:xfrm>
        </p:grpSpPr>
        <p:sp>
          <p:nvSpPr>
            <p:cNvPr id="4" name="AutoShape 4"/>
            <p:cNvSpPr/>
            <p:nvPr/>
          </p:nvSpPr>
          <p:spPr>
            <a:xfrm>
              <a:off x="6354794" y="1266825"/>
              <a:ext cx="333375" cy="33337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802344" y="2579656"/>
            <a:ext cx="333375" cy="333375"/>
            <a:chOff x="5802344" y="2579656"/>
            <a:chExt cx="333375" cy="333375"/>
          </a:xfrm>
        </p:grpSpPr>
        <p:sp>
          <p:nvSpPr>
            <p:cNvPr id="6" name="AutoShape 6"/>
            <p:cNvSpPr/>
            <p:nvPr/>
          </p:nvSpPr>
          <p:spPr>
            <a:xfrm>
              <a:off x="5802344" y="2579656"/>
              <a:ext cx="333375" cy="33337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480018" y="3830669"/>
            <a:ext cx="333375" cy="333375"/>
            <a:chOff x="5480018" y="3830669"/>
            <a:chExt cx="333375" cy="333375"/>
          </a:xfrm>
        </p:grpSpPr>
        <p:sp>
          <p:nvSpPr>
            <p:cNvPr id="8" name="AutoShape 8"/>
            <p:cNvSpPr/>
            <p:nvPr/>
          </p:nvSpPr>
          <p:spPr>
            <a:xfrm>
              <a:off x="5480018" y="3830669"/>
              <a:ext cx="333375" cy="33337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711607" y="5068919"/>
            <a:ext cx="333375" cy="333375"/>
            <a:chOff x="3711607" y="5068919"/>
            <a:chExt cx="333375" cy="333375"/>
          </a:xfrm>
        </p:grpSpPr>
        <p:sp>
          <p:nvSpPr>
            <p:cNvPr id="10" name="AutoShape 10"/>
            <p:cNvSpPr/>
            <p:nvPr/>
          </p:nvSpPr>
          <p:spPr>
            <a:xfrm>
              <a:off x="3711607" y="5068919"/>
              <a:ext cx="333375" cy="33337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消化系统的疾病类型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94842" y="1166774"/>
            <a:ext cx="3394996" cy="490334"/>
            <a:chOff x="1094842" y="1166774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094842" y="116677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326671" y="1519335"/>
            <a:ext cx="2931336" cy="1654845"/>
            <a:chOff x="1326671" y="1519335"/>
            <a:chExt cx="2931336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326671" y="151933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胃黏膜炎症，可能导致胃痛、恶心、呕吐等症状。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710363" y="827762"/>
            <a:ext cx="2987778" cy="490334"/>
            <a:chOff x="6710363" y="827762"/>
            <a:chExt cx="298777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6710363" y="827762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胃溃疡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710363" y="1236519"/>
            <a:ext cx="5449408" cy="802744"/>
            <a:chOff x="6710363" y="1236519"/>
            <a:chExt cx="5449408" cy="802744"/>
          </a:xfrm>
        </p:grpSpPr>
        <p:sp>
          <p:nvSpPr>
            <p:cNvPr id="40" name="TextBox 40"/>
            <p:cNvSpPr txBox="1"/>
            <p:nvPr/>
          </p:nvSpPr>
          <p:spPr>
            <a:xfrm>
              <a:off x="6710363" y="1236519"/>
              <a:ext cx="5449408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胃黏膜的溃疡性病变，可能导致胃痛、胃酸过多等症状。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253493" y="2140593"/>
            <a:ext cx="2987778" cy="490334"/>
            <a:chOff x="6253493" y="2140593"/>
            <a:chExt cx="298777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6253493" y="214059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6253493" y="2549350"/>
            <a:ext cx="5449408" cy="802744"/>
            <a:chOff x="6253493" y="2549350"/>
            <a:chExt cx="5449408" cy="802744"/>
          </a:xfrm>
        </p:grpSpPr>
        <p:sp>
          <p:nvSpPr>
            <p:cNvPr id="44" name="TextBox 44"/>
            <p:cNvSpPr txBox="1"/>
            <p:nvPr/>
          </p:nvSpPr>
          <p:spPr>
            <a:xfrm>
              <a:off x="6253493" y="2549350"/>
              <a:ext cx="5449408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肝脏炎症，可能导致黄疸、食欲不振等症状。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5918277" y="3430588"/>
            <a:ext cx="2987778" cy="490334"/>
            <a:chOff x="5918277" y="3430588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5918277" y="3430588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肝硬化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5918277" y="3839345"/>
            <a:ext cx="5449408" cy="802744"/>
            <a:chOff x="5918277" y="3839345"/>
            <a:chExt cx="5449408" cy="802744"/>
          </a:xfrm>
        </p:grpSpPr>
        <p:sp>
          <p:nvSpPr>
            <p:cNvPr id="48" name="TextBox 48"/>
            <p:cNvSpPr txBox="1"/>
            <p:nvPr/>
          </p:nvSpPr>
          <p:spPr>
            <a:xfrm>
              <a:off x="5918277" y="3839345"/>
              <a:ext cx="5449408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肝脏结构改变，可能导致肝功能衰竭、腹水等症状。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4380227" y="4629856"/>
            <a:ext cx="2987778" cy="490334"/>
            <a:chOff x="4380227" y="4629856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4380227" y="4629856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胆结石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4380227" y="5038613"/>
            <a:ext cx="5449408" cy="802744"/>
            <a:chOff x="4380227" y="5038613"/>
            <a:chExt cx="5449408" cy="802744"/>
          </a:xfrm>
        </p:grpSpPr>
        <p:sp>
          <p:nvSpPr>
            <p:cNvPr id="52" name="TextBox 52"/>
            <p:cNvSpPr txBox="1"/>
            <p:nvPr/>
          </p:nvSpPr>
          <p:spPr>
            <a:xfrm>
              <a:off x="4380227" y="5038613"/>
              <a:ext cx="5449408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胆道内结石形成，可能导致右上腹疼痛、黄疸等症状。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消化系统疾病的预防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规律饮食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摄入多种食物，保证营养均衡，有助于提高消化系统的健康水平。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多样化饮食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避免刺激性食物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减少辛辣、油腻、坚硬等刺激性食物的摄入，以免对消化道造成损伤。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保持规律的饮食习惯，避免暴饮暴食，有助于减轻消化系统负担。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适当的运动有助于促进肠道蠕动，提高消化能力。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适度运动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417" b="10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保持良好作息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5583" b="5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000" b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充足的睡眠和规律的作息有助于维护消化系统的正常功能。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戒烟限酒可以减少对消化道黏膜的刺激，保护消化系统健康。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生活习惯改善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018" b="40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定期体检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定期进行消化系统检查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通过胃镜、肠镜等检查手段，及早发现消化道疾病，提高治愈率。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监测消化道症状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留意消化道症状，如腹痛、腹泻、便秘等，及时就医检查。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预防性筛查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针对高危人群，如家族中有消化道肿瘤病史的人群，进行预防性筛查，降低患病风险。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消化系统疾病的护理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https://d.book118.com/568052066063006026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2024-09-03T18:55:47.747</cp:lastPrinted>
  <dcterms:created xsi:type="dcterms:W3CDTF">2024-09-03T10:55:47Z</dcterms:created>
  <dcterms:modified xsi:type="dcterms:W3CDTF">2024-09-03T10:55:49Z</dcterms:modified>
</cp:coreProperties>
</file>