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emf" ContentType="image/x-emf"/>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9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7" r:id="rId39"/>
    <p:sldId id="369" r:id="rId40"/>
  </p:sldIdLst>
  <p:sldSz cx="12190413" cy="6859588"/>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tags" Target="tags/tag3.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heme" Target="theme/theme1.xml" /><Relationship Id="rId45"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5.emf" /><Relationship Id="rId2" Type="http://schemas.openxmlformats.org/officeDocument/2006/relationships/image" Target="../media/image6.e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7.emf" /><Relationship Id="rId2" Type="http://schemas.openxmlformats.org/officeDocument/2006/relationships/image" Target="../media/image8.emf" /><Relationship Id="rId3" Type="http://schemas.openxmlformats.org/officeDocument/2006/relationships/image" Target="../media/image9.emf" /><Relationship Id="rId4" Type="http://schemas.openxmlformats.org/officeDocument/2006/relationships/image" Target="../media/image10.emf" /><Relationship Id="rId5" Type="http://schemas.openxmlformats.org/officeDocument/2006/relationships/image" Target="../media/image11.emf" /><Relationship Id="rId6" Type="http://schemas.openxmlformats.org/officeDocument/2006/relationships/image" Target="../media/image12.e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4.e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16.emf" /></Relationships>
</file>

<file path=ppt/drawings/_rels/vmlDrawing5.vml.rels>&#65279;<?xml version="1.0" encoding="utf-8" standalone="yes"?><Relationships xmlns="http://schemas.openxmlformats.org/package/2006/relationships"><Relationship Id="rId1" Type="http://schemas.openxmlformats.org/officeDocument/2006/relationships/image" Target="../media/image17.emf" /></Relationships>
</file>

<file path=ppt/drawings/_rels/vmlDrawing6.vml.rels>&#65279;<?xml version="1.0" encoding="utf-8" standalone="yes"?><Relationships xmlns="http://schemas.openxmlformats.org/package/2006/relationships"><Relationship Id="rId1" Type="http://schemas.openxmlformats.org/officeDocument/2006/relationships/image" Target="../media/image18.emf" /><Relationship Id="rId2" Type="http://schemas.openxmlformats.org/officeDocument/2006/relationships/image" Target="../media/image19.emf" /><Relationship Id="rId3" Type="http://schemas.openxmlformats.org/officeDocument/2006/relationships/image" Target="../media/image20.emf" /></Relationships>
</file>

<file path=ppt/drawings/_rels/vmlDrawing7.vml.rels>&#65279;<?xml version="1.0" encoding="utf-8" standalone="yes"?><Relationships xmlns="http://schemas.openxmlformats.org/package/2006/relationships"><Relationship Id="rId1" Type="http://schemas.openxmlformats.org/officeDocument/2006/relationships/image" Target="../media/image21.emf" /><Relationship Id="rId2" Type="http://schemas.openxmlformats.org/officeDocument/2006/relationships/image" Target="../media/image22.emf" /></Relationships>
</file>

<file path=ppt/drawings/_rels/vmlDrawing8.vml.rels>&#65279;<?xml version="1.0" encoding="utf-8" standalone="yes"?><Relationships xmlns="http://schemas.openxmlformats.org/package/2006/relationships"><Relationship Id="rId1" Type="http://schemas.openxmlformats.org/officeDocument/2006/relationships/image" Target="../media/image24.emf" /><Relationship Id="rId2" Type="http://schemas.openxmlformats.org/officeDocument/2006/relationships/image" Target="../media/image25.emf" /><Relationship Id="rId3" Type="http://schemas.openxmlformats.org/officeDocument/2006/relationships/image" Target="../media/image26.emf" /></Relationships>
</file>

<file path=ppt/drawings/_rels/vmlDrawing9.vml.rels>&#65279;<?xml version="1.0" encoding="utf-8" standalone="yes"?><Relationships xmlns="http://schemas.openxmlformats.org/package/2006/relationships"><Relationship Id="rId1" Type="http://schemas.openxmlformats.org/officeDocument/2006/relationships/image" Target="../media/image27.emf" /></Relationships>
</file>

<file path=ppt/drawings/_rels/vmlDrawing10.vml.rels>&#65279;<?xml version="1.0" encoding="utf-8" standalone="yes"?><Relationships xmlns="http://schemas.openxmlformats.org/package/2006/relationships"><Relationship Id="rId1" Type="http://schemas.openxmlformats.org/officeDocument/2006/relationships/image" Target="../media/image29.e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F0105D8-2175-4E7B-B413-017B06AB72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A55FDB-F96F-435B-96A8-07F6C42086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841052D-8950-49C4-8256-33BECDE727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213987-196C-4CB5-8859-33F1A2DDC6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D6E81C8-D7C2-49DB-B7C5-D8D92D9123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820FA5B-24DE-468A-B5DF-EA479B89BB9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999B3E-EA8F-458C-87E8-D1DE3E5D6E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25F76B-490D-4774-92AB-771C810A9A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51AE3D-2ECF-4EFF-B9D9-672E0E829A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982669-C78D-427F-8C2F-10843EC8F0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3809E4-BB62-4133-AFA0-14A6B49977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extLst>
      <p:ext uri="{BB962C8B-B14F-4D97-AF65-F5344CB8AC3E}">
        <p14:creationId xmlns:p14="http://schemas.microsoft.com/office/powerpoint/2010/main" val="4144772547"/>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nvGrpSpPr>
      <p:grpSpPr>
        <a:xfrm>
          <a:off x="0" y="0"/>
          <a:ext cx="0" cy="0"/>
        </a:xfrm>
      </p:grpSpPr>
      <p:sp>
        <p:nvSpPr>
          <p:cNvPr id="3" name="矩形 2"/>
          <p:cNvSpPr/>
          <p:nvPr userDrawn="1"/>
        </p:nvSpPr>
        <p:spPr>
          <a:xfrm>
            <a:off x="0" y="0"/>
            <a:ext cx="12190413" cy="6859588"/>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59968291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自定义版式">
    <p:spTree>
      <p:nvGrpSpPr>
        <p:cNvPr id="1" name=""/>
        <p:cNvGrpSpPr/>
        <p:nvPr/>
      </p:nvGrpSpPr>
      <p:grpSpPr>
        <a:xfrm>
          <a:off x="0" y="0"/>
          <a:ext cx="0" cy="0"/>
        </a:xfrm>
      </p:grpSpPr>
      <p:sp>
        <p:nvSpPr>
          <p:cNvPr id="3" name="矩形 2"/>
          <p:cNvSpPr/>
          <p:nvPr userDrawn="1"/>
        </p:nvSpPr>
        <p:spPr>
          <a:xfrm>
            <a:off x="0" y="1269554"/>
            <a:ext cx="12190413" cy="559003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872728455"/>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自定义版式">
    <p:spTree>
      <p:nvGrpSpPr>
        <p:cNvPr id="1" name=""/>
        <p:cNvGrpSpPr/>
        <p:nvPr/>
      </p:nvGrpSpPr>
      <p:grpSpPr>
        <a:xfrm>
          <a:off x="0" y="0"/>
          <a:ext cx="0" cy="0"/>
        </a:xfrm>
      </p:grpSpPr>
      <p:sp>
        <p:nvSpPr>
          <p:cNvPr id="3" name="矩形 2"/>
          <p:cNvSpPr/>
          <p:nvPr userDrawn="1"/>
        </p:nvSpPr>
        <p:spPr>
          <a:xfrm>
            <a:off x="0" y="1629594"/>
            <a:ext cx="12190413" cy="522999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55017241"/>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自定义版式">
    <p:spTree>
      <p:nvGrpSpPr>
        <p:cNvPr id="1" name=""/>
        <p:cNvGrpSpPr/>
        <p:nvPr/>
      </p:nvGrpSpPr>
      <p:grpSpPr>
        <a:xfrm>
          <a:off x="0" y="0"/>
          <a:ext cx="0" cy="0"/>
        </a:xfrm>
      </p:grpSpPr>
      <p:sp>
        <p:nvSpPr>
          <p:cNvPr id="3" name="矩形 2"/>
          <p:cNvSpPr/>
          <p:nvPr userDrawn="1"/>
        </p:nvSpPr>
        <p:spPr>
          <a:xfrm>
            <a:off x="0" y="1989634"/>
            <a:ext cx="12190413" cy="486995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593085119"/>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0_自定义版式">
    <p:spTree>
      <p:nvGrpSpPr>
        <p:cNvPr id="1" name=""/>
        <p:cNvGrpSpPr/>
        <p:nvPr/>
      </p:nvGrpSpPr>
      <p:grpSpPr>
        <a:xfrm>
          <a:off x="0" y="0"/>
          <a:ext cx="0" cy="0"/>
        </a:xfrm>
      </p:grpSpPr>
      <p:sp>
        <p:nvSpPr>
          <p:cNvPr id="3" name="矩形 2"/>
          <p:cNvSpPr/>
          <p:nvPr userDrawn="1"/>
        </p:nvSpPr>
        <p:spPr>
          <a:xfrm>
            <a:off x="0" y="2349674"/>
            <a:ext cx="12190413" cy="450991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243221796"/>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spTree>
      <p:nvGrpSpPr>
        <p:cNvPr id="1" name=""/>
        <p:cNvGrpSpPr/>
        <p:nvPr/>
      </p:nvGrpSpPr>
      <p:grpSpPr>
        <a:xfrm>
          <a:off x="0" y="0"/>
          <a:ext cx="0" cy="0"/>
        </a:xfrm>
      </p:grpSpPr>
      <p:sp>
        <p:nvSpPr>
          <p:cNvPr id="3" name="矩形 2"/>
          <p:cNvSpPr/>
          <p:nvPr userDrawn="1"/>
        </p:nvSpPr>
        <p:spPr>
          <a:xfrm>
            <a:off x="0" y="2709714"/>
            <a:ext cx="12190413" cy="414987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553919419"/>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1_自定义版式">
    <p:spTree>
      <p:nvGrpSpPr>
        <p:cNvPr id="1" name=""/>
        <p:cNvGrpSpPr/>
        <p:nvPr/>
      </p:nvGrpSpPr>
      <p:grpSpPr>
        <a:xfrm>
          <a:off x="0" y="0"/>
          <a:ext cx="0" cy="0"/>
        </a:xfrm>
      </p:grpSpPr>
      <p:sp>
        <p:nvSpPr>
          <p:cNvPr id="3" name="矩形 2"/>
          <p:cNvSpPr/>
          <p:nvPr userDrawn="1"/>
        </p:nvSpPr>
        <p:spPr>
          <a:xfrm>
            <a:off x="0" y="3069754"/>
            <a:ext cx="12190413" cy="378983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094746996"/>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自定义版式">
    <p:spTree>
      <p:nvGrpSpPr>
        <p:cNvPr id="1" name=""/>
        <p:cNvGrpSpPr/>
        <p:nvPr/>
      </p:nvGrpSpPr>
      <p:grpSpPr>
        <a:xfrm>
          <a:off x="0" y="0"/>
          <a:ext cx="0" cy="0"/>
        </a:xfrm>
      </p:grpSpPr>
      <p:sp>
        <p:nvSpPr>
          <p:cNvPr id="3" name="矩形 2"/>
          <p:cNvSpPr/>
          <p:nvPr userDrawn="1"/>
        </p:nvSpPr>
        <p:spPr>
          <a:xfrm>
            <a:off x="0" y="3429794"/>
            <a:ext cx="12190413" cy="342979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810202974"/>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7_自定义版式">
    <p:spTree>
      <p:nvGrpSpPr>
        <p:cNvPr id="1" name=""/>
        <p:cNvGrpSpPr/>
        <p:nvPr/>
      </p:nvGrpSpPr>
      <p:grpSpPr>
        <a:xfrm>
          <a:off x="0" y="0"/>
          <a:ext cx="0" cy="0"/>
        </a:xfrm>
      </p:grpSpPr>
      <p:sp>
        <p:nvSpPr>
          <p:cNvPr id="3" name="矩形 2"/>
          <p:cNvSpPr/>
          <p:nvPr userDrawn="1"/>
        </p:nvSpPr>
        <p:spPr>
          <a:xfrm>
            <a:off x="0" y="3645818"/>
            <a:ext cx="12190413" cy="3213770"/>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3318707686"/>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自定义版式">
    <p:spTree>
      <p:nvGrpSpPr>
        <p:cNvPr id="1" name=""/>
        <p:cNvGrpSpPr/>
        <p:nvPr/>
      </p:nvGrpSpPr>
      <p:grpSpPr>
        <a:xfrm>
          <a:off x="0" y="0"/>
          <a:ext cx="0" cy="0"/>
        </a:xfrm>
      </p:grpSpPr>
      <p:sp>
        <p:nvSpPr>
          <p:cNvPr id="3" name="矩形 2"/>
          <p:cNvSpPr/>
          <p:nvPr userDrawn="1"/>
        </p:nvSpPr>
        <p:spPr>
          <a:xfrm>
            <a:off x="0" y="3789834"/>
            <a:ext cx="12190413" cy="306975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2883790138"/>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自定义版式">
    <p:spTree>
      <p:nvGrpSpPr>
        <p:cNvPr id="1" name=""/>
        <p:cNvGrpSpPr/>
        <p:nvPr/>
      </p:nvGrpSpPr>
      <p:grpSpPr>
        <a:xfrm>
          <a:off x="0" y="0"/>
          <a:ext cx="0" cy="0"/>
        </a:xfrm>
      </p:grpSpPr>
      <p:sp>
        <p:nvSpPr>
          <p:cNvPr id="3" name="矩形 2"/>
          <p:cNvSpPr/>
          <p:nvPr userDrawn="1"/>
        </p:nvSpPr>
        <p:spPr>
          <a:xfrm>
            <a:off x="0" y="4149874"/>
            <a:ext cx="12190413" cy="270971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3998654766"/>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3_自定义版式">
    <p:spTree>
      <p:nvGrpSpPr>
        <p:cNvPr id="1" name=""/>
        <p:cNvGrpSpPr/>
        <p:nvPr/>
      </p:nvGrpSpPr>
      <p:grpSpPr>
        <a:xfrm>
          <a:off x="0" y="0"/>
          <a:ext cx="0" cy="0"/>
        </a:xfrm>
      </p:grpSpPr>
      <p:sp>
        <p:nvSpPr>
          <p:cNvPr id="3" name="矩形 2"/>
          <p:cNvSpPr/>
          <p:nvPr userDrawn="1"/>
        </p:nvSpPr>
        <p:spPr>
          <a:xfrm>
            <a:off x="0" y="4509914"/>
            <a:ext cx="12190413" cy="234967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3552061488"/>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自定义版式">
    <p:spTree>
      <p:nvGrpSpPr>
        <p:cNvPr id="1" name=""/>
        <p:cNvGrpSpPr/>
        <p:nvPr/>
      </p:nvGrpSpPr>
      <p:grpSpPr>
        <a:xfrm>
          <a:off x="0" y="0"/>
          <a:ext cx="0" cy="0"/>
        </a:xfrm>
      </p:grpSpPr>
      <p:sp>
        <p:nvSpPr>
          <p:cNvPr id="3" name="矩形 2"/>
          <p:cNvSpPr/>
          <p:nvPr userDrawn="1"/>
        </p:nvSpPr>
        <p:spPr>
          <a:xfrm>
            <a:off x="0" y="4869954"/>
            <a:ext cx="12190413" cy="198963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2711249272"/>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自定义版式">
    <p:spTree>
      <p:nvGrpSpPr>
        <p:cNvPr id="1" name=""/>
        <p:cNvGrpSpPr/>
        <p:nvPr/>
      </p:nvGrpSpPr>
      <p:grpSpPr>
        <a:xfrm>
          <a:off x="0" y="0"/>
          <a:ext cx="0" cy="0"/>
        </a:xfrm>
      </p:grpSpPr>
      <p:sp>
        <p:nvSpPr>
          <p:cNvPr id="3" name="矩形 2"/>
          <p:cNvSpPr/>
          <p:nvPr userDrawn="1"/>
        </p:nvSpPr>
        <p:spPr>
          <a:xfrm>
            <a:off x="0" y="5229994"/>
            <a:ext cx="12190413" cy="162959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2865261358"/>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5_自定义版式">
    <p:spTree>
      <p:nvGrpSpPr>
        <p:cNvPr id="1" name=""/>
        <p:cNvGrpSpPr/>
        <p:nvPr/>
      </p:nvGrpSpPr>
      <p:grpSpPr>
        <a:xfrm>
          <a:off x="0" y="0"/>
          <a:ext cx="0" cy="0"/>
        </a:xfrm>
      </p:grpSpPr>
      <p:sp>
        <p:nvSpPr>
          <p:cNvPr id="3" name="矩形 2"/>
          <p:cNvSpPr/>
          <p:nvPr userDrawn="1"/>
        </p:nvSpPr>
        <p:spPr>
          <a:xfrm>
            <a:off x="0" y="5590034"/>
            <a:ext cx="12190413" cy="126955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3070274794"/>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自定义版式">
    <p:spTree>
      <p:nvGrpSpPr>
        <p:cNvPr id="1" name=""/>
        <p:cNvGrpSpPr/>
        <p:nvPr/>
      </p:nvGrpSpPr>
      <p:grpSpPr>
        <a:xfrm>
          <a:off x="0" y="0"/>
          <a:ext cx="0" cy="0"/>
        </a:xfrm>
      </p:grpSpPr>
      <p:sp>
        <p:nvSpPr>
          <p:cNvPr id="3" name="矩形 2"/>
          <p:cNvSpPr/>
          <p:nvPr userDrawn="1"/>
        </p:nvSpPr>
        <p:spPr>
          <a:xfrm>
            <a:off x="0" y="5950074"/>
            <a:ext cx="12190413" cy="90951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3816096189"/>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6_自定义版式">
    <p:spTree>
      <p:nvGrpSpPr>
        <p:cNvPr id="1" name=""/>
        <p:cNvGrpSpPr/>
        <p:nvPr/>
      </p:nvGrpSpPr>
      <p:grpSpPr>
        <a:xfrm>
          <a:off x="0" y="0"/>
          <a:ext cx="0" cy="0"/>
        </a:xfrm>
      </p:grpSpPr>
      <p:sp>
        <p:nvSpPr>
          <p:cNvPr id="4" name="矩形 3"/>
          <p:cNvSpPr/>
          <p:nvPr userDrawn="1"/>
        </p:nvSpPr>
        <p:spPr>
          <a:xfrm>
            <a:off x="0" y="6310114"/>
            <a:ext cx="12190413" cy="549474"/>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ctr" defTabSz="1219140"/>
            <a:endParaRPr lang="zh-CN" altLang="en-US">
              <a:solidFill>
                <a:prstClr val="white"/>
              </a:solidFill>
            </a:endParaRPr>
          </a:p>
        </p:txBody>
      </p:sp>
    </p:spTree>
    <p:extLst>
      <p:ext uri="{BB962C8B-B14F-4D97-AF65-F5344CB8AC3E}">
        <p14:creationId xmlns:p14="http://schemas.microsoft.com/office/powerpoint/2010/main" val="1884711176"/>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image" Target="../media/image1.jpeg"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3" name="矩形 2"/>
          <p:cNvSpPr/>
          <p:nvPr userDrawn="1"/>
        </p:nvSpPr>
        <p:spPr>
          <a:xfrm>
            <a:off x="0" y="0"/>
            <a:ext cx="12190413" cy="6859588"/>
          </a:xfrm>
          <a:prstGeom prst="rect">
            <a:avLst/>
          </a:prstGeom>
          <a:blipFill dpi="0" rotWithShape="1">
            <a:blip r:embed="rId19">
              <a:alphaModFix amt="97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5" r:id="rId2"/>
    <p:sldLayoutId id="2147483668" r:id="rId3"/>
    <p:sldLayoutId id="2147483675" r:id="rId4"/>
    <p:sldLayoutId id="2147483676" r:id="rId5"/>
    <p:sldLayoutId id="2147483677" r:id="rId6"/>
    <p:sldLayoutId id="2147483678" r:id="rId7"/>
    <p:sldLayoutId id="2147483679" r:id="rId8"/>
    <p:sldLayoutId id="2147483680" r:id="rId9"/>
    <p:sldLayoutId id="2147483681"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Lst>
  <p:transition/>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xml" /><Relationship Id="rId3" Type="http://schemas.openxmlformats.org/officeDocument/2006/relationships/tags" Target="../tags/tag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png" /><Relationship Id="rId3" Type="http://schemas.openxmlformats.org/officeDocument/2006/relationships/package" Target="../embeddings/Microsoft_Word___1.docx" TargetMode="Internal" /><Relationship Id="rId4" Type="http://schemas.openxmlformats.org/officeDocument/2006/relationships/oleObject" Target="../embeddings/oleObject1.bin" /><Relationship Id="rId5" Type="http://schemas.openxmlformats.org/officeDocument/2006/relationships/image" Target="../media/image5.emf" /><Relationship Id="rId6" Type="http://schemas.openxmlformats.org/officeDocument/2006/relationships/package" Target="../embeddings/Microsoft_Word___2.docx" TargetMode="Internal" /><Relationship Id="rId7" Type="http://schemas.openxmlformats.org/officeDocument/2006/relationships/oleObject" Target="../embeddings/oleObject2.bin" /><Relationship Id="rId8" Type="http://schemas.openxmlformats.org/officeDocument/2006/relationships/image" Target="../media/image6.emf" /><Relationship Id="rId9" Type="http://schemas.openxmlformats.org/officeDocument/2006/relationships/vmlDrawing" Target="../drawings/vmlDrawing1.v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9.emf" /><Relationship Id="rId11" Type="http://schemas.openxmlformats.org/officeDocument/2006/relationships/package" Target="../embeddings/Microsoft_Word___6.docx" TargetMode="Internal" /><Relationship Id="rId12" Type="http://schemas.openxmlformats.org/officeDocument/2006/relationships/oleObject" Target="../embeddings/oleObject6.bin" /><Relationship Id="rId13" Type="http://schemas.openxmlformats.org/officeDocument/2006/relationships/image" Target="../media/image10.emf" /><Relationship Id="rId14" Type="http://schemas.openxmlformats.org/officeDocument/2006/relationships/package" Target="../embeddings/Microsoft_Word___7.docx" TargetMode="Internal" /><Relationship Id="rId15" Type="http://schemas.openxmlformats.org/officeDocument/2006/relationships/oleObject" Target="../embeddings/oleObject7.bin" /><Relationship Id="rId16" Type="http://schemas.openxmlformats.org/officeDocument/2006/relationships/image" Target="../media/image11.emf" /><Relationship Id="rId17" Type="http://schemas.openxmlformats.org/officeDocument/2006/relationships/package" Target="../embeddings/Microsoft_Word___8.docx" TargetMode="Internal" /><Relationship Id="rId18" Type="http://schemas.openxmlformats.org/officeDocument/2006/relationships/oleObject" Target="../embeddings/oleObject8.bin" /><Relationship Id="rId19" Type="http://schemas.openxmlformats.org/officeDocument/2006/relationships/image" Target="../media/image12.emf" /><Relationship Id="rId2" Type="http://schemas.openxmlformats.org/officeDocument/2006/relationships/package" Target="../embeddings/Microsoft_Word___3.docx" TargetMode="Internal" /><Relationship Id="rId20" Type="http://schemas.openxmlformats.org/officeDocument/2006/relationships/vmlDrawing" Target="../drawings/vmlDrawing2.vml" /><Relationship Id="rId3" Type="http://schemas.openxmlformats.org/officeDocument/2006/relationships/oleObject" Target="../embeddings/oleObject3.bin" /><Relationship Id="rId4" Type="http://schemas.openxmlformats.org/officeDocument/2006/relationships/image" Target="../media/image7.emf" /><Relationship Id="rId5" Type="http://schemas.openxmlformats.org/officeDocument/2006/relationships/package" Target="../embeddings/Microsoft_Word___4.docx" TargetMode="Internal" /><Relationship Id="rId6" Type="http://schemas.openxmlformats.org/officeDocument/2006/relationships/oleObject" Target="../embeddings/oleObject4.bin" /><Relationship Id="rId7" Type="http://schemas.openxmlformats.org/officeDocument/2006/relationships/image" Target="../media/image8.emf" /><Relationship Id="rId8" Type="http://schemas.openxmlformats.org/officeDocument/2006/relationships/package" Target="../embeddings/Microsoft_Word___5.docx" TargetMode="Internal" /><Relationship Id="rId9" Type="http://schemas.openxmlformats.org/officeDocument/2006/relationships/oleObject" Target="../embeddings/oleObject5.bin"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package" Target="../embeddings/Microsoft_Word___9.docx" TargetMode="Internal" /><Relationship Id="rId3" Type="http://schemas.openxmlformats.org/officeDocument/2006/relationships/oleObject" Target="../embeddings/oleObject9.bin" /><Relationship Id="rId4" Type="http://schemas.openxmlformats.org/officeDocument/2006/relationships/image" Target="../media/image14.emf" /><Relationship Id="rId5" Type="http://schemas.openxmlformats.org/officeDocument/2006/relationships/vmlDrawing" Target="../drawings/vmlDrawing3.v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image" Target="../media/image13.png" /><Relationship Id="rId3" Type="http://schemas.openxmlformats.org/officeDocument/2006/relationships/image" Target="../media/image15.png" /><Relationship Id="rId4" Type="http://schemas.openxmlformats.org/officeDocument/2006/relationships/package" Target="../embeddings/Microsoft_Word___10.docx" TargetMode="Internal" /><Relationship Id="rId5" Type="http://schemas.openxmlformats.org/officeDocument/2006/relationships/oleObject" Target="../embeddings/oleObject10.bin" /><Relationship Id="rId6" Type="http://schemas.openxmlformats.org/officeDocument/2006/relationships/image" Target="../media/image16.emf" /><Relationship Id="rId7" Type="http://schemas.openxmlformats.org/officeDocument/2006/relationships/vmlDrawing" Target="../drawings/vmlDrawing4.v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15.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15.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15.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package" Target="../embeddings/Microsoft_Word___11.docx" TargetMode="Internal" /><Relationship Id="rId3" Type="http://schemas.openxmlformats.org/officeDocument/2006/relationships/oleObject" Target="../embeddings/oleObject11.bin" /><Relationship Id="rId4" Type="http://schemas.openxmlformats.org/officeDocument/2006/relationships/image" Target="../media/image17.emf" /><Relationship Id="rId5" Type="http://schemas.openxmlformats.org/officeDocument/2006/relationships/vmlDrawing" Target="../drawings/vmlDrawing5.v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20.emf" /><Relationship Id="rId11" Type="http://schemas.openxmlformats.org/officeDocument/2006/relationships/vmlDrawing" Target="../drawings/vmlDrawing6.vml" /><Relationship Id="rId2" Type="http://schemas.openxmlformats.org/officeDocument/2006/relationships/package" Target="../embeddings/Microsoft_Word___12.docx" TargetMode="Internal" /><Relationship Id="rId3" Type="http://schemas.openxmlformats.org/officeDocument/2006/relationships/oleObject" Target="../embeddings/oleObject12.bin" /><Relationship Id="rId4" Type="http://schemas.openxmlformats.org/officeDocument/2006/relationships/image" Target="../media/image18.emf" /><Relationship Id="rId5" Type="http://schemas.openxmlformats.org/officeDocument/2006/relationships/package" Target="../embeddings/Microsoft_Word___13.docx" TargetMode="Internal" /><Relationship Id="rId6" Type="http://schemas.openxmlformats.org/officeDocument/2006/relationships/oleObject" Target="../embeddings/oleObject13.bin" /><Relationship Id="rId7" Type="http://schemas.openxmlformats.org/officeDocument/2006/relationships/image" Target="../media/image19.emf" /><Relationship Id="rId8" Type="http://schemas.openxmlformats.org/officeDocument/2006/relationships/package" Target="../embeddings/Microsoft_Word___14.docx" TargetMode="Internal" /><Relationship Id="rId9" Type="http://schemas.openxmlformats.org/officeDocument/2006/relationships/oleObject" Target="../embeddings/oleObject14.bin"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package" Target="../embeddings/Microsoft_Word___15.docx" TargetMode="Internal" /><Relationship Id="rId3" Type="http://schemas.openxmlformats.org/officeDocument/2006/relationships/oleObject" Target="../embeddings/oleObject15.bin" /><Relationship Id="rId4" Type="http://schemas.openxmlformats.org/officeDocument/2006/relationships/image" Target="../media/image21.emf" /><Relationship Id="rId5" Type="http://schemas.openxmlformats.org/officeDocument/2006/relationships/package" Target="../embeddings/Microsoft_Word___16.docx" TargetMode="Internal" /><Relationship Id="rId6" Type="http://schemas.openxmlformats.org/officeDocument/2006/relationships/oleObject" Target="../embeddings/oleObject16.bin" /><Relationship Id="rId7" Type="http://schemas.openxmlformats.org/officeDocument/2006/relationships/image" Target="../media/image22.emf" /><Relationship Id="rId8" Type="http://schemas.openxmlformats.org/officeDocument/2006/relationships/vmlDrawing" Target="../drawings/vmlDrawing7.v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 Target="slide3.xml" TargetMode="In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3.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26.emf" /><Relationship Id="rId11" Type="http://schemas.openxmlformats.org/officeDocument/2006/relationships/vmlDrawing" Target="../drawings/vmlDrawing8.vml" /><Relationship Id="rId2" Type="http://schemas.openxmlformats.org/officeDocument/2006/relationships/package" Target="../embeddings/Microsoft_Word___17.docx" TargetMode="Internal" /><Relationship Id="rId3" Type="http://schemas.openxmlformats.org/officeDocument/2006/relationships/oleObject" Target="../embeddings/oleObject17.bin" /><Relationship Id="rId4" Type="http://schemas.openxmlformats.org/officeDocument/2006/relationships/image" Target="../media/image24.emf" /><Relationship Id="rId5" Type="http://schemas.openxmlformats.org/officeDocument/2006/relationships/package" Target="../embeddings/Microsoft_Word___18.docx" TargetMode="Internal" /><Relationship Id="rId6" Type="http://schemas.openxmlformats.org/officeDocument/2006/relationships/oleObject" Target="../embeddings/oleObject18.bin" /><Relationship Id="rId7" Type="http://schemas.openxmlformats.org/officeDocument/2006/relationships/image" Target="../media/image25.emf" /><Relationship Id="rId8" Type="http://schemas.openxmlformats.org/officeDocument/2006/relationships/package" Target="../embeddings/Microsoft_Word___19.docx" TargetMode="Internal" /><Relationship Id="rId9" Type="http://schemas.openxmlformats.org/officeDocument/2006/relationships/oleObject" Target="../embeddings/oleObject19.bin"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package" Target="../embeddings/Microsoft_Word___20.docx" TargetMode="Internal" /><Relationship Id="rId3" Type="http://schemas.openxmlformats.org/officeDocument/2006/relationships/oleObject" Target="../embeddings/oleObject20.bin" /><Relationship Id="rId4" Type="http://schemas.openxmlformats.org/officeDocument/2006/relationships/image" Target="../media/image27.emf" /><Relationship Id="rId5" Type="http://schemas.openxmlformats.org/officeDocument/2006/relationships/image" Target="../media/image28.png" /><Relationship Id="rId6" Type="http://schemas.openxmlformats.org/officeDocument/2006/relationships/vmlDrawing" Target="../drawings/vmlDrawing9.v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package" Target="../embeddings/Microsoft_Word___21.docx" TargetMode="Internal" /><Relationship Id="rId3" Type="http://schemas.openxmlformats.org/officeDocument/2006/relationships/oleObject" Target="../embeddings/oleObject21.bin" /><Relationship Id="rId4" Type="http://schemas.openxmlformats.org/officeDocument/2006/relationships/image" Target="../media/image29.emf" /><Relationship Id="rId5" Type="http://schemas.openxmlformats.org/officeDocument/2006/relationships/vmlDrawing" Target="../drawings/vmlDrawing10.v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3.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3.png" /><Relationship Id="rId3" Type="http://schemas.openxmlformats.org/officeDocument/2006/relationships/image" Target="../media/image30.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0.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0.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 Target="slide3.xml" TargetMode="Internal" /><Relationship Id="rId3" Type="http://schemas.openxmlformats.org/officeDocument/2006/relationships/image" Target="../media/image30.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slide" Target="slide35.xml" TargetMode="Interna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slide" Target="slide35.xml" TargetMode="Internal" /><Relationship Id="rId3" Type="http://schemas.openxmlformats.org/officeDocument/2006/relationships/slide" Target="slide36.xml" TargetMode="Interna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slide" Target="slide35.xml" TargetMode="Internal" /><Relationship Id="rId3" Type="http://schemas.openxmlformats.org/officeDocument/2006/relationships/slide" Target="slide36.xml" TargetMode="Internal" /><Relationship Id="rId4" Type="http://schemas.openxmlformats.org/officeDocument/2006/relationships/slide" Target="slide37.xml" TargetMode="Interna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8052141135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5" name="直接连接符 14"/>
          <p:cNvCxnSpPr/>
          <p:nvPr/>
        </p:nvCxnSpPr>
        <p:spPr>
          <a:xfrm flipH="1">
            <a:off x="-13970" y="700035"/>
            <a:ext cx="3938917" cy="3186481"/>
          </a:xfrm>
          <a:prstGeom prst="line">
            <a:avLst/>
          </a:prstGeom>
          <a:noFill/>
          <a:ln w="6350" cap="flat" cmpd="sng" algn="ctr">
            <a:solidFill>
              <a:schemeClr val="accent5">
                <a:lumMod val="75000"/>
              </a:schemeClr>
            </a:solidFill>
            <a:prstDash val="solid"/>
            <a:miter lim="800000"/>
          </a:ln>
          <a:effectLst/>
        </p:spPr>
      </p:cxnSp>
      <p:sp>
        <p:nvSpPr>
          <p:cNvPr id="16" name="任意多边形 15"/>
          <p:cNvSpPr/>
          <p:nvPr/>
        </p:nvSpPr>
        <p:spPr>
          <a:xfrm flipV="1">
            <a:off x="-13970" y="626933"/>
            <a:ext cx="3859530" cy="1794749"/>
          </a:xfrm>
          <a:custGeom>
            <a:gdLst>
              <a:gd name="connsiteX0" fmla="*/ 0 w 3859530"/>
              <a:gd name="connsiteY0" fmla="*/ 1794749 h 1794749"/>
              <a:gd name="connsiteX1" fmla="*/ 3859530 w 3859530"/>
              <a:gd name="connsiteY1" fmla="*/ 1794749 h 1794749"/>
              <a:gd name="connsiteX2" fmla="*/ 1572356 w 3859530"/>
              <a:gd name="connsiteY2" fmla="*/ 0 h 1794749"/>
              <a:gd name="connsiteX3" fmla="*/ 0 w 3859530"/>
              <a:gd name="connsiteY3" fmla="*/ 0 h 1794749"/>
            </a:gdLst>
            <a:cxnLst>
              <a:cxn ang="0">
                <a:pos x="connsiteX0" y="connsiteY0"/>
              </a:cxn>
              <a:cxn ang="0">
                <a:pos x="connsiteX1" y="connsiteY1"/>
              </a:cxn>
              <a:cxn ang="0">
                <a:pos x="connsiteX2" y="connsiteY2"/>
              </a:cxn>
              <a:cxn ang="0">
                <a:pos x="connsiteX3" y="connsiteY3"/>
              </a:cxn>
            </a:cxnLst>
            <a:rect l="l" t="t" r="r" b="b"/>
            <a:pathLst>
              <a:path w="3859529" h="1794748">
                <a:moveTo>
                  <a:pt x="0" y="1794749"/>
                </a:moveTo>
                <a:lnTo>
                  <a:pt x="3859530" y="1794749"/>
                </a:lnTo>
                <a:lnTo>
                  <a:pt x="1572356" y="0"/>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17" name="任意多边形 3">
            <a:extLst>
              <a:ext uri="{FF2B5EF4-FFF2-40B4-BE49-F238E27FC236}">
                <a16:creationId xmlns="" xmlns:a16="http://schemas.microsoft.com/office/drawing/2014/main" id="{79E30776-5979-4CC0-866F-A9CAE1CDEC86}"/>
              </a:ext>
            </a:extLst>
          </p:cNvPr>
          <p:cNvSpPr/>
          <p:nvPr/>
        </p:nvSpPr>
        <p:spPr>
          <a:xfrm>
            <a:off x="481644" y="280634"/>
            <a:ext cx="1292288" cy="1430721"/>
          </a:xfrm>
          <a:custGeom>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solidFill>
          <a:ln w="12700" cap="flat" cmpd="sng" algn="ctr">
            <a:solidFill>
              <a:schemeClr val="accent1">
                <a:lumMod val="50000"/>
              </a:schemeClr>
            </a:solidFill>
            <a:prstDash val="solid"/>
            <a:miter lim="800000"/>
          </a:ln>
          <a:effectLst/>
        </p:spPr>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914400">
              <a:defRPr/>
            </a:pPr>
            <a:endParaRPr lang="zh-CN" altLang="en-US" kern="0" smtClean="0">
              <a:solidFill>
                <a:prstClr val="white"/>
              </a:solidFill>
              <a:latin typeface="微软雅黑" charset="-122"/>
              <a:ea typeface="微软雅黑" charset="-122"/>
            </a:endParaRPr>
          </a:p>
        </p:txBody>
      </p:sp>
      <p:sp>
        <p:nvSpPr>
          <p:cNvPr id="18" name="任意多边形 17"/>
          <p:cNvSpPr/>
          <p:nvPr/>
        </p:nvSpPr>
        <p:spPr>
          <a:xfrm>
            <a:off x="3533138" y="0"/>
            <a:ext cx="8657275" cy="3254961"/>
          </a:xfrm>
          <a:custGeom>
            <a:gdLst>
              <a:gd name="connsiteX0" fmla="*/ 4104515 w 8736811"/>
              <a:gd name="connsiteY0" fmla="*/ 0 h 3286800"/>
              <a:gd name="connsiteX1" fmla="*/ 8736811 w 8736811"/>
              <a:gd name="connsiteY1" fmla="*/ 0 h 3286800"/>
              <a:gd name="connsiteX2" fmla="*/ 8736811 w 8736811"/>
              <a:gd name="connsiteY2" fmla="*/ 3286800 h 3286800"/>
              <a:gd name="connsiteX3" fmla="*/ 0 w 8736811"/>
              <a:gd name="connsiteY3" fmla="*/ 3286800 h 3286800"/>
            </a:gdLst>
            <a:cxnLst>
              <a:cxn ang="0">
                <a:pos x="connsiteX0" y="connsiteY0"/>
              </a:cxn>
              <a:cxn ang="0">
                <a:pos x="connsiteX1" y="connsiteY1"/>
              </a:cxn>
              <a:cxn ang="0">
                <a:pos x="connsiteX2" y="connsiteY2"/>
              </a:cxn>
              <a:cxn ang="0">
                <a:pos x="connsiteX3" y="connsiteY3"/>
              </a:cxn>
            </a:cxnLst>
            <a:rect l="l" t="t" r="r" b="b"/>
            <a:pathLst>
              <a:path w="8736811" h="3286800">
                <a:moveTo>
                  <a:pt x="4104515" y="0"/>
                </a:moveTo>
                <a:lnTo>
                  <a:pt x="8736811" y="0"/>
                </a:lnTo>
                <a:lnTo>
                  <a:pt x="8736811" y="3286800"/>
                </a:lnTo>
                <a:lnTo>
                  <a:pt x="0" y="3286800"/>
                </a:lnTo>
                <a:close/>
              </a:path>
            </a:pathLst>
          </a:custGeom>
          <a:blipFill>
            <a:blip r:embed="rId2">
              <a:duotone>
                <a:schemeClr val="accent1">
                  <a:shade val="45000"/>
                  <a:satMod val="135000"/>
                </a:schemeClr>
                <a:prstClr val="white"/>
              </a:duotone>
            </a:blip>
            <a:stretch>
              <a:fillRect b="-4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cxnSp>
        <p:nvCxnSpPr>
          <p:cNvPr id="19" name="直接连接符 18"/>
          <p:cNvCxnSpPr/>
          <p:nvPr/>
        </p:nvCxnSpPr>
        <p:spPr>
          <a:xfrm flipH="1">
            <a:off x="3418312" y="6635"/>
            <a:ext cx="4005970" cy="3207135"/>
          </a:xfrm>
          <a:prstGeom prst="line">
            <a:avLst/>
          </a:prstGeom>
          <a:noFill/>
          <a:ln w="6350" cap="flat" cmpd="sng" algn="ctr">
            <a:solidFill>
              <a:schemeClr val="accent5">
                <a:lumMod val="75000"/>
              </a:schemeClr>
            </a:solidFill>
            <a:prstDash val="solid"/>
            <a:miter lim="800000"/>
          </a:ln>
          <a:effectLst/>
        </p:spPr>
      </p:cxnSp>
      <p:sp>
        <p:nvSpPr>
          <p:cNvPr id="20" name="任意多边形 19"/>
          <p:cNvSpPr/>
          <p:nvPr/>
        </p:nvSpPr>
        <p:spPr>
          <a:xfrm>
            <a:off x="3533138" y="0"/>
            <a:ext cx="8657275" cy="3254961"/>
          </a:xfrm>
          <a:custGeom>
            <a:gdLst>
              <a:gd name="connsiteX0" fmla="*/ 4104515 w 8736811"/>
              <a:gd name="connsiteY0" fmla="*/ 0 h 3286800"/>
              <a:gd name="connsiteX1" fmla="*/ 8736811 w 8736811"/>
              <a:gd name="connsiteY1" fmla="*/ 0 h 3286800"/>
              <a:gd name="connsiteX2" fmla="*/ 8736811 w 8736811"/>
              <a:gd name="connsiteY2" fmla="*/ 3286800 h 3286800"/>
              <a:gd name="connsiteX3" fmla="*/ 0 w 8736811"/>
              <a:gd name="connsiteY3" fmla="*/ 3286800 h 3286800"/>
            </a:gdLst>
            <a:cxnLst>
              <a:cxn ang="0">
                <a:pos x="connsiteX0" y="connsiteY0"/>
              </a:cxn>
              <a:cxn ang="0">
                <a:pos x="connsiteX1" y="connsiteY1"/>
              </a:cxn>
              <a:cxn ang="0">
                <a:pos x="connsiteX2" y="connsiteY2"/>
              </a:cxn>
              <a:cxn ang="0">
                <a:pos x="connsiteX3" y="connsiteY3"/>
              </a:cxn>
            </a:cxnLst>
            <a:rect l="l" t="t" r="r" b="b"/>
            <a:pathLst>
              <a:path w="8736811" h="3286800">
                <a:moveTo>
                  <a:pt x="4104515" y="0"/>
                </a:moveTo>
                <a:lnTo>
                  <a:pt x="8736811" y="0"/>
                </a:lnTo>
                <a:lnTo>
                  <a:pt x="8736811" y="3286800"/>
                </a:lnTo>
                <a:lnTo>
                  <a:pt x="0" y="3286800"/>
                </a:lnTo>
                <a:close/>
              </a:path>
            </a:pathLst>
          </a:custGeom>
          <a:solidFill>
            <a:schemeClr val="accent5">
              <a:lumMod val="75000"/>
              <a:alpha val="50000"/>
            </a:schemeClr>
          </a:solidFill>
          <a:ln w="12700" cap="flat" cmpd="sng" algn="ctr">
            <a:noFill/>
            <a:prstDash val="solid"/>
            <a:miter lim="800000"/>
          </a:ln>
          <a:effectLst/>
        </p:spPr>
        <p:txBody>
          <a:bodyPr rtlCol="0"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914400"/>
            <a:endParaRPr lang="zh-CN" altLang="en-US" kern="0">
              <a:solidFill>
                <a:prstClr val="white"/>
              </a:solidFill>
            </a:endParaRPr>
          </a:p>
        </p:txBody>
      </p:sp>
      <p:sp>
        <p:nvSpPr>
          <p:cNvPr id="12" name="矩形 11"/>
          <p:cNvSpPr/>
          <p:nvPr/>
        </p:nvSpPr>
        <p:spPr>
          <a:xfrm>
            <a:off x="1946801" y="3480372"/>
            <a:ext cx="8149502" cy="670120"/>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defRPr/>
            </a:pPr>
            <a:r>
              <a:rPr lang="zh-CN" altLang="zh-CN" sz="3200" b="1" smtClean="0">
                <a:solidFill>
                  <a:prstClr val="black">
                    <a:lumMod val="50000"/>
                    <a:lumOff val="50000"/>
                  </a:prstClr>
                </a:solidFill>
                <a:latin typeface="微软雅黑" pitchFamily="34" charset="-122"/>
                <a:ea typeface="微软雅黑" pitchFamily="34" charset="-122"/>
              </a:rPr>
              <a:t>第</a:t>
            </a:r>
            <a:r>
              <a:rPr lang="en-US" altLang="zh-CN" sz="3200" b="1" smtClean="0">
                <a:solidFill>
                  <a:prstClr val="black">
                    <a:lumMod val="50000"/>
                    <a:lumOff val="50000"/>
                  </a:prstClr>
                </a:solidFill>
                <a:latin typeface="微软雅黑" pitchFamily="34" charset="-122"/>
                <a:ea typeface="微软雅黑" pitchFamily="34" charset="-122"/>
              </a:rPr>
              <a:t>1</a:t>
            </a:r>
            <a:r>
              <a:rPr lang="zh-CN" altLang="zh-CN" sz="3200" b="1" smtClean="0">
                <a:solidFill>
                  <a:prstClr val="black">
                    <a:lumMod val="50000"/>
                    <a:lumOff val="50000"/>
                  </a:prstClr>
                </a:solidFill>
                <a:latin typeface="微软雅黑" pitchFamily="34" charset="-122"/>
                <a:ea typeface="微软雅黑" pitchFamily="34" charset="-122"/>
              </a:rPr>
              <a:t>课时</a:t>
            </a:r>
            <a:endParaRPr lang="en-US" altLang="zh-CN" sz="3200" b="1">
              <a:solidFill>
                <a:prstClr val="black">
                  <a:lumMod val="50000"/>
                  <a:lumOff val="50000"/>
                </a:prstClr>
              </a:solidFill>
              <a:latin typeface="微软雅黑" pitchFamily="34" charset="-122"/>
              <a:ea typeface="微软雅黑" pitchFamily="34" charset="-122"/>
            </a:endParaRPr>
          </a:p>
        </p:txBody>
      </p:sp>
      <p:sp>
        <p:nvSpPr>
          <p:cNvPr id="13" name="矩形 12"/>
          <p:cNvSpPr/>
          <p:nvPr/>
        </p:nvSpPr>
        <p:spPr>
          <a:xfrm>
            <a:off x="1946801" y="4243635"/>
            <a:ext cx="9837037" cy="879472"/>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defRPr/>
            </a:pPr>
            <a:r>
              <a:rPr lang="zh-CN" altLang="zh-CN" sz="4400" b="1">
                <a:latin typeface="微软雅黑" pitchFamily="34" charset="-122"/>
                <a:ea typeface="微软雅黑" pitchFamily="34" charset="-122"/>
              </a:rPr>
              <a:t>金属矿物、海水资源的开发利用</a:t>
            </a:r>
          </a:p>
        </p:txBody>
      </p:sp>
    </p:spTree>
    <p:extLst>
      <p:ext uri="{BB962C8B-B14F-4D97-AF65-F5344CB8AC3E}">
        <p14:creationId xmlns:p14="http://schemas.microsoft.com/office/powerpoint/2010/main" val="2256031856"/>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TextBox 8"/>
          <p:cNvSpPr txBox="1"/>
          <p:nvPr/>
        </p:nvSpPr>
        <p:spPr>
          <a:xfrm>
            <a:off x="1127448" y="509404"/>
            <a:ext cx="3023542" cy="400110"/>
          </a:xfrm>
          <a:prstGeom prst="rect">
            <a:avLst/>
          </a:prstGeom>
          <a:noFill/>
        </p:spPr>
        <p:txBody>
          <a:bodyPr wrap="square" lIns="0" tIns="0" rIns="0" bIns="0" rtlCol="0" anchor="ctr">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600" b="1">
                <a:solidFill>
                  <a:schemeClr val="bg1">
                    <a:lumMod val="65000"/>
                  </a:schemeClr>
                </a:solidFill>
                <a:latin typeface="Arial" pitchFamily="34" charset="0"/>
                <a:ea typeface="微软雅黑" pitchFamily="34" charset="-122"/>
              </a:rPr>
              <a:t>核心素养发展目标</a:t>
            </a:r>
            <a:endParaRPr lang="zh-CN" altLang="en-US" sz="2600" b="1">
              <a:solidFill>
                <a:schemeClr val="bg1">
                  <a:lumMod val="65000"/>
                </a:schemeClr>
              </a:solidFill>
              <a:latin typeface="Arial" pitchFamily="34" charset="0"/>
              <a:ea typeface="微软雅黑" pitchFamily="34" charset="-122"/>
              <a:sym typeface="Arial" pitchFamily="34" charset="0"/>
            </a:endParaRPr>
          </a:p>
        </p:txBody>
      </p:sp>
      <p:cxnSp>
        <p:nvCxnSpPr>
          <p:cNvPr id="8" name="直线连接符 6">
            <a:extLst>
              <a:ext uri="{FF2B5EF4-FFF2-40B4-BE49-F238E27FC236}">
                <a16:creationId xmlns="" xmlns:a16="http://schemas.microsoft.com/office/drawing/2014/main" id="{23CDD015-0D94-184A-9537-41956AF21B57}"/>
              </a:ext>
            </a:extLst>
          </p:cNvPr>
          <p:cNvCxnSpPr/>
          <p:nvPr/>
        </p:nvCxnSpPr>
        <p:spPr>
          <a:xfrm flipV="1">
            <a:off x="0" y="698572"/>
            <a:ext cx="939181" cy="1018"/>
          </a:xfrm>
          <a:prstGeom prst="line">
            <a:avLst/>
          </a:prstGeom>
          <a:ln>
            <a:solidFill>
              <a:schemeClr val="accent5">
                <a:lumMod val="75000"/>
              </a:schemeClr>
            </a:solidFill>
          </a:ln>
        </p:spPr>
        <p:style>
          <a:lnRef idx="1">
            <a:schemeClr val="dk1"/>
          </a:lnRef>
          <a:fillRef idx="0">
            <a:schemeClr val="dk1"/>
          </a:fillRef>
          <a:effectRef idx="0">
            <a:schemeClr val="dk1"/>
          </a:effectRef>
          <a:fontRef idx="minor">
            <a:schemeClr val="tx1"/>
          </a:fontRef>
        </p:style>
      </p:cxnSp>
      <p:sp>
        <p:nvSpPr>
          <p:cNvPr id="9" name="矩形 8"/>
          <p:cNvSpPr/>
          <p:nvPr/>
        </p:nvSpPr>
        <p:spPr>
          <a:xfrm>
            <a:off x="1045936" y="1053530"/>
            <a:ext cx="10665894" cy="5262979"/>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了解金属在自然界中的存在形式，理解金属冶炼的一般原理，</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掌</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握</a:t>
            </a:r>
            <a:r>
              <a:rPr lang="zh-CN" altLang="zh-CN" sz="2800" kern="100">
                <a:latin typeface="Times New Roman" pitchFamily="18" charset="0"/>
                <a:ea typeface="方正中等线简体" panose="03000509000000000000" pitchFamily="65" charset="-122"/>
                <a:cs typeface="Times New Roman" panose="02020603050405020304" pitchFamily="18" charset="0"/>
              </a:rPr>
              <a:t>活泼性不同的金属冶炼的一般方法，形成金属冶炼方法知识</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模</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型</a:t>
            </a:r>
            <a:r>
              <a:rPr lang="zh-CN" altLang="zh-CN" sz="2800" kern="100">
                <a:latin typeface="Times New Roman" pitchFamily="18" charset="0"/>
                <a:ea typeface="方正中等线简体" panose="03000509000000000000" pitchFamily="65" charset="-122"/>
                <a:cs typeface="Times New Roman" panose="02020603050405020304" pitchFamily="18" charset="0"/>
              </a:rPr>
              <a:t>，培养证据推理与模型认知能力</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了解海水的主要组成元素，了解海水资源及开发利用的主要方式</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掌握</a:t>
            </a:r>
            <a:r>
              <a:rPr lang="zh-CN" altLang="zh-CN" sz="2800" kern="100">
                <a:latin typeface="Times New Roman" pitchFamily="18" charset="0"/>
                <a:ea typeface="方正中等线简体" panose="03000509000000000000" pitchFamily="65" charset="-122"/>
                <a:cs typeface="Times New Roman" panose="02020603050405020304" pitchFamily="18" charset="0"/>
              </a:rPr>
              <a:t>从海水中提取溴的化学反应原理及实验方法，培养宏观</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辨识</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与</a:t>
            </a:r>
            <a:r>
              <a:rPr lang="zh-CN" altLang="zh-CN" sz="2800" kern="100">
                <a:latin typeface="Times New Roman" pitchFamily="18" charset="0"/>
                <a:ea typeface="方正中等线简体" panose="03000509000000000000" pitchFamily="65" charset="-122"/>
                <a:cs typeface="Times New Roman" panose="02020603050405020304" pitchFamily="18" charset="0"/>
              </a:rPr>
              <a:t>变化观念的学科素养</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3</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spc="-100">
                <a:latin typeface="Times New Roman" pitchFamily="18" charset="0"/>
                <a:ea typeface="方正中等线简体" panose="03000509000000000000" pitchFamily="65" charset="-122"/>
                <a:cs typeface="Times New Roman" panose="02020603050405020304" pitchFamily="18" charset="0"/>
              </a:rPr>
              <a:t>通过对金属冶炼原理及海水资源</a:t>
            </a:r>
            <a:r>
              <a:rPr lang="zh-CN" altLang="zh-CN" sz="2800" kern="100" spc="-100" smtClean="0">
                <a:latin typeface="Times New Roman" pitchFamily="18" charset="0"/>
                <a:ea typeface="方正中等线简体" panose="03000509000000000000" pitchFamily="65" charset="-122"/>
                <a:cs typeface="Times New Roman" panose="02020603050405020304" pitchFamily="18" charset="0"/>
              </a:rPr>
              <a:t>综合利用</a:t>
            </a:r>
            <a:r>
              <a:rPr lang="zh-CN" altLang="zh-CN" sz="2800" kern="100" spc="-100">
                <a:latin typeface="Times New Roman" pitchFamily="18" charset="0"/>
                <a:ea typeface="方正中等线简体" panose="03000509000000000000" pitchFamily="65" charset="-122"/>
                <a:cs typeface="Times New Roman" panose="02020603050405020304" pitchFamily="18" charset="0"/>
              </a:rPr>
              <a:t>的认识，体会化学对</a:t>
            </a:r>
            <a:r>
              <a:rPr lang="zh-CN" altLang="zh-CN" sz="2800" kern="100" spc="-100" smtClean="0">
                <a:latin typeface="Times New Roman" pitchFamily="18" charset="0"/>
                <a:ea typeface="方正中等线简体" panose="03000509000000000000" pitchFamily="65" charset="-122"/>
                <a:cs typeface="Times New Roman" panose="02020603050405020304" pitchFamily="18" charset="0"/>
              </a:rPr>
              <a:t>促进</a:t>
            </a:r>
            <a:endParaRPr lang="en-US" altLang="zh-CN" sz="2800" kern="100" spc="-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spc="-100">
                <a:latin typeface="Times New Roman" pitchFamily="18" charset="0"/>
                <a:ea typeface="方正中等线简体" panose="03000509000000000000" pitchFamily="65" charset="-122"/>
                <a:cs typeface="Times New Roman" panose="02020603050405020304" pitchFamily="18" charset="0"/>
              </a:rPr>
              <a:t> </a:t>
            </a:r>
            <a:r>
              <a:rPr lang="en-US" altLang="zh-CN" sz="2800" kern="100" spc="-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pc="-100" smtClean="0">
                <a:latin typeface="Times New Roman" pitchFamily="18" charset="0"/>
                <a:ea typeface="方正中等线简体" panose="03000509000000000000" pitchFamily="65" charset="-122"/>
                <a:cs typeface="Times New Roman" panose="02020603050405020304" pitchFamily="18" charset="0"/>
              </a:rPr>
              <a:t>人与自然和谐相处的意义，培养科学探究精神，增强社会责任感。</a:t>
            </a:r>
            <a:endParaRPr lang="zh-CN" altLang="zh-CN" sz="1050" kern="100" spc="-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1857468834"/>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 name="矩形 10"/>
          <p:cNvSpPr/>
          <p:nvPr/>
        </p:nvSpPr>
        <p:spPr>
          <a:xfrm>
            <a:off x="1169205" y="1485578"/>
            <a:ext cx="10030174" cy="4533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12" name="矩形 11"/>
          <p:cNvSpPr/>
          <p:nvPr/>
        </p:nvSpPr>
        <p:spPr>
          <a:xfrm>
            <a:off x="1177600" y="4581922"/>
            <a:ext cx="10030174" cy="152479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13" name="文本框 12"/>
          <p:cNvSpPr txBox="1"/>
          <p:nvPr/>
        </p:nvSpPr>
        <p:spPr>
          <a:xfrm>
            <a:off x="2350790" y="4857215"/>
            <a:ext cx="1524512" cy="892552"/>
          </a:xfrm>
          <a:prstGeom prst="rect">
            <a:avLst/>
          </a:prstGeom>
          <a:noFill/>
          <a:ln>
            <a:solidFill>
              <a:schemeClr val="accent3">
                <a:lumMod val="40000"/>
                <a:lumOff val="60000"/>
              </a:schemeClr>
            </a:solidFill>
          </a:ln>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914286">
              <a:spcBef>
                <a:spcPct val="0"/>
              </a:spcBef>
            </a:pPr>
            <a:r>
              <a:rPr lang="zh-CN" altLang="en-US" sz="2600" b="1">
                <a:solidFill>
                  <a:schemeClr val="bg1"/>
                </a:solidFill>
                <a:latin typeface="微软雅黑" pitchFamily="34" charset="-122"/>
                <a:ea typeface="微软雅黑" pitchFamily="34" charset="-122"/>
              </a:rPr>
              <a:t>随堂</a:t>
            </a:r>
            <a:r>
              <a:rPr lang="zh-CN" altLang="en-US" sz="2600" b="1" smtClean="0">
                <a:solidFill>
                  <a:schemeClr val="bg1"/>
                </a:solidFill>
                <a:latin typeface="微软雅黑" pitchFamily="34" charset="-122"/>
                <a:ea typeface="微软雅黑" pitchFamily="34" charset="-122"/>
              </a:rPr>
              <a:t>演练</a:t>
            </a:r>
            <a:endParaRPr lang="en-US" altLang="zh-CN" sz="2600" b="1" smtClean="0">
              <a:solidFill>
                <a:schemeClr val="bg1"/>
              </a:solidFill>
              <a:latin typeface="微软雅黑" pitchFamily="34" charset="-122"/>
              <a:ea typeface="微软雅黑" pitchFamily="34" charset="-122"/>
            </a:endParaRPr>
          </a:p>
          <a:p>
            <a:pPr defTabSz="914286">
              <a:spcBef>
                <a:spcPct val="0"/>
              </a:spcBef>
            </a:pPr>
            <a:r>
              <a:rPr lang="zh-CN" altLang="en-US" sz="2600" b="1" smtClean="0">
                <a:solidFill>
                  <a:schemeClr val="bg1"/>
                </a:solidFill>
                <a:latin typeface="微软雅黑" pitchFamily="34" charset="-122"/>
                <a:ea typeface="微软雅黑" pitchFamily="34" charset="-122"/>
              </a:rPr>
              <a:t>知识</a:t>
            </a:r>
            <a:r>
              <a:rPr lang="zh-CN" altLang="en-US" sz="2600" b="1">
                <a:solidFill>
                  <a:schemeClr val="bg1"/>
                </a:solidFill>
                <a:latin typeface="微软雅黑" pitchFamily="34" charset="-122"/>
                <a:ea typeface="微软雅黑" pitchFamily="34" charset="-122"/>
              </a:rPr>
              <a:t>落实</a:t>
            </a:r>
          </a:p>
        </p:txBody>
      </p:sp>
      <p:sp>
        <p:nvSpPr>
          <p:cNvPr id="14" name="文本框 13"/>
          <p:cNvSpPr txBox="1"/>
          <p:nvPr/>
        </p:nvSpPr>
        <p:spPr>
          <a:xfrm>
            <a:off x="5484951" y="4857215"/>
            <a:ext cx="1270671" cy="892552"/>
          </a:xfrm>
          <a:prstGeom prst="rect">
            <a:avLst/>
          </a:prstGeom>
          <a:noFill/>
          <a:ln>
            <a:solidFill>
              <a:schemeClr val="accent3">
                <a:lumMod val="40000"/>
                <a:lumOff val="60000"/>
              </a:schemeClr>
            </a:solidFill>
          </a:ln>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914286">
              <a:spcBef>
                <a:spcPct val="0"/>
              </a:spcBef>
            </a:pPr>
            <a:r>
              <a:rPr lang="zh-CN" altLang="en-US" sz="2600" b="1" smtClean="0">
                <a:solidFill>
                  <a:schemeClr val="bg1"/>
                </a:solidFill>
                <a:latin typeface="微软雅黑" pitchFamily="34" charset="-122"/>
                <a:ea typeface="微软雅黑" pitchFamily="34" charset="-122"/>
              </a:rPr>
              <a:t>课时</a:t>
            </a:r>
            <a:endParaRPr lang="en-US" altLang="zh-CN" sz="2600" b="1" smtClean="0">
              <a:solidFill>
                <a:schemeClr val="bg1"/>
              </a:solidFill>
              <a:latin typeface="微软雅黑" pitchFamily="34" charset="-122"/>
              <a:ea typeface="微软雅黑" pitchFamily="34" charset="-122"/>
            </a:endParaRPr>
          </a:p>
          <a:p>
            <a:pPr algn="ctr" defTabSz="914286">
              <a:spcBef>
                <a:spcPct val="0"/>
              </a:spcBef>
            </a:pPr>
            <a:r>
              <a:rPr lang="zh-CN" altLang="en-US" sz="2600" b="1" smtClean="0">
                <a:solidFill>
                  <a:schemeClr val="bg1"/>
                </a:solidFill>
                <a:latin typeface="微软雅黑" pitchFamily="34" charset="-122"/>
                <a:ea typeface="微软雅黑" pitchFamily="34" charset="-122"/>
              </a:rPr>
              <a:t>对</a:t>
            </a:r>
            <a:r>
              <a:rPr lang="zh-CN" altLang="en-US" sz="2600" b="1">
                <a:solidFill>
                  <a:schemeClr val="bg1"/>
                </a:solidFill>
                <a:latin typeface="微软雅黑" pitchFamily="34" charset="-122"/>
                <a:ea typeface="微软雅黑" pitchFamily="34" charset="-122"/>
              </a:rPr>
              <a:t>点练</a:t>
            </a:r>
          </a:p>
        </p:txBody>
      </p:sp>
      <p:sp>
        <p:nvSpPr>
          <p:cNvPr id="15" name="TextBox 8"/>
          <p:cNvSpPr txBox="1"/>
          <p:nvPr/>
        </p:nvSpPr>
        <p:spPr>
          <a:xfrm>
            <a:off x="1127448" y="509404"/>
            <a:ext cx="1395114" cy="400110"/>
          </a:xfrm>
          <a:prstGeom prst="rect">
            <a:avLst/>
          </a:prstGeom>
          <a:noFill/>
        </p:spPr>
        <p:txBody>
          <a:bodyPr wrap="square" lIns="0" tIns="0" rIns="0" bIns="0" rtlCol="0" anchor="ctr">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en-US" sz="2600" b="1" smtClean="0">
                <a:solidFill>
                  <a:schemeClr val="bg1">
                    <a:lumMod val="65000"/>
                  </a:schemeClr>
                </a:solidFill>
                <a:latin typeface="Arial" pitchFamily="34" charset="0"/>
                <a:ea typeface="微软雅黑" pitchFamily="34" charset="-122"/>
                <a:sym typeface="Arial" pitchFamily="34" charset="0"/>
              </a:rPr>
              <a:t>内容索引</a:t>
            </a:r>
            <a:endParaRPr lang="zh-CN" altLang="en-US" sz="2600" b="1">
              <a:solidFill>
                <a:schemeClr val="bg1">
                  <a:lumMod val="65000"/>
                </a:schemeClr>
              </a:solidFill>
              <a:latin typeface="Arial" pitchFamily="34" charset="0"/>
              <a:ea typeface="微软雅黑" pitchFamily="34" charset="-122"/>
              <a:sym typeface="Arial" pitchFamily="34" charset="0"/>
            </a:endParaRPr>
          </a:p>
        </p:txBody>
      </p:sp>
      <p:cxnSp>
        <p:nvCxnSpPr>
          <p:cNvPr id="16" name="直线连接符 6">
            <a:extLst>
              <a:ext uri="{FF2B5EF4-FFF2-40B4-BE49-F238E27FC236}">
                <a16:creationId xmlns="" xmlns:a16="http://schemas.microsoft.com/office/drawing/2014/main" id="{23CDD015-0D94-184A-9537-41956AF21B57}"/>
              </a:ext>
            </a:extLst>
          </p:cNvPr>
          <p:cNvCxnSpPr/>
          <p:nvPr/>
        </p:nvCxnSpPr>
        <p:spPr>
          <a:xfrm flipV="1">
            <a:off x="0" y="698572"/>
            <a:ext cx="939181" cy="1018"/>
          </a:xfrm>
          <a:prstGeom prst="line">
            <a:avLst/>
          </a:prstGeom>
          <a:ln>
            <a:solidFill>
              <a:schemeClr val="accent5">
                <a:lumMod val="75000"/>
              </a:schemeClr>
            </a:solidFill>
          </a:ln>
        </p:spPr>
        <p:style>
          <a:lnRef idx="1">
            <a:schemeClr val="dk1"/>
          </a:lnRef>
          <a:fillRef idx="0">
            <a:schemeClr val="dk1"/>
          </a:fillRef>
          <a:effectRef idx="0">
            <a:schemeClr val="dk1"/>
          </a:effectRef>
          <a:fontRef idx="minor">
            <a:schemeClr val="tx1"/>
          </a:fontRef>
        </p:style>
      </p:cxnSp>
      <p:sp>
        <p:nvSpPr>
          <p:cNvPr id="17" name="MH_SubTitle_1" descr="e7d195523061f1c0c7fdb8e83abb5dcf03375f2c8b662a4106267E0752567F7A4243849C9E2D773FC6511ADD776D3461389E8BB5BAFBB3C937DB9AB1E09A294486DA4CCF35679A92315A5BDF0C7F02D8DB0983A561B9AD4F9360F817F987ED6312BA78B3C26FE59D74499348EFC01217C87131E0D883B4A0A28311D4F4EF0E5123EE3175F2E8EA19">
            <a:extLst>
              <a:ext uri="{FF2B5EF4-FFF2-40B4-BE49-F238E27FC236}">
                <a16:creationId xmlns:a16="http://schemas.microsoft.com/office/drawing/2014/main" xmlns="" id="{B87D01D3-242C-304D-9598-F167EE34C8F3}"/>
              </a:ext>
            </a:extLst>
          </p:cNvPr>
          <p:cNvSpPr txBox="1">
            <a:spLocks noChangeArrowheads="1"/>
          </p:cNvSpPr>
          <p:nvPr>
            <p:custDataLst>
              <p:tags r:id="rId2"/>
            </p:custDataLst>
          </p:nvPr>
        </p:nvSpPr>
        <p:spPr bwMode="auto">
          <a:xfrm>
            <a:off x="1558702" y="2277666"/>
            <a:ext cx="9289032"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just" defTabSz="1218565" rtl="0" eaLnBrk="1" latinLnBrk="0" hangingPunct="1">
              <a:lnSpc>
                <a:spcPct val="90000"/>
              </a:lnSpc>
              <a:spcBef>
                <a:spcPts val="750"/>
              </a:spcBef>
              <a:buFont typeface="Arial" pitchFamily="34" charset="0"/>
              <a:buNone/>
              <a:defRPr sz="3200" kern="1200">
                <a:solidFill>
                  <a:srgbClr val="161B1F"/>
                </a:solidFill>
                <a:latin typeface="明黑" panose="020b0300000000000000" pitchFamily="34" charset="-122"/>
                <a:ea typeface="明黑" panose="020b0300000000000000" pitchFamily="34" charset="-122"/>
                <a:cs typeface="+mn-cs"/>
              </a:defRPr>
            </a:lvl1pPr>
            <a:lvl2pPr marL="742950" indent="-285750" algn="l" defTabSz="1218565" rtl="0" eaLnBrk="1" latinLnBrk="0" hangingPunct="1">
              <a:lnSpc>
                <a:spcPct val="90000"/>
              </a:lnSpc>
              <a:spcBef>
                <a:spcPts val="375"/>
              </a:spcBef>
              <a:buFont typeface="Arial" pitchFamily="34" charset="0"/>
              <a:buChar char="•"/>
              <a:defRPr sz="2400" kern="1200">
                <a:solidFill>
                  <a:schemeClr val="tx1"/>
                </a:solidFill>
                <a:latin typeface="Calibri" pitchFamily="34" charset="0"/>
                <a:ea typeface="宋体" pitchFamily="2" charset="-122"/>
                <a:cs typeface="+mn-cs"/>
              </a:defRPr>
            </a:lvl2pPr>
            <a:lvl3pPr marL="1143000" indent="-228600" algn="l" defTabSz="1218565" rtl="0" eaLnBrk="1" latinLnBrk="0" hangingPunct="1">
              <a:lnSpc>
                <a:spcPct val="90000"/>
              </a:lnSpc>
              <a:spcBef>
                <a:spcPts val="375"/>
              </a:spcBef>
              <a:buFont typeface="Arial" pitchFamily="34" charset="0"/>
              <a:buChar char="•"/>
              <a:defRPr sz="1500" kern="1200">
                <a:solidFill>
                  <a:schemeClr val="tx1"/>
                </a:solidFill>
                <a:latin typeface="Calibri" pitchFamily="34" charset="0"/>
                <a:ea typeface="宋体" pitchFamily="2" charset="-122"/>
                <a:cs typeface="+mn-cs"/>
              </a:defRPr>
            </a:lvl3pPr>
            <a:lvl4pPr marL="1600200" indent="-228600" algn="l" defTabSz="1218565" rtl="0" eaLnBrk="1" latinLnBrk="0" hangingPunct="1">
              <a:lnSpc>
                <a:spcPct val="90000"/>
              </a:lnSpc>
              <a:spcBef>
                <a:spcPts val="375"/>
              </a:spcBef>
              <a:buFont typeface="Arial" pitchFamily="34" charset="0"/>
              <a:buChar char="•"/>
              <a:defRPr sz="1300" kern="1200">
                <a:solidFill>
                  <a:schemeClr val="tx1"/>
                </a:solidFill>
                <a:latin typeface="Calibri" pitchFamily="34" charset="0"/>
                <a:ea typeface="宋体" pitchFamily="2" charset="-122"/>
                <a:cs typeface="+mn-cs"/>
              </a:defRPr>
            </a:lvl4pPr>
            <a:lvl5pPr marL="2057400" indent="-228600" algn="l" defTabSz="1218565" rtl="0" eaLnBrk="1" latinLnBrk="0" hangingPunct="1">
              <a:lnSpc>
                <a:spcPct val="90000"/>
              </a:lnSpc>
              <a:spcBef>
                <a:spcPts val="375"/>
              </a:spcBef>
              <a:buFont typeface="Arial" pitchFamily="34" charset="0"/>
              <a:buChar char="•"/>
              <a:defRPr sz="1300" kern="1200">
                <a:solidFill>
                  <a:schemeClr val="tx1"/>
                </a:solidFill>
                <a:latin typeface="Calibri" pitchFamily="34" charset="0"/>
                <a:ea typeface="宋体" pitchFamily="2" charset="-122"/>
                <a:cs typeface="+mn-cs"/>
              </a:defRPr>
            </a:lvl5pPr>
            <a:lvl6pPr marL="25146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6pPr>
            <a:lvl7pPr marL="29718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7pPr>
            <a:lvl8pPr marL="34290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8pPr>
            <a:lvl9pPr marL="38862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9pPr>
          </a:lstStyle>
          <a:p>
            <a:pPr algn="l" defTabSz="914377">
              <a:lnSpc>
                <a:spcPct val="100000"/>
              </a:lnSpc>
              <a:spcBef>
                <a:spcPct val="0"/>
              </a:spcBef>
            </a:pPr>
            <a:r>
              <a:rPr lang="zh-CN" altLang="zh-CN" sz="2800" b="1">
                <a:solidFill>
                  <a:schemeClr val="bg1">
                    <a:lumMod val="50000"/>
                  </a:schemeClr>
                </a:solidFill>
                <a:latin typeface="微软雅黑" pitchFamily="34" charset="-122"/>
                <a:ea typeface="微软雅黑" pitchFamily="34" charset="-122"/>
              </a:rPr>
              <a:t>一、金属矿物的开发利用</a:t>
            </a:r>
          </a:p>
        </p:txBody>
      </p:sp>
      <p:sp>
        <p:nvSpPr>
          <p:cNvPr id="18" name="MH_SubTitle_1" descr="e7d195523061f1c0c7fdb8e83abb5dcf03375f2c8b662a4106267E0752567F7A4243849C9E2D773FC6511ADD776D3461389E8BB5BAFBB3C937DB9AB1E09A294486DA4CCF35679A92315A5BDF0C7F02D8DB0983A561B9AD4F9360F817F987ED6312BA78B3C26FE59D74499348EFC01217C87131E0D883B4A0A28311D4F4EF0E5123EE3175F2E8EA19">
            <a:extLst>
              <a:ext uri="{FF2B5EF4-FFF2-40B4-BE49-F238E27FC236}">
                <a16:creationId xmlns:a16="http://schemas.microsoft.com/office/drawing/2014/main" xmlns="" id="{B87D01D3-242C-304D-9598-F167EE34C8F3}"/>
              </a:ext>
            </a:extLst>
          </p:cNvPr>
          <p:cNvSpPr txBox="1">
            <a:spLocks noChangeArrowheads="1"/>
          </p:cNvSpPr>
          <p:nvPr>
            <p:custDataLst>
              <p:tags r:id="rId3"/>
            </p:custDataLst>
          </p:nvPr>
        </p:nvSpPr>
        <p:spPr bwMode="auto">
          <a:xfrm>
            <a:off x="1558702" y="3151335"/>
            <a:ext cx="8928992"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just" defTabSz="1218565" rtl="0" eaLnBrk="1" latinLnBrk="0" hangingPunct="1">
              <a:lnSpc>
                <a:spcPct val="90000"/>
              </a:lnSpc>
              <a:spcBef>
                <a:spcPts val="750"/>
              </a:spcBef>
              <a:buFont typeface="Arial" pitchFamily="34" charset="0"/>
              <a:buNone/>
              <a:defRPr sz="3200" kern="1200">
                <a:solidFill>
                  <a:srgbClr val="161B1F"/>
                </a:solidFill>
                <a:latin typeface="明黑" panose="020b0300000000000000" pitchFamily="34" charset="-122"/>
                <a:ea typeface="明黑" panose="020b0300000000000000" pitchFamily="34" charset="-122"/>
                <a:cs typeface="+mn-cs"/>
              </a:defRPr>
            </a:lvl1pPr>
            <a:lvl2pPr marL="742950" indent="-285750" algn="l" defTabSz="1218565" rtl="0" eaLnBrk="1" latinLnBrk="0" hangingPunct="1">
              <a:lnSpc>
                <a:spcPct val="90000"/>
              </a:lnSpc>
              <a:spcBef>
                <a:spcPts val="375"/>
              </a:spcBef>
              <a:buFont typeface="Arial" pitchFamily="34" charset="0"/>
              <a:buChar char="•"/>
              <a:defRPr sz="2400" kern="1200">
                <a:solidFill>
                  <a:schemeClr val="tx1"/>
                </a:solidFill>
                <a:latin typeface="Calibri" pitchFamily="34" charset="0"/>
                <a:ea typeface="宋体" pitchFamily="2" charset="-122"/>
                <a:cs typeface="+mn-cs"/>
              </a:defRPr>
            </a:lvl2pPr>
            <a:lvl3pPr marL="1143000" indent="-228600" algn="l" defTabSz="1218565" rtl="0" eaLnBrk="1" latinLnBrk="0" hangingPunct="1">
              <a:lnSpc>
                <a:spcPct val="90000"/>
              </a:lnSpc>
              <a:spcBef>
                <a:spcPts val="375"/>
              </a:spcBef>
              <a:buFont typeface="Arial" pitchFamily="34" charset="0"/>
              <a:buChar char="•"/>
              <a:defRPr sz="1500" kern="1200">
                <a:solidFill>
                  <a:schemeClr val="tx1"/>
                </a:solidFill>
                <a:latin typeface="Calibri" pitchFamily="34" charset="0"/>
                <a:ea typeface="宋体" pitchFamily="2" charset="-122"/>
                <a:cs typeface="+mn-cs"/>
              </a:defRPr>
            </a:lvl3pPr>
            <a:lvl4pPr marL="1600200" indent="-228600" algn="l" defTabSz="1218565" rtl="0" eaLnBrk="1" latinLnBrk="0" hangingPunct="1">
              <a:lnSpc>
                <a:spcPct val="90000"/>
              </a:lnSpc>
              <a:spcBef>
                <a:spcPts val="375"/>
              </a:spcBef>
              <a:buFont typeface="Arial" pitchFamily="34" charset="0"/>
              <a:buChar char="•"/>
              <a:defRPr sz="1300" kern="1200">
                <a:solidFill>
                  <a:schemeClr val="tx1"/>
                </a:solidFill>
                <a:latin typeface="Calibri" pitchFamily="34" charset="0"/>
                <a:ea typeface="宋体" pitchFamily="2" charset="-122"/>
                <a:cs typeface="+mn-cs"/>
              </a:defRPr>
            </a:lvl4pPr>
            <a:lvl5pPr marL="2057400" indent="-228600" algn="l" defTabSz="1218565" rtl="0" eaLnBrk="1" latinLnBrk="0" hangingPunct="1">
              <a:lnSpc>
                <a:spcPct val="90000"/>
              </a:lnSpc>
              <a:spcBef>
                <a:spcPts val="375"/>
              </a:spcBef>
              <a:buFont typeface="Arial" pitchFamily="34" charset="0"/>
              <a:buChar char="•"/>
              <a:defRPr sz="1300" kern="1200">
                <a:solidFill>
                  <a:schemeClr val="tx1"/>
                </a:solidFill>
                <a:latin typeface="Calibri" pitchFamily="34" charset="0"/>
                <a:ea typeface="宋体" pitchFamily="2" charset="-122"/>
                <a:cs typeface="+mn-cs"/>
              </a:defRPr>
            </a:lvl5pPr>
            <a:lvl6pPr marL="25146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6pPr>
            <a:lvl7pPr marL="29718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7pPr>
            <a:lvl8pPr marL="34290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8pPr>
            <a:lvl9pPr marL="3886200" indent="-228600" algn="l" defTabSz="1218565"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itchFamily="34" charset="0"/>
                <a:ea typeface="宋体" pitchFamily="2" charset="-122"/>
                <a:cs typeface="+mn-cs"/>
              </a:defRPr>
            </a:lvl9pPr>
          </a:lstStyle>
          <a:p>
            <a:pPr algn="l" defTabSz="914377">
              <a:lnSpc>
                <a:spcPct val="100000"/>
              </a:lnSpc>
              <a:spcBef>
                <a:spcPct val="0"/>
              </a:spcBef>
            </a:pPr>
            <a:r>
              <a:rPr lang="zh-CN" altLang="zh-CN" sz="2800" b="1">
                <a:solidFill>
                  <a:schemeClr val="bg1">
                    <a:lumMod val="50000"/>
                  </a:schemeClr>
                </a:solidFill>
                <a:latin typeface="微软雅黑" pitchFamily="34" charset="-122"/>
                <a:ea typeface="微软雅黑" pitchFamily="34" charset="-122"/>
              </a:rPr>
              <a:t>二、海水资源的开发利用</a:t>
            </a:r>
          </a:p>
        </p:txBody>
      </p:sp>
    </p:spTree>
    <p:extLst>
      <p:ext uri="{BB962C8B-B14F-4D97-AF65-F5344CB8AC3E}">
        <p14:creationId xmlns:p14="http://schemas.microsoft.com/office/powerpoint/2010/main" val="1381721542"/>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7" name="直接连接符 6"/>
          <p:cNvCxnSpPr/>
          <p:nvPr/>
        </p:nvCxnSpPr>
        <p:spPr>
          <a:xfrm>
            <a:off x="0" y="198963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204801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0" y="210638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216476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0" y="222313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228151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233989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239826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0" y="245664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0" y="251501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257339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269014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280689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286527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298202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0" y="309877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0" y="315715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0" y="327390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0" y="339065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0" y="350741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0" y="3565777"/>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0" y="263177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0" y="274852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292365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0" y="304040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321553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0" y="333228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0" y="3449034"/>
            <a:ext cx="2134766"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任意多边形 38"/>
          <p:cNvSpPr/>
          <p:nvPr/>
        </p:nvSpPr>
        <p:spPr>
          <a:xfrm flipH="1" flipV="1">
            <a:off x="1105595" y="1989634"/>
            <a:ext cx="11084818" cy="1584176"/>
          </a:xfrm>
          <a:custGeom>
            <a:gdLst>
              <a:gd name="connsiteX0" fmla="*/ 7808636 w 8543479"/>
              <a:gd name="connsiteY0" fmla="*/ 1584176 h 1584176"/>
              <a:gd name="connsiteX1" fmla="*/ 0 w 8543479"/>
              <a:gd name="connsiteY1" fmla="*/ 1562078 h 1584176"/>
              <a:gd name="connsiteX2" fmla="*/ 0 w 8543479"/>
              <a:gd name="connsiteY2" fmla="*/ 0 h 1584176"/>
              <a:gd name="connsiteX3" fmla="*/ 8543479 w 8543479"/>
              <a:gd name="connsiteY3" fmla="*/ 0 h 1584176"/>
            </a:gdLst>
            <a:cxnLst>
              <a:cxn ang="0">
                <a:pos x="connsiteX0" y="connsiteY0"/>
              </a:cxn>
              <a:cxn ang="0">
                <a:pos x="connsiteX1" y="connsiteY1"/>
              </a:cxn>
              <a:cxn ang="0">
                <a:pos x="connsiteX2" y="connsiteY2"/>
              </a:cxn>
              <a:cxn ang="0">
                <a:pos x="connsiteX3" y="connsiteY3"/>
              </a:cxn>
            </a:cxnLst>
            <a:rect l="l" t="t" r="r" b="b"/>
            <a:pathLst>
              <a:path w="8543479" h="1584176">
                <a:moveTo>
                  <a:pt x="7808636" y="1584176"/>
                </a:moveTo>
                <a:lnTo>
                  <a:pt x="0" y="1562078"/>
                </a:lnTo>
                <a:lnTo>
                  <a:pt x="0" y="0"/>
                </a:lnTo>
                <a:lnTo>
                  <a:pt x="8543479"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41" name="文本框 40"/>
          <p:cNvSpPr txBox="1"/>
          <p:nvPr/>
        </p:nvSpPr>
        <p:spPr>
          <a:xfrm>
            <a:off x="2087062" y="2375075"/>
            <a:ext cx="9440762" cy="83099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a:r>
              <a:rPr lang="zh-CN" altLang="zh-CN" sz="4800" b="1" kern="100">
                <a:solidFill>
                  <a:schemeClr val="bg1"/>
                </a:solidFill>
                <a:latin typeface="Times New Roman" pitchFamily="18" charset="0"/>
                <a:ea typeface="微软雅黑" pitchFamily="34" charset="-122"/>
                <a:cs typeface="Times New Roman" panose="02020603050405020304" pitchFamily="18" charset="0"/>
              </a:rPr>
              <a:t>一、金属矿物的开发利用</a:t>
            </a:r>
          </a:p>
        </p:txBody>
      </p:sp>
    </p:spTree>
    <p:extLst>
      <p:ext uri="{BB962C8B-B14F-4D97-AF65-F5344CB8AC3E}">
        <p14:creationId xmlns:p14="http://schemas.microsoft.com/office/powerpoint/2010/main" val="391099135"/>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 name="矩形 27"/>
          <p:cNvSpPr/>
          <p:nvPr/>
        </p:nvSpPr>
        <p:spPr>
          <a:xfrm>
            <a:off x="575417" y="502315"/>
            <a:ext cx="11136413" cy="69523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1.</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金属元素在自然界中的存在形态</a:t>
            </a:r>
            <a:endParaRPr lang="zh-CN" altLang="zh-CN" sz="1050" kern="100">
              <a:effectLst/>
              <a:latin typeface="宋体" pitchFamily="2" charset="-122"/>
              <a:ea typeface="宋体" pitchFamily="2" charset="-122"/>
              <a:cs typeface="Courier New" panose="02070309020205020404" pitchFamily="49" charset="0"/>
            </a:endParaRPr>
          </a:p>
        </p:txBody>
      </p:sp>
      <p:pic>
        <p:nvPicPr>
          <p:cNvPr id="719903" name="Picture 31" descr="x305拆"/>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303735" y="1327342"/>
            <a:ext cx="7582942" cy="1443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p:cNvSpPr/>
          <p:nvPr/>
        </p:nvSpPr>
        <p:spPr>
          <a:xfrm>
            <a:off x="5455843" y="1304390"/>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游离态</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29" name="矩形 28"/>
          <p:cNvSpPr/>
          <p:nvPr/>
        </p:nvSpPr>
        <p:spPr>
          <a:xfrm>
            <a:off x="8390753" y="1302430"/>
            <a:ext cx="113364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金</a:t>
            </a:r>
            <a:r>
              <a:rPr lang="zh-CN" altLang="zh-CN" sz="2800" kern="100" spc="-10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铂</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30" name="矩形 29"/>
          <p:cNvSpPr/>
          <p:nvPr/>
        </p:nvSpPr>
        <p:spPr>
          <a:xfrm>
            <a:off x="5680576" y="1979179"/>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化合态</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41" name="矩形 40"/>
          <p:cNvSpPr/>
          <p:nvPr/>
        </p:nvSpPr>
        <p:spPr>
          <a:xfrm>
            <a:off x="575417" y="2669520"/>
            <a:ext cx="11136413" cy="335474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2.</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金属的冶炼</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概念：将金属矿物中的金属从其化合物中还原出来，用于生产各种金属材料，这一过程在工业上</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称为</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en-US" altLang="zh-CN" sz="2800" u="sng" kern="100">
                <a:latin typeface="Times New Roman" pitchFamily="18" charset="0"/>
                <a:ea typeface="方正中等线简体" panose="03000509000000000000" pitchFamily="65" charset="-122"/>
                <a:cs typeface="Times New Roman" panose="02020603050405020304" pitchFamily="18" charset="0"/>
              </a:rPr>
              <a:t>  </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原理：利用氧化还原反应原理，在一定条件下，使金属</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离子</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电子被</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成</a:t>
            </a:r>
            <a:r>
              <a:rPr lang="zh-CN" altLang="zh-CN" sz="2800" kern="100">
                <a:latin typeface="Times New Roman" pitchFamily="18" charset="0"/>
                <a:ea typeface="方正中等线简体" panose="03000509000000000000" pitchFamily="65" charset="-122"/>
                <a:cs typeface="Times New Roman" panose="02020603050405020304" pitchFamily="18" charset="0"/>
              </a:rPr>
              <a:t>金属原子，从而获得金属单质。即</a:t>
            </a:r>
            <a:r>
              <a:rPr lang="en-US" altLang="zh-CN" sz="2800" kern="100" err="1">
                <a:latin typeface="Times New Roman" pitchFamily="18" charset="0"/>
                <a:ea typeface="方正中等线简体" panose="03000509000000000000" pitchFamily="65" charset="-122"/>
                <a:cs typeface="Courier New" panose="02070309020205020404" pitchFamily="49" charset="0"/>
              </a:rPr>
              <a:t>M</a:t>
            </a:r>
            <a:r>
              <a:rPr lang="en-US" altLang="zh-CN" sz="2800" i="1" kern="100" baseline="30000" err="1">
                <a:latin typeface="Times New Roman" pitchFamily="18" charset="0"/>
                <a:ea typeface="方正中等线简体" panose="03000509000000000000" pitchFamily="65" charset="-122"/>
                <a:cs typeface="Courier New" panose="02070309020205020404" pitchFamily="49" charset="0"/>
              </a:rPr>
              <a:t>n</a:t>
            </a:r>
            <a:r>
              <a:rPr lang="zh-CN" altLang="zh-CN" sz="2800" kern="100" baseline="30000">
                <a:latin typeface="Times New Roman" pitchFamily="18" charset="0"/>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i="1" kern="100">
                <a:latin typeface="Times New Roman" pitchFamily="18" charset="0"/>
                <a:ea typeface="方正中等线简体" panose="03000509000000000000" pitchFamily="65" charset="-122"/>
                <a:cs typeface="Courier New" panose="02070309020205020404" pitchFamily="49" charset="0"/>
              </a:rPr>
              <a:t>n</a:t>
            </a:r>
            <a:r>
              <a:rPr lang="en-US" altLang="zh-CN" sz="2800" kern="100">
                <a:latin typeface="Times New Roman" pitchFamily="18" charset="0"/>
                <a:ea typeface="方正中等线简体" panose="03000509000000000000" pitchFamily="65" charset="-122"/>
                <a:cs typeface="Courier New" panose="02070309020205020404" pitchFamily="49" charset="0"/>
              </a:rPr>
              <a:t>e</a:t>
            </a:r>
            <a:r>
              <a:rPr lang="zh-CN" altLang="zh-CN" sz="2800" kern="100" baseline="30000">
                <a:latin typeface="Times New Roman" pitchFamily="18" charset="0"/>
                <a:ea typeface="方正中等线简体" panose="03000509000000000000" pitchFamily="65" charset="-122"/>
                <a:cs typeface="Times New Roman" panose="02020603050405020304" pitchFamily="18" charset="0"/>
              </a:rPr>
              <a:t>－</a:t>
            </a:r>
            <a:r>
              <a:rPr lang="en-US" altLang="zh-CN" sz="2800" kern="100" spc="-80">
                <a:latin typeface="Times New Roman" pitchFamily="18" charset="0"/>
                <a:ea typeface="方正中等线简体" panose="03000509000000000000" pitchFamily="65" charset="-122"/>
                <a:cs typeface="Courier New" panose="02070309020205020404" pitchFamily="49"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=M</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2" name="矩形 1"/>
          <p:cNvSpPr/>
          <p:nvPr/>
        </p:nvSpPr>
        <p:spPr>
          <a:xfrm>
            <a:off x="6059393" y="4079549"/>
            <a:ext cx="1980029"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金属的冶炼</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1429799" y="5404428"/>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还原</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10290920" y="4725938"/>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得到</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6121896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1"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linds(horizontal)">
                                      <p:cBhvr>
                                        <p:cTn id="10" dur="500"/>
                                        <p:tgtEl>
                                          <p:spTgt spid="27"/>
                                        </p:tgtEl>
                                      </p:cBhvr>
                                    </p:animEffect>
                                  </p:childTnLst>
                                </p:cTn>
                              </p:par>
                              <p:par>
                                <p:cTn id="11" presetID="3" presetClass="entr" presetSubtype="10" dur="500" fill="hold" grpId="2"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linds(horizontal)">
                                      <p:cBhvr>
                                        <p:cTn id="13" dur="500"/>
                                        <p:tgtEl>
                                          <p:spTgt spid="30"/>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dur="500" fill="hold" grpId="3"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3" presetClass="entr" presetSubtype="10" dur="500" fill="hold" grpId="5"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dur="500" fill="hold" grpId="4"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1"/>
      <p:bldP spid="30" grpId="2"/>
      <p:bldP spid="2" grpId="3"/>
      <p:bldP spid="4" grpId="4"/>
      <p:bldP spid="6" grpId="5"/>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 name="矩形 27"/>
          <p:cNvSpPr/>
          <p:nvPr/>
        </p:nvSpPr>
        <p:spPr>
          <a:xfrm>
            <a:off x="334566" y="189434"/>
            <a:ext cx="11521280" cy="134156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3.</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金属的冶炼方法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金属活泼性与冶炼方法的关系如下：</a:t>
            </a:r>
            <a:endParaRPr lang="zh-CN" altLang="zh-CN" sz="1050" kern="100">
              <a:effectLst/>
              <a:latin typeface="宋体" pitchFamily="2" charset="-122"/>
              <a:ea typeface="宋体" pitchFamily="2" charset="-122"/>
              <a:cs typeface="Courier New" panose="02070309020205020404" pitchFamily="49" charset="0"/>
            </a:endParaRPr>
          </a:p>
        </p:txBody>
      </p:sp>
      <p:pic>
        <p:nvPicPr>
          <p:cNvPr id="795655" name="Picture 7" descr="X306"/>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008495" y="1688993"/>
            <a:ext cx="8173422" cy="127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p:cNvSpPr/>
          <p:nvPr/>
        </p:nvSpPr>
        <p:spPr>
          <a:xfrm>
            <a:off x="334566" y="2637706"/>
            <a:ext cx="11521280" cy="69523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kern="100">
                <a:latin typeface="Times New Roman" pitchFamily="18" charset="0"/>
                <a:ea typeface="方正中等线简体" panose="03000509000000000000" pitchFamily="65" charset="-122"/>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金属的冶炼方法</a:t>
            </a:r>
            <a:endParaRPr lang="zh-CN" altLang="zh-CN" sz="1050" kern="100">
              <a:effectLst/>
              <a:latin typeface="宋体" pitchFamily="2" charset="-122"/>
              <a:ea typeface="宋体" pitchFamily="2" charset="-122"/>
              <a:cs typeface="Courier New" panose="02070309020205020404" pitchFamily="49" charset="0"/>
            </a:endParaRPr>
          </a:p>
        </p:txBody>
      </p:sp>
      <p:graphicFrame>
        <p:nvGraphicFramePr>
          <p:cNvPr id="13" name="表格 12"/>
          <p:cNvGraphicFramePr>
            <a:graphicFrameLocks noGrp="1"/>
          </p:cNvGraphicFramePr>
          <p:nvPr/>
        </p:nvGraphicFramePr>
        <p:xfrm>
          <a:off x="516692" y="3502002"/>
          <a:ext cx="8458834" cy="1800000"/>
        </p:xfrm>
        <a:graphic>
          <a:graphicData uri="http://schemas.openxmlformats.org/drawingml/2006/table">
            <a:tbl>
              <a:tblPr/>
              <a:tblGrid>
                <a:gridCol w="1762090"/>
                <a:gridCol w="2088232"/>
                <a:gridCol w="4608512"/>
              </a:tblGrid>
              <a:tr h="900000">
                <a:tc rowSpan="2">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热分解法</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分解</a:t>
                      </a:r>
                      <a:r>
                        <a:rPr lang="en-US" sz="2800" kern="100" err="1">
                          <a:effectLst/>
                          <a:latin typeface="Times New Roman" pitchFamily="18" charset="0"/>
                          <a:ea typeface="方正中等线简体" panose="03000509000000000000" pitchFamily="65" charset="-122"/>
                          <a:cs typeface="Courier New" panose="02070309020205020404" pitchFamily="49" charset="0"/>
                        </a:rPr>
                        <a:t>HgO</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分解</a:t>
                      </a:r>
                      <a:r>
                        <a:rPr lang="en-US" sz="2800" kern="100">
                          <a:effectLst/>
                          <a:latin typeface="Times New Roman" pitchFamily="18" charset="0"/>
                          <a:ea typeface="方正中等线简体" panose="03000509000000000000" pitchFamily="65" charset="-122"/>
                          <a:cs typeface="Courier New" panose="02070309020205020404" pitchFamily="49" charset="0"/>
                        </a:rPr>
                        <a:t>Ag</a:t>
                      </a:r>
                      <a:r>
                        <a:rPr lang="en-US" sz="2800" kern="100" baseline="-25000">
                          <a:effectLst/>
                          <a:latin typeface="Times New Roman" pitchFamily="18" charset="0"/>
                          <a:ea typeface="方正中等线简体" panose="03000509000000000000" pitchFamily="65" charset="-122"/>
                          <a:cs typeface="Courier New" panose="02070309020205020404" pitchFamily="49" charset="0"/>
                        </a:rPr>
                        <a:t>2</a:t>
                      </a:r>
                      <a:r>
                        <a:rPr lang="en-US" sz="2800" kern="100">
                          <a:effectLst/>
                          <a:latin typeface="Times New Roman" pitchFamily="18" charset="0"/>
                          <a:ea typeface="方正中等线简体" panose="03000509000000000000" pitchFamily="65" charset="-122"/>
                          <a:cs typeface="Courier New" panose="02070309020205020404" pitchFamily="49" charset="0"/>
                        </a:rPr>
                        <a:t>O</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对象 2"/>
          <p:cNvGraphicFramePr>
            <a:graphicFrameLocks noChangeAspect="1"/>
          </p:cNvGraphicFramePr>
          <p:nvPr/>
        </p:nvGraphicFramePr>
        <p:xfrm>
          <a:off x="4655046" y="3573810"/>
          <a:ext cx="4302125" cy="923925"/>
        </p:xfrm>
        <a:graphic>
          <a:graphicData uri="http://schemas.openxmlformats.org/presentationml/2006/ole">
            <mc:AlternateContent>
              <mc:Choice xmlns:v="urn:schemas-microsoft-com:vml" Requires="v">
                <p:oleObj spid="_x0000_s1038" name="文档" r:id="rId3" progId="Word.Document.12">
                  <p:embed/>
                </p:oleObj>
              </mc:Choice>
              <mc:Fallback>
                <p:oleObj name="文档" r:id="rId3" progId="Word.Document.12">
                  <p:embed/>
                  <p:pic>
                    <p:nvPicPr>
                      <p:cNvPr id="0" name="OLE substitute image"/>
                      <p:cNvPicPr/>
                      <p:nvPr/>
                    </p:nvPicPr>
                    <p:blipFill>
                      <a:blip r:embed="rId5"/>
                      <a:stretch>
                        <a:fillRect/>
                      </a:stretch>
                    </p:blipFill>
                    <p:spPr>
                      <a:xfrm>
                        <a:off x="4655046" y="3573810"/>
                        <a:ext cx="4302125" cy="923925"/>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4655046" y="4497735"/>
          <a:ext cx="4302125" cy="923925"/>
        </p:xfrm>
        <a:graphic>
          <a:graphicData uri="http://schemas.openxmlformats.org/presentationml/2006/ole">
            <mc:AlternateContent>
              <mc:Choice xmlns:v="urn:schemas-microsoft-com:vml" Requires="v">
                <p:oleObj spid="_x0000_s1039" name="文档" r:id="rId6" progId="Word.Document.12">
                  <p:embed/>
                </p:oleObj>
              </mc:Choice>
              <mc:Fallback>
                <p:oleObj name="文档" r:id="rId6" progId="Word.Document.12">
                  <p:embed/>
                  <p:pic>
                    <p:nvPicPr>
                      <p:cNvPr id="0" name="OLE substitute image"/>
                      <p:cNvPicPr/>
                      <p:nvPr/>
                    </p:nvPicPr>
                    <p:blipFill>
                      <a:blip r:embed="rId8"/>
                      <a:stretch>
                        <a:fillRect/>
                      </a:stretch>
                    </p:blipFill>
                    <p:spPr>
                      <a:xfrm>
                        <a:off x="4655046" y="4497735"/>
                        <a:ext cx="4302125" cy="923925"/>
                      </a:xfrm>
                      <a:prstGeom prst="rect">
                        <a:avLst/>
                      </a:prstGeom>
                    </p:spPr>
                  </p:pic>
                </p:oleObj>
              </mc:Fallback>
            </mc:AlternateContent>
          </a:graphicData>
        </a:graphic>
      </p:graphicFrame>
      <p:cxnSp>
        <p:nvCxnSpPr>
          <p:cNvPr id="5" name="直接连接符 4"/>
          <p:cNvCxnSpPr/>
          <p:nvPr/>
        </p:nvCxnSpPr>
        <p:spPr>
          <a:xfrm>
            <a:off x="4509690" y="4293890"/>
            <a:ext cx="3912714" cy="0"/>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4490127" y="5229994"/>
            <a:ext cx="3951841"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51454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3" name="表格 12"/>
          <p:cNvGraphicFramePr>
            <a:graphicFrameLocks noGrp="1"/>
          </p:cNvGraphicFramePr>
          <p:nvPr/>
        </p:nvGraphicFramePr>
        <p:xfrm>
          <a:off x="478582" y="189434"/>
          <a:ext cx="11267146" cy="6480000"/>
        </p:xfrm>
        <a:graphic>
          <a:graphicData uri="http://schemas.openxmlformats.org/drawingml/2006/table">
            <a:tbl>
              <a:tblPr/>
              <a:tblGrid>
                <a:gridCol w="1728192"/>
                <a:gridCol w="2520280"/>
                <a:gridCol w="7018674"/>
              </a:tblGrid>
              <a:tr h="900000">
                <a:tc rowSpan="3">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电解法</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冶炼钠</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vMerge="1">
                  <a:txBody>
                    <a:bodyPr vert="horz" wrap="square"/>
                    <a:lstStyle/>
                    <a:p>
                      <a:endParaRPr lang="zh-CN" alt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冶炼镁</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0000">
                <a:tc vMerge="1">
                  <a:txBody>
                    <a:bodyPr vert="horz" wrap="square"/>
                    <a:lstStyle/>
                    <a:p>
                      <a:endParaRPr lang="zh-CN" alt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冶炼铝</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rowSpan="2">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热还原法</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高炉炼铁</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铝热法炼铁</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endParaRPr lang="zh-CN" altLang="en-US"/>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rowSpan="2">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其他方法</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湿法炼铜</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endParaRPr lang="zh-CN" altLang="en-US"/>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火法炼铜</a:t>
                      </a: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endParaRPr lang="zh-CN" sz="2800" kern="100">
                        <a:effectLst/>
                        <a:latin typeface="宋体" pitchFamily="2" charset="-122"/>
                        <a:ea typeface="宋体" pitchFamily="2" charset="-122"/>
                        <a:cs typeface="Courier New" panose="02070309020205020404" pitchFamily="49" charset="0"/>
                      </a:endParaRPr>
                    </a:p>
                  </a:txBody>
                  <a:tcPr marL="18655" marR="186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22" name="对象 21"/>
          <p:cNvGraphicFramePr>
            <a:graphicFrameLocks noChangeAspect="1"/>
          </p:cNvGraphicFramePr>
          <p:nvPr/>
        </p:nvGraphicFramePr>
        <p:xfrm>
          <a:off x="5303118" y="261442"/>
          <a:ext cx="5664200" cy="893763"/>
        </p:xfrm>
        <a:graphic>
          <a:graphicData uri="http://schemas.openxmlformats.org/presentationml/2006/ole">
            <mc:AlternateContent>
              <mc:Choice xmlns:v="urn:schemas-microsoft-com:vml" Requires="v">
                <p:oleObj spid="_x0000_s1040"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5303118" y="261442"/>
                        <a:ext cx="5664200" cy="893763"/>
                      </a:xfrm>
                      <a:prstGeom prst="rect">
                        <a:avLst/>
                      </a:prstGeom>
                    </p:spPr>
                  </p:pic>
                </p:oleObj>
              </mc:Fallback>
            </mc:AlternateContent>
          </a:graphicData>
        </a:graphic>
      </p:graphicFrame>
      <p:graphicFrame>
        <p:nvGraphicFramePr>
          <p:cNvPr id="25" name="对象 24"/>
          <p:cNvGraphicFramePr>
            <a:graphicFrameLocks noChangeAspect="1"/>
          </p:cNvGraphicFramePr>
          <p:nvPr/>
        </p:nvGraphicFramePr>
        <p:xfrm>
          <a:off x="5303118" y="1167879"/>
          <a:ext cx="5664200" cy="893763"/>
        </p:xfrm>
        <a:graphic>
          <a:graphicData uri="http://schemas.openxmlformats.org/presentationml/2006/ole">
            <mc:AlternateContent>
              <mc:Choice xmlns:v="urn:schemas-microsoft-com:vml" Requires="v">
                <p:oleObj spid="_x0000_s1041" name="文档" r:id="rId5" progId="Word.Document.12">
                  <p:embed/>
                </p:oleObj>
              </mc:Choice>
              <mc:Fallback>
                <p:oleObj name="文档" r:id="rId5" progId="Word.Document.12">
                  <p:embed/>
                  <p:pic>
                    <p:nvPicPr>
                      <p:cNvPr id="0" name="OLE substitute image"/>
                      <p:cNvPicPr/>
                      <p:nvPr/>
                    </p:nvPicPr>
                    <p:blipFill>
                      <a:blip r:embed="rId7"/>
                      <a:stretch>
                        <a:fillRect/>
                      </a:stretch>
                    </p:blipFill>
                    <p:spPr>
                      <a:xfrm>
                        <a:off x="5303118" y="1167879"/>
                        <a:ext cx="5664200" cy="893763"/>
                      </a:xfrm>
                      <a:prstGeom prst="rect">
                        <a:avLst/>
                      </a:prstGeom>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88030770"/>
              </p:ext>
            </p:extLst>
          </p:nvPr>
        </p:nvGraphicFramePr>
        <p:xfrm>
          <a:off x="5302250" y="2070351"/>
          <a:ext cx="5972175" cy="1138237"/>
        </p:xfrm>
        <a:graphic>
          <a:graphicData uri="http://schemas.openxmlformats.org/presentationml/2006/ole">
            <mc:AlternateContent>
              <mc:Choice xmlns:v="urn:schemas-microsoft-com:vml" Requires="v">
                <p:oleObj spid="_x0000_s1042" name="文档" r:id="rId8" progId="Word.Document.12">
                  <p:embed/>
                </p:oleObj>
              </mc:Choice>
              <mc:Fallback>
                <p:oleObj name="文档" r:id="rId8" progId="Word.Document.12">
                  <p:embed/>
                  <p:pic>
                    <p:nvPicPr>
                      <p:cNvPr id="0" name="OLE substitute image"/>
                      <p:cNvPicPr/>
                      <p:nvPr/>
                    </p:nvPicPr>
                    <p:blipFill>
                      <a:blip r:embed="rId10"/>
                      <a:stretch>
                        <a:fillRect/>
                      </a:stretch>
                    </p:blipFill>
                    <p:spPr>
                      <a:xfrm>
                        <a:off x="5302250" y="2070351"/>
                        <a:ext cx="5972175" cy="1138237"/>
                      </a:xfrm>
                      <a:prstGeom prst="rect">
                        <a:avLst/>
                      </a:prstGeom>
                    </p:spPr>
                  </p:pic>
                </p:oleObj>
              </mc:Fallback>
            </mc:AlternateContent>
          </a:graphicData>
        </a:graphic>
      </p:graphicFrame>
      <p:graphicFrame>
        <p:nvGraphicFramePr>
          <p:cNvPr id="27" name="对象 26"/>
          <p:cNvGraphicFramePr>
            <a:graphicFrameLocks noChangeAspect="1"/>
          </p:cNvGraphicFramePr>
          <p:nvPr/>
        </p:nvGraphicFramePr>
        <p:xfrm>
          <a:off x="5302250" y="3155653"/>
          <a:ext cx="5972175" cy="1138237"/>
        </p:xfrm>
        <a:graphic>
          <a:graphicData uri="http://schemas.openxmlformats.org/presentationml/2006/ole">
            <mc:AlternateContent>
              <mc:Choice xmlns:v="urn:schemas-microsoft-com:vml" Requires="v">
                <p:oleObj spid="_x0000_s1043" name="文档" r:id="rId11" progId="Word.Document.12">
                  <p:embed/>
                </p:oleObj>
              </mc:Choice>
              <mc:Fallback>
                <p:oleObj name="文档" r:id="rId11" progId="Word.Document.12">
                  <p:embed/>
                  <p:pic>
                    <p:nvPicPr>
                      <p:cNvPr id="0" name="OLE substitute image"/>
                      <p:cNvPicPr/>
                      <p:nvPr/>
                    </p:nvPicPr>
                    <p:blipFill>
                      <a:blip r:embed="rId13"/>
                      <a:stretch>
                        <a:fillRect/>
                      </a:stretch>
                    </p:blipFill>
                    <p:spPr>
                      <a:xfrm>
                        <a:off x="5302250" y="3155653"/>
                        <a:ext cx="5972175" cy="1138237"/>
                      </a:xfrm>
                      <a:prstGeom prst="rect">
                        <a:avLst/>
                      </a:prstGeom>
                    </p:spPr>
                  </p:pic>
                </p:oleObj>
              </mc:Fallback>
            </mc:AlternateContent>
          </a:graphicData>
        </a:graphic>
      </p:graphicFrame>
      <p:graphicFrame>
        <p:nvGraphicFramePr>
          <p:cNvPr id="29" name="对象 28"/>
          <p:cNvGraphicFramePr>
            <a:graphicFrameLocks noChangeAspect="1"/>
          </p:cNvGraphicFramePr>
          <p:nvPr>
            <p:extLst>
              <p:ext uri="{D42A27DB-BD31-4B8C-83A1-F6EECF244321}">
                <p14:modId xmlns:p14="http://schemas.microsoft.com/office/powerpoint/2010/main" val="2592455200"/>
              </p:ext>
            </p:extLst>
          </p:nvPr>
        </p:nvGraphicFramePr>
        <p:xfrm>
          <a:off x="5302250" y="4040694"/>
          <a:ext cx="5972175" cy="1138237"/>
        </p:xfrm>
        <a:graphic>
          <a:graphicData uri="http://schemas.openxmlformats.org/presentationml/2006/ole">
            <mc:AlternateContent>
              <mc:Choice xmlns:v="urn:schemas-microsoft-com:vml" Requires="v">
                <p:oleObj spid="_x0000_s1044" name="文档" r:id="rId14" progId="Word.Document.12">
                  <p:embed/>
                </p:oleObj>
              </mc:Choice>
              <mc:Fallback>
                <p:oleObj name="文档" r:id="rId14" progId="Word.Document.12">
                  <p:embed/>
                  <p:pic>
                    <p:nvPicPr>
                      <p:cNvPr id="0" name="OLE substitute image"/>
                      <p:cNvPicPr/>
                      <p:nvPr/>
                    </p:nvPicPr>
                    <p:blipFill>
                      <a:blip r:embed="rId16"/>
                      <a:stretch>
                        <a:fillRect/>
                      </a:stretch>
                    </p:blipFill>
                    <p:spPr>
                      <a:xfrm>
                        <a:off x="5302250" y="4040694"/>
                        <a:ext cx="5972175" cy="1138237"/>
                      </a:xfrm>
                      <a:prstGeom prst="rect">
                        <a:avLst/>
                      </a:prstGeom>
                    </p:spPr>
                  </p:pic>
                </p:oleObj>
              </mc:Fallback>
            </mc:AlternateContent>
          </a:graphicData>
        </a:graphic>
      </p:graphicFrame>
      <p:sp>
        <p:nvSpPr>
          <p:cNvPr id="24" name="矩形 23"/>
          <p:cNvSpPr/>
          <p:nvPr/>
        </p:nvSpPr>
        <p:spPr>
          <a:xfrm>
            <a:off x="5375126" y="5066814"/>
            <a:ext cx="4203715"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rPr>
              <a:t>Fe</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CuSO</a:t>
            </a:r>
            <a:r>
              <a:rPr lang="en-US" altLang="zh-CN" sz="2800" kern="100" baseline="-25000">
                <a:solidFill>
                  <a:srgbClr val="C00000"/>
                </a:solidFill>
                <a:latin typeface="Times New Roman" pitchFamily="18" charset="0"/>
                <a:ea typeface="方正中等线简体" panose="03000509000000000000" pitchFamily="65" charset="-122"/>
              </a:rPr>
              <a:t>4</a:t>
            </a:r>
            <a:r>
              <a:rPr lang="en-US" altLang="zh-CN" sz="2800" kern="100" spc="-80">
                <a:solidFill>
                  <a:srgbClr val="C00000"/>
                </a:solidFill>
                <a:latin typeface="Times New Roman" pitchFamily="18" charset="0"/>
                <a:ea typeface="方正中等线简体" panose="03000509000000000000" pitchFamily="65" charset="-122"/>
              </a:rPr>
              <a:t>==</a:t>
            </a:r>
            <a:r>
              <a:rPr lang="en-US" altLang="zh-CN" sz="2800" kern="100">
                <a:solidFill>
                  <a:srgbClr val="C00000"/>
                </a:solidFill>
                <a:latin typeface="Times New Roman" pitchFamily="18" charset="0"/>
                <a:ea typeface="方正中等线简体" panose="03000509000000000000" pitchFamily="65" charset="-122"/>
              </a:rPr>
              <a:t>=FeSO</a:t>
            </a:r>
            <a:r>
              <a:rPr lang="en-US" altLang="zh-CN" sz="2800" kern="100" baseline="-25000">
                <a:solidFill>
                  <a:srgbClr val="C00000"/>
                </a:solidFill>
                <a:latin typeface="Times New Roman" pitchFamily="18" charset="0"/>
                <a:ea typeface="方正中等线简体" panose="03000509000000000000" pitchFamily="65" charset="-122"/>
              </a:rPr>
              <a:t>4</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Cu</a:t>
            </a:r>
            <a:endParaRPr lang="zh-CN" altLang="en-US"/>
          </a:p>
        </p:txBody>
      </p:sp>
      <p:graphicFrame>
        <p:nvGraphicFramePr>
          <p:cNvPr id="31" name="对象 30"/>
          <p:cNvGraphicFramePr>
            <a:graphicFrameLocks noChangeAspect="1"/>
          </p:cNvGraphicFramePr>
          <p:nvPr/>
        </p:nvGraphicFramePr>
        <p:xfrm>
          <a:off x="5458816" y="5827762"/>
          <a:ext cx="4668838" cy="914400"/>
        </p:xfrm>
        <a:graphic>
          <a:graphicData uri="http://schemas.openxmlformats.org/presentationml/2006/ole">
            <mc:AlternateContent>
              <mc:Choice xmlns:v="urn:schemas-microsoft-com:vml" Requires="v">
                <p:oleObj spid="_x0000_s1045" name="文档" r:id="rId17" progId="Word.Document.12">
                  <p:embed/>
                </p:oleObj>
              </mc:Choice>
              <mc:Fallback>
                <p:oleObj name="文档" r:id="rId17" progId="Word.Document.12">
                  <p:embed/>
                  <p:pic>
                    <p:nvPicPr>
                      <p:cNvPr id="0" name="OLE substitute image"/>
                      <p:cNvPicPr/>
                      <p:nvPr/>
                    </p:nvPicPr>
                    <p:blipFill>
                      <a:blip r:embed="rId19"/>
                      <a:stretch>
                        <a:fillRect/>
                      </a:stretch>
                    </p:blipFill>
                    <p:spPr>
                      <a:xfrm>
                        <a:off x="5458816" y="5827762"/>
                        <a:ext cx="4668838" cy="914400"/>
                      </a:xfrm>
                      <a:prstGeom prst="rect">
                        <a:avLst/>
                      </a:prstGeom>
                    </p:spPr>
                  </p:pic>
                </p:oleObj>
              </mc:Fallback>
            </mc:AlternateContent>
          </a:graphicData>
        </a:graphic>
      </p:graphicFrame>
      <p:cxnSp>
        <p:nvCxnSpPr>
          <p:cNvPr id="10" name="直接连接符 9"/>
          <p:cNvCxnSpPr/>
          <p:nvPr/>
        </p:nvCxnSpPr>
        <p:spPr>
          <a:xfrm>
            <a:off x="5066399" y="981522"/>
            <a:ext cx="5207822" cy="0"/>
          </a:xfrm>
          <a:prstGeom prst="line">
            <a:avLst/>
          </a:prstGeom>
        </p:spPr>
        <p:style>
          <a:lnRef idx="1">
            <a:schemeClr val="dk1"/>
          </a:lnRef>
          <a:fillRef idx="0">
            <a:schemeClr val="dk1"/>
          </a:fillRef>
          <a:effectRef idx="0">
            <a:schemeClr val="dk1"/>
          </a:effectRef>
          <a:fontRef idx="minor">
            <a:schemeClr val="tx1"/>
          </a:fontRef>
        </p:style>
      </p:cxnSp>
      <p:cxnSp>
        <p:nvCxnSpPr>
          <p:cNvPr id="11" name="直接连接符 10"/>
          <p:cNvCxnSpPr/>
          <p:nvPr/>
        </p:nvCxnSpPr>
        <p:spPr>
          <a:xfrm>
            <a:off x="5192779" y="1917626"/>
            <a:ext cx="4955063" cy="0"/>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4965117" y="2978496"/>
            <a:ext cx="5450569" cy="0"/>
          </a:xfrm>
          <a:prstGeom prst="line">
            <a:avLst/>
          </a:prstGeom>
        </p:spPr>
        <p:style>
          <a:lnRef idx="1">
            <a:schemeClr val="dk1"/>
          </a:lnRef>
          <a:fillRef idx="0">
            <a:schemeClr val="dk1"/>
          </a:fillRef>
          <a:effectRef idx="0">
            <a:schemeClr val="dk1"/>
          </a:effectRef>
          <a:fontRef idx="minor">
            <a:schemeClr val="tx1"/>
          </a:fontRef>
        </p:style>
      </p:cxnSp>
      <p:cxnSp>
        <p:nvCxnSpPr>
          <p:cNvPr id="14" name="直接连接符 13"/>
          <p:cNvCxnSpPr/>
          <p:nvPr/>
        </p:nvCxnSpPr>
        <p:spPr>
          <a:xfrm>
            <a:off x="4965117" y="3861842"/>
            <a:ext cx="5450569" cy="0"/>
          </a:xfrm>
          <a:prstGeom prst="line">
            <a:avLst/>
          </a:prstGeom>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4965117" y="4759446"/>
            <a:ext cx="5450569" cy="0"/>
          </a:xfrm>
          <a:prstGeom prst="line">
            <a:avLst/>
          </a:prstGeom>
        </p:spPr>
        <p:style>
          <a:lnRef idx="1">
            <a:schemeClr val="dk1"/>
          </a:lnRef>
          <a:fillRef idx="0">
            <a:schemeClr val="dk1"/>
          </a:fillRef>
          <a:effectRef idx="0">
            <a:schemeClr val="dk1"/>
          </a:effectRef>
          <a:fontRef idx="minor">
            <a:schemeClr val="tx1"/>
          </a:fontRef>
        </p:style>
      </p:cxnSp>
      <p:cxnSp>
        <p:nvCxnSpPr>
          <p:cNvPr id="16" name="直接连接符 15"/>
          <p:cNvCxnSpPr/>
          <p:nvPr/>
        </p:nvCxnSpPr>
        <p:spPr>
          <a:xfrm>
            <a:off x="4965117" y="5590034"/>
            <a:ext cx="5450569" cy="0"/>
          </a:xfrm>
          <a:prstGeom prst="line">
            <a:avLst/>
          </a:prstGeom>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a:off x="4965117" y="6526138"/>
            <a:ext cx="5450569"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899445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dur="50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linds(horizontal)">
                                      <p:cBhvr>
                                        <p:cTn id="27" dur="500"/>
                                        <p:tgtEl>
                                          <p:spTgt spid="29"/>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 name="矩形 27"/>
          <p:cNvSpPr/>
          <p:nvPr/>
        </p:nvSpPr>
        <p:spPr>
          <a:xfrm>
            <a:off x="478582" y="765498"/>
            <a:ext cx="11377264" cy="3926885"/>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4.</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金属矿物资源的开发和利用措施</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提高金属矿物的利用率。</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开发环保高效的金属冶炼方法。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防止金属的腐蚀。</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(4)</a:t>
            </a:r>
            <a:r>
              <a:rPr lang="zh-CN" altLang="zh-CN" sz="2800" kern="100">
                <a:latin typeface="Times New Roman" pitchFamily="18" charset="0"/>
                <a:ea typeface="方正中等线简体" panose="03000509000000000000" pitchFamily="65" charset="-122"/>
                <a:cs typeface="Times New Roman" panose="02020603050405020304" pitchFamily="18" charset="0"/>
              </a:rPr>
              <a:t>使用其他材料代替金属材料，减少金属的使用量。</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(5)</a:t>
            </a:r>
            <a:r>
              <a:rPr lang="zh-CN" altLang="zh-CN" sz="2800" kern="100">
                <a:latin typeface="Times New Roman" pitchFamily="18" charset="0"/>
                <a:ea typeface="方正中等线简体" panose="03000509000000000000" pitchFamily="65" charset="-122"/>
                <a:cs typeface="Times New Roman" panose="02020603050405020304" pitchFamily="18" charset="0"/>
              </a:rPr>
              <a:t>加强废旧金属的回收和再利用。</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3982115154"/>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477066" y="477466"/>
            <a:ext cx="1926638" cy="576064"/>
            <a:chOff x="543707" y="477466"/>
            <a:chExt cx="1926638" cy="576064"/>
          </a:xfrm>
        </p:grpSpPr>
        <p:sp>
          <p:nvSpPr>
            <p:cNvPr id="3" name="TextBox 4"/>
            <p:cNvSpPr txBox="1"/>
            <p:nvPr/>
          </p:nvSpPr>
          <p:spPr>
            <a:xfrm>
              <a:off x="850888" y="479582"/>
              <a:ext cx="1619457" cy="52322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tabLst>
                  <a:tab pos="2610485"/>
                </a:tabLst>
              </a:pPr>
              <a:r>
                <a:rPr lang="zh-CN" altLang="en-US" sz="2800" b="1" smtClean="0">
                  <a:solidFill>
                    <a:srgbClr val="4BACC6">
                      <a:lumMod val="75000"/>
                    </a:srgbClr>
                  </a:solidFill>
                  <a:latin typeface="微软雅黑" pitchFamily="34" charset="-122"/>
                  <a:ea typeface="微软雅黑" pitchFamily="34" charset="-122"/>
                </a:rPr>
                <a:t>判断正误</a:t>
              </a:r>
              <a:endParaRPr lang="zh-CN" altLang="en-US" sz="2800" b="1">
                <a:solidFill>
                  <a:srgbClr val="4BACC6">
                    <a:lumMod val="75000"/>
                  </a:srgbClr>
                </a:solidFill>
                <a:latin typeface="微软雅黑" pitchFamily="34" charset="-122"/>
                <a:ea typeface="微软雅黑" pitchFamily="34" charset="-122"/>
              </a:endParaRPr>
            </a:p>
          </p:txBody>
        </p:sp>
        <p:pic>
          <p:nvPicPr>
            <p:cNvPr id="4" name="图片 3"/>
            <p:cNvPicPr>
              <a:picLocks noChangeAspect="1"/>
            </p:cNvPicPr>
            <p:nvPr/>
          </p:nvPicPr>
          <p:blipFill>
            <a:blip r:embed="rId2"/>
            <a:stretch>
              <a:fillRect/>
            </a:stretch>
          </p:blipFill>
          <p:spPr>
            <a:xfrm flipV="1">
              <a:off x="543707" y="477466"/>
              <a:ext cx="362413" cy="576064"/>
            </a:xfrm>
            <a:prstGeom prst="rect">
              <a:avLst/>
            </a:prstGeom>
          </p:spPr>
        </p:pic>
      </p:grpSp>
      <p:sp>
        <p:nvSpPr>
          <p:cNvPr id="8" name="矩形 7"/>
          <p:cNvSpPr/>
          <p:nvPr/>
        </p:nvSpPr>
        <p:spPr>
          <a:xfrm>
            <a:off x="334566" y="1295707"/>
            <a:ext cx="11392669"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在自然界中金属元素都以化合态的形式</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存在</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Times New Roman" pitchFamily="18" charset="0"/>
                <a:ea typeface="方正中等线简体" panose="03000509000000000000" pitchFamily="65" charset="-122"/>
                <a:cs typeface="Courier New" panose="02070309020205020404" pitchFamily="49"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利用化合物冶炼金属时，金属元素一定发生还原反应</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1" name="矩形 10"/>
          <p:cNvSpPr/>
          <p:nvPr/>
        </p:nvSpPr>
        <p:spPr>
          <a:xfrm>
            <a:off x="7751390" y="1386436"/>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0" name="矩形 9"/>
          <p:cNvSpPr/>
          <p:nvPr/>
        </p:nvSpPr>
        <p:spPr>
          <a:xfrm>
            <a:off x="9150158" y="2024340"/>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2" name="矩形 11"/>
          <p:cNvSpPr/>
          <p:nvPr/>
        </p:nvSpPr>
        <p:spPr>
          <a:xfrm>
            <a:off x="334566" y="2813176"/>
            <a:ext cx="11392669" cy="688626"/>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　</a:t>
            </a:r>
            <a:r>
              <a:rPr lang="zh-CN" altLang="zh-CN" sz="2800" kern="100">
                <a:solidFill>
                  <a:srgbClr val="C00000"/>
                </a:solidFill>
                <a:latin typeface="Times New Roman" pitchFamily="18" charset="0"/>
                <a:cs typeface="Times New Roman" panose="02020603050405020304" pitchFamily="18" charset="0"/>
              </a:rPr>
              <a:t>金属冶炼的本质就是利用还原剂，将金属从化合物中还原出来。</a:t>
            </a:r>
            <a:endParaRPr lang="zh-CN" altLang="zh-CN" sz="1050" kern="100">
              <a:effectLst/>
              <a:latin typeface="宋体" pitchFamily="2" charset="-122"/>
              <a:ea typeface="宋体" pitchFamily="2" charset="-122"/>
              <a:cs typeface="Courier New" panose="02070309020205020404" pitchFamily="49" charset="0"/>
            </a:endParaRPr>
          </a:p>
        </p:txBody>
      </p:sp>
      <p:sp>
        <p:nvSpPr>
          <p:cNvPr id="22" name="矩形 21"/>
          <p:cNvSpPr/>
          <p:nvPr/>
        </p:nvSpPr>
        <p:spPr>
          <a:xfrm>
            <a:off x="334566" y="3677710"/>
            <a:ext cx="11392669"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越活泼的金属元素，人类利用的越晚</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23" name="矩形 22"/>
          <p:cNvSpPr/>
          <p:nvPr/>
        </p:nvSpPr>
        <p:spPr>
          <a:xfrm>
            <a:off x="334566" y="4437906"/>
            <a:ext cx="11392669" cy="131475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a:t>
            </a:r>
            <a:r>
              <a:rPr lang="zh-CN" altLang="zh-CN" sz="2800" kern="100">
                <a:latin typeface="Times New Roman" pitchFamily="18" charset="0"/>
                <a:ea typeface="方正中等线简体" panose="03000509000000000000" pitchFamily="65" charset="-122"/>
                <a:cs typeface="Times New Roman" panose="02020603050405020304" pitchFamily="18" charset="0"/>
              </a:rPr>
              <a:t>　</a:t>
            </a:r>
            <a:r>
              <a:rPr lang="zh-CN" altLang="zh-CN" sz="2800" kern="100">
                <a:solidFill>
                  <a:srgbClr val="C00000"/>
                </a:solidFill>
                <a:latin typeface="Times New Roman" pitchFamily="18" charset="0"/>
                <a:cs typeface="Times New Roman" panose="02020603050405020304" pitchFamily="18" charset="0"/>
              </a:rPr>
              <a:t>越活泼的金属，其金属阳离子氧化性越弱，越难被还原，因此被人类利用的时间就越晚。</a:t>
            </a:r>
            <a:endParaRPr lang="zh-CN" altLang="zh-CN" sz="1050" kern="100">
              <a:effectLst/>
              <a:latin typeface="宋体" pitchFamily="2" charset="-122"/>
              <a:ea typeface="宋体" pitchFamily="2" charset="-122"/>
              <a:cs typeface="Courier New" panose="02070309020205020404" pitchFamily="49" charset="0"/>
            </a:endParaRPr>
          </a:p>
        </p:txBody>
      </p:sp>
      <p:sp>
        <p:nvSpPr>
          <p:cNvPr id="24" name="矩形 23"/>
          <p:cNvSpPr/>
          <p:nvPr/>
        </p:nvSpPr>
        <p:spPr>
          <a:xfrm>
            <a:off x="6671270" y="3791575"/>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30015262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2"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4"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dur="500" fill="hold" grpId="3"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1"/>
      <p:bldP spid="12" grpId="2"/>
      <p:bldP spid="23" grpId="3"/>
      <p:bldP spid="24" grpId="4"/>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334566" y="818891"/>
            <a:ext cx="11392669"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(4)</a:t>
            </a:r>
            <a:r>
              <a:rPr lang="zh-CN" altLang="zh-CN" sz="2800" kern="100">
                <a:latin typeface="Times New Roman" pitchFamily="18" charset="0"/>
                <a:ea typeface="方正中等线简体" panose="03000509000000000000" pitchFamily="65" charset="-122"/>
                <a:cs typeface="Times New Roman" panose="02020603050405020304" pitchFamily="18" charset="0"/>
              </a:rPr>
              <a:t>用热还原法冶炼金属时，可以用</a:t>
            </a:r>
            <a:r>
              <a:rPr lang="en-US" altLang="zh-CN" sz="2800" kern="100">
                <a:latin typeface="Times New Roman" pitchFamily="18" charset="0"/>
                <a:ea typeface="方正中等线简体" panose="03000509000000000000" pitchFamily="65" charset="-122"/>
                <a:cs typeface="Courier New" panose="02070309020205020404" pitchFamily="49" charset="0"/>
              </a:rPr>
              <a:t>H</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将</a:t>
            </a:r>
            <a:r>
              <a:rPr lang="en-US" altLang="zh-CN" sz="2800" kern="100">
                <a:latin typeface="Times New Roman" pitchFamily="18" charset="0"/>
                <a:ea typeface="方正中等线简体" panose="03000509000000000000" pitchFamily="65" charset="-122"/>
                <a:cs typeface="Courier New" panose="02070309020205020404" pitchFamily="49" charset="0"/>
              </a:rPr>
              <a:t>Mg</a:t>
            </a:r>
            <a:r>
              <a:rPr lang="zh-CN" altLang="zh-CN" sz="2800" kern="100">
                <a:latin typeface="Times New Roman" pitchFamily="18" charset="0"/>
                <a:ea typeface="方正中等线简体" panose="03000509000000000000" pitchFamily="65" charset="-122"/>
                <a:cs typeface="Times New Roman" panose="02020603050405020304" pitchFamily="18" charset="0"/>
              </a:rPr>
              <a:t>从化合物中还原</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出来</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a:latin typeface="宋体" pitchFamily="2" charset="-122"/>
                <a:ea typeface="方正中等线简体" panose="03000509000000000000" pitchFamily="65" charset="-122"/>
                <a:cs typeface="Times New Roman" panose="02020603050405020304" pitchFamily="18" charset="0"/>
              </a:rPr>
              <a:t>　</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6" name="矩形 5"/>
          <p:cNvSpPr/>
          <p:nvPr/>
        </p:nvSpPr>
        <p:spPr>
          <a:xfrm>
            <a:off x="334566" y="1545099"/>
            <a:ext cx="11392669" cy="69523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a:t>
            </a:r>
            <a:r>
              <a:rPr lang="zh-CN" altLang="zh-CN" sz="2800" kern="100">
                <a:solidFill>
                  <a:srgbClr val="C00000"/>
                </a:solidFill>
                <a:latin typeface="Times New Roman" pitchFamily="18" charset="0"/>
                <a:cs typeface="Times New Roman" panose="02020603050405020304" pitchFamily="18" charset="0"/>
              </a:rPr>
              <a:t>　</a:t>
            </a:r>
            <a:r>
              <a:rPr lang="en-US" altLang="zh-CN" sz="2800" kern="100">
                <a:solidFill>
                  <a:srgbClr val="C00000"/>
                </a:solidFill>
                <a:latin typeface="Times New Roman" pitchFamily="18" charset="0"/>
                <a:cs typeface="Courier New" panose="02070309020205020404" pitchFamily="49" charset="0"/>
              </a:rPr>
              <a:t>Mg</a:t>
            </a:r>
            <a:r>
              <a:rPr lang="zh-CN" altLang="zh-CN" sz="2800" kern="100">
                <a:solidFill>
                  <a:srgbClr val="C00000"/>
                </a:solidFill>
                <a:latin typeface="Times New Roman" pitchFamily="18" charset="0"/>
                <a:cs typeface="Times New Roman" panose="02020603050405020304" pitchFamily="18" charset="0"/>
              </a:rPr>
              <a:t>是活泼金属，其活泼性大于</a:t>
            </a:r>
            <a:r>
              <a:rPr lang="en-US" altLang="zh-CN" sz="2800" kern="100">
                <a:solidFill>
                  <a:srgbClr val="C00000"/>
                </a:solidFill>
                <a:latin typeface="Times New Roman" pitchFamily="18" charset="0"/>
                <a:cs typeface="Courier New" panose="02070309020205020404" pitchFamily="49" charset="0"/>
              </a:rPr>
              <a:t>H</a:t>
            </a:r>
            <a:r>
              <a:rPr lang="zh-CN" altLang="zh-CN" sz="2800" kern="100">
                <a:solidFill>
                  <a:srgbClr val="C00000"/>
                </a:solidFill>
                <a:latin typeface="Times New Roman" pitchFamily="18" charset="0"/>
                <a:cs typeface="Times New Roman" panose="02020603050405020304" pitchFamily="18" charset="0"/>
              </a:rPr>
              <a:t>，不能用热还原法制备。</a:t>
            </a:r>
            <a:endParaRPr lang="zh-CN" altLang="zh-CN" sz="1050" kern="100">
              <a:effectLst/>
              <a:latin typeface="宋体" pitchFamily="2" charset="-122"/>
              <a:ea typeface="宋体" pitchFamily="2" charset="-122"/>
              <a:cs typeface="Courier New" panose="02070309020205020404" pitchFamily="49" charset="0"/>
            </a:endParaRPr>
          </a:p>
        </p:txBody>
      </p:sp>
      <p:sp>
        <p:nvSpPr>
          <p:cNvPr id="7" name="矩形 6"/>
          <p:cNvSpPr/>
          <p:nvPr/>
        </p:nvSpPr>
        <p:spPr>
          <a:xfrm>
            <a:off x="334566" y="2294208"/>
            <a:ext cx="11392669"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(5)</a:t>
            </a:r>
            <a:r>
              <a:rPr lang="zh-CN" altLang="zh-CN" sz="2800" kern="100">
                <a:latin typeface="Times New Roman" pitchFamily="18" charset="0"/>
                <a:ea typeface="方正中等线简体" panose="03000509000000000000" pitchFamily="65" charset="-122"/>
                <a:cs typeface="Times New Roman" panose="02020603050405020304" pitchFamily="18" charset="0"/>
              </a:rPr>
              <a:t>铝热反应的本质是用铝将比铝活泼性弱的金属从其化合物中置换</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出来</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r">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0" name="矩形 9"/>
          <p:cNvSpPr/>
          <p:nvPr/>
        </p:nvSpPr>
        <p:spPr>
          <a:xfrm>
            <a:off x="334566" y="3699211"/>
            <a:ext cx="11392669" cy="131475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a:t>
            </a:r>
            <a:r>
              <a:rPr lang="zh-CN" altLang="zh-CN" sz="2800" kern="100">
                <a:latin typeface="Times New Roman" pitchFamily="18" charset="0"/>
                <a:ea typeface="方正中等线简体" panose="03000509000000000000" pitchFamily="65" charset="-122"/>
                <a:cs typeface="Times New Roman" panose="02020603050405020304" pitchFamily="18" charset="0"/>
              </a:rPr>
              <a:t>　</a:t>
            </a:r>
            <a:r>
              <a:rPr lang="zh-CN" altLang="zh-CN" sz="2800" kern="100">
                <a:solidFill>
                  <a:srgbClr val="C00000"/>
                </a:solidFill>
                <a:latin typeface="Times New Roman" pitchFamily="18" charset="0"/>
                <a:cs typeface="Times New Roman" panose="02020603050405020304" pitchFamily="18" charset="0"/>
              </a:rPr>
              <a:t>铝热反应的本质是置换反应，是利用金属铝的还原性将比铝活泼性弱的金属从其化合物中还原出来。</a:t>
            </a:r>
            <a:endParaRPr lang="zh-CN" altLang="zh-CN" sz="1050" kern="100">
              <a:effectLst/>
              <a:latin typeface="宋体" pitchFamily="2" charset="-122"/>
              <a:ea typeface="宋体" pitchFamily="2" charset="-122"/>
              <a:cs typeface="Courier New" panose="02070309020205020404" pitchFamily="49" charset="0"/>
            </a:endParaRPr>
          </a:p>
        </p:txBody>
      </p:sp>
      <p:sp>
        <p:nvSpPr>
          <p:cNvPr id="12" name="矩形 11"/>
          <p:cNvSpPr/>
          <p:nvPr/>
        </p:nvSpPr>
        <p:spPr>
          <a:xfrm>
            <a:off x="10407389" y="900604"/>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3" name="矩形 12"/>
          <p:cNvSpPr/>
          <p:nvPr/>
        </p:nvSpPr>
        <p:spPr>
          <a:xfrm>
            <a:off x="10812898" y="3017232"/>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5284729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3"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1"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1"/>
      <p:bldP spid="12" grpId="2"/>
      <p:bldP spid="13" grpId="3"/>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334566" y="818891"/>
            <a:ext cx="11392669"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(6)</a:t>
            </a:r>
            <a:r>
              <a:rPr lang="zh-CN" altLang="zh-CN" sz="2800" kern="100">
                <a:latin typeface="Times New Roman" pitchFamily="18" charset="0"/>
                <a:ea typeface="方正中等线简体" panose="03000509000000000000" pitchFamily="65" charset="-122"/>
                <a:cs typeface="Times New Roman" panose="02020603050405020304" pitchFamily="18" charset="0"/>
              </a:rPr>
              <a:t>可以通过电解饱和食盐水的方法获取金属钠</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6" name="矩形 5"/>
          <p:cNvSpPr/>
          <p:nvPr/>
        </p:nvSpPr>
        <p:spPr>
          <a:xfrm>
            <a:off x="334566" y="1545099"/>
            <a:ext cx="11593288"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　</a:t>
            </a:r>
            <a:r>
              <a:rPr lang="zh-CN" altLang="zh-CN" sz="2800" kern="100">
                <a:solidFill>
                  <a:srgbClr val="C00000"/>
                </a:solidFill>
                <a:latin typeface="Times New Roman" pitchFamily="18" charset="0"/>
                <a:cs typeface="Times New Roman" panose="02020603050405020304" pitchFamily="18" charset="0"/>
              </a:rPr>
              <a:t>电解饱和食盐水，发生反应的原理为</a:t>
            </a:r>
            <a:r>
              <a:rPr lang="en-US" altLang="zh-CN" sz="2800" kern="100">
                <a:solidFill>
                  <a:srgbClr val="C00000"/>
                </a:solidFill>
                <a:latin typeface="Times New Roman" pitchFamily="18" charset="0"/>
                <a:cs typeface="Courier New" panose="02070309020205020404" pitchFamily="49" charset="0"/>
              </a:rPr>
              <a:t>2NaCl</a:t>
            </a:r>
            <a:r>
              <a:rPr lang="zh-CN" altLang="zh-CN" sz="2800" kern="100">
                <a:solidFill>
                  <a:srgbClr val="C00000"/>
                </a:solidFill>
                <a:latin typeface="Times New Roman" pitchFamily="18" charset="0"/>
                <a:cs typeface="Times New Roman" panose="02020603050405020304" pitchFamily="18" charset="0"/>
              </a:rPr>
              <a:t>＋</a:t>
            </a:r>
            <a:r>
              <a:rPr lang="en-US" altLang="zh-CN" sz="2800" kern="100" smtClean="0">
                <a:solidFill>
                  <a:srgbClr val="C00000"/>
                </a:solidFill>
                <a:latin typeface="Times New Roman" pitchFamily="18" charset="0"/>
                <a:cs typeface="Courier New" panose="02070309020205020404" pitchFamily="49" charset="0"/>
              </a:rPr>
              <a:t>2H</a:t>
            </a:r>
            <a:r>
              <a:rPr lang="en-US" altLang="zh-CN" sz="2800" kern="100" baseline="-25000" smtClean="0">
                <a:solidFill>
                  <a:srgbClr val="C00000"/>
                </a:solidFill>
                <a:latin typeface="Times New Roman" pitchFamily="18" charset="0"/>
                <a:cs typeface="Courier New" panose="02070309020205020404" pitchFamily="49" charset="0"/>
              </a:rPr>
              <a:t>2</a:t>
            </a:r>
            <a:r>
              <a:rPr lang="en-US" altLang="zh-CN" sz="2800" kern="100" smtClean="0">
                <a:solidFill>
                  <a:srgbClr val="C00000"/>
                </a:solidFill>
                <a:latin typeface="Times New Roman" pitchFamily="18" charset="0"/>
                <a:cs typeface="Courier New" panose="02070309020205020404" pitchFamily="49" charset="0"/>
              </a:rPr>
              <a:t>O        2NaOH</a:t>
            </a:r>
            <a:r>
              <a:rPr lang="zh-CN" altLang="zh-CN" sz="2800" kern="100">
                <a:solidFill>
                  <a:srgbClr val="C00000"/>
                </a:solidFill>
                <a:latin typeface="Times New Roman" pitchFamily="18" charset="0"/>
                <a:cs typeface="Times New Roman" panose="02020603050405020304" pitchFamily="18" charset="0"/>
              </a:rPr>
              <a:t>＋</a:t>
            </a:r>
            <a:r>
              <a:rPr lang="en-US" altLang="zh-CN" sz="2800" kern="100">
                <a:solidFill>
                  <a:srgbClr val="C00000"/>
                </a:solidFill>
                <a:latin typeface="Times New Roman" pitchFamily="18" charset="0"/>
                <a:cs typeface="Courier New" panose="02070309020205020404" pitchFamily="49" charset="0"/>
              </a:rPr>
              <a:t>H</a:t>
            </a:r>
            <a:r>
              <a:rPr lang="en-US" altLang="zh-CN" sz="2800" kern="100" baseline="-25000">
                <a:solidFill>
                  <a:srgbClr val="C00000"/>
                </a:solidFill>
                <a:latin typeface="Times New Roman" pitchFamily="18" charset="0"/>
                <a:cs typeface="Courier New" panose="02070309020205020404" pitchFamily="49" charset="0"/>
              </a:rPr>
              <a:t>2</a:t>
            </a:r>
            <a:r>
              <a:rPr lang="en-US" altLang="zh-CN" sz="2800" kern="100">
                <a:solidFill>
                  <a:srgbClr val="C00000"/>
                </a:solidFill>
                <a:latin typeface="宋体" pitchFamily="2" charset="-122"/>
                <a:cs typeface="Times New Roman" panose="02020603050405020304" pitchFamily="18" charset="0"/>
              </a:rPr>
              <a:t>↑</a:t>
            </a:r>
            <a:r>
              <a:rPr lang="zh-CN" altLang="zh-CN" sz="2800" kern="100">
                <a:solidFill>
                  <a:srgbClr val="C00000"/>
                </a:solidFill>
                <a:latin typeface="Times New Roman" pitchFamily="18" charset="0"/>
                <a:cs typeface="Times New Roman" panose="02020603050405020304" pitchFamily="18" charset="0"/>
              </a:rPr>
              <a:t>＋</a:t>
            </a:r>
            <a:r>
              <a:rPr lang="en-US" altLang="zh-CN" sz="2800" kern="100">
                <a:solidFill>
                  <a:srgbClr val="C00000"/>
                </a:solidFill>
                <a:latin typeface="Times New Roman" pitchFamily="18" charset="0"/>
                <a:cs typeface="Courier New" panose="02070309020205020404" pitchFamily="49" charset="0"/>
              </a:rPr>
              <a:t>Cl</a:t>
            </a:r>
            <a:r>
              <a:rPr lang="en-US" altLang="zh-CN" sz="2800" kern="100" baseline="-25000">
                <a:solidFill>
                  <a:srgbClr val="C00000"/>
                </a:solidFill>
                <a:latin typeface="Times New Roman" pitchFamily="18" charset="0"/>
                <a:cs typeface="Courier New" panose="02070309020205020404" pitchFamily="49" charset="0"/>
              </a:rPr>
              <a:t>2</a:t>
            </a:r>
            <a:r>
              <a:rPr lang="en-US" altLang="zh-CN" sz="2800" kern="100">
                <a:solidFill>
                  <a:srgbClr val="C00000"/>
                </a:solidFill>
                <a:latin typeface="宋体" pitchFamily="2" charset="-122"/>
                <a:cs typeface="Times New Roman" panose="02020603050405020304" pitchFamily="18" charset="0"/>
              </a:rPr>
              <a:t>↑</a:t>
            </a:r>
            <a:r>
              <a:rPr lang="zh-CN" altLang="zh-CN" sz="2800" kern="100">
                <a:solidFill>
                  <a:srgbClr val="C00000"/>
                </a:solidFill>
                <a:latin typeface="Times New Roman" pitchFamily="18" charset="0"/>
                <a:cs typeface="Times New Roman" panose="02020603050405020304" pitchFamily="18" charset="0"/>
              </a:rPr>
              <a:t>，不能获取金属钠。</a:t>
            </a:r>
            <a:endParaRPr lang="zh-CN" altLang="zh-CN" sz="1050" kern="100">
              <a:effectLst/>
              <a:latin typeface="宋体" pitchFamily="2" charset="-122"/>
              <a:ea typeface="宋体" pitchFamily="2" charset="-122"/>
              <a:cs typeface="Courier New" panose="02070309020205020404" pitchFamily="49" charset="0"/>
            </a:endParaRPr>
          </a:p>
        </p:txBody>
      </p:sp>
      <p:sp>
        <p:nvSpPr>
          <p:cNvPr id="7" name="矩形 6"/>
          <p:cNvSpPr/>
          <p:nvPr/>
        </p:nvSpPr>
        <p:spPr>
          <a:xfrm>
            <a:off x="334566" y="3158304"/>
            <a:ext cx="11392669"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(7)</a:t>
            </a:r>
            <a:r>
              <a:rPr lang="zh-CN" altLang="zh-CN" sz="2800" kern="100">
                <a:latin typeface="Times New Roman" pitchFamily="18" charset="0"/>
                <a:ea typeface="方正中等线简体" panose="03000509000000000000" pitchFamily="65" charset="-122"/>
                <a:cs typeface="Times New Roman" panose="02020603050405020304" pitchFamily="18" charset="0"/>
              </a:rPr>
              <a:t>可以通过电解熔融的</a:t>
            </a:r>
            <a:r>
              <a:rPr lang="en-US" altLang="zh-CN" sz="2800" kern="100" err="1">
                <a:latin typeface="Times New Roman" pitchFamily="18" charset="0"/>
                <a:ea typeface="方正中等线简体" panose="03000509000000000000" pitchFamily="65" charset="-122"/>
                <a:cs typeface="Courier New" panose="02070309020205020404" pitchFamily="49" charset="0"/>
              </a:rPr>
              <a:t>MgO</a:t>
            </a:r>
            <a:r>
              <a:rPr lang="zh-CN" altLang="zh-CN" sz="2800" kern="100">
                <a:latin typeface="Times New Roman" pitchFamily="18" charset="0"/>
                <a:ea typeface="方正中等线简体" panose="03000509000000000000" pitchFamily="65" charset="-122"/>
                <a:cs typeface="Times New Roman" panose="02020603050405020304" pitchFamily="18" charset="0"/>
              </a:rPr>
              <a:t>和</a:t>
            </a:r>
            <a:r>
              <a:rPr lang="en-US" altLang="zh-CN" sz="2800" kern="100">
                <a:latin typeface="Times New Roman" pitchFamily="18" charset="0"/>
                <a:ea typeface="方正中等线简体" panose="03000509000000000000" pitchFamily="65" charset="-122"/>
                <a:cs typeface="Courier New" panose="02070309020205020404" pitchFamily="49" charset="0"/>
              </a:rPr>
              <a:t>AlCl</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来制备金属</a:t>
            </a:r>
            <a:r>
              <a:rPr lang="en-US" altLang="zh-CN" sz="2800" kern="100">
                <a:latin typeface="Times New Roman" pitchFamily="18" charset="0"/>
                <a:ea typeface="方正中等线简体" panose="03000509000000000000" pitchFamily="65" charset="-122"/>
                <a:cs typeface="Courier New" panose="02070309020205020404" pitchFamily="49" charset="0"/>
              </a:rPr>
              <a:t>Mg</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0" name="矩形 9"/>
          <p:cNvSpPr/>
          <p:nvPr/>
        </p:nvSpPr>
        <p:spPr>
          <a:xfrm>
            <a:off x="334566" y="3933850"/>
            <a:ext cx="11392669" cy="688626"/>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　</a:t>
            </a:r>
            <a:r>
              <a:rPr lang="en-US" altLang="zh-CN" sz="2800" kern="100" err="1">
                <a:solidFill>
                  <a:srgbClr val="C00000"/>
                </a:solidFill>
                <a:latin typeface="Times New Roman" pitchFamily="18" charset="0"/>
                <a:cs typeface="Courier New" panose="02070309020205020404" pitchFamily="49" charset="0"/>
              </a:rPr>
              <a:t>MgO</a:t>
            </a:r>
            <a:r>
              <a:rPr lang="zh-CN" altLang="zh-CN" sz="2800" kern="100">
                <a:solidFill>
                  <a:srgbClr val="C00000"/>
                </a:solidFill>
                <a:latin typeface="Times New Roman" pitchFamily="18" charset="0"/>
                <a:cs typeface="Times New Roman" panose="02020603050405020304" pitchFamily="18" charset="0"/>
              </a:rPr>
              <a:t>熔点太高；</a:t>
            </a:r>
            <a:r>
              <a:rPr lang="en-US" altLang="zh-CN" sz="2800" kern="100">
                <a:solidFill>
                  <a:srgbClr val="C00000"/>
                </a:solidFill>
                <a:latin typeface="Times New Roman" pitchFamily="18" charset="0"/>
                <a:cs typeface="Courier New" panose="02070309020205020404" pitchFamily="49" charset="0"/>
              </a:rPr>
              <a:t>AlCl</a:t>
            </a:r>
            <a:r>
              <a:rPr lang="en-US" altLang="zh-CN" sz="2800" kern="100" baseline="-25000">
                <a:solidFill>
                  <a:srgbClr val="C00000"/>
                </a:solidFill>
                <a:latin typeface="Times New Roman" pitchFamily="18" charset="0"/>
                <a:cs typeface="Courier New" panose="02070309020205020404" pitchFamily="49" charset="0"/>
              </a:rPr>
              <a:t>3</a:t>
            </a:r>
            <a:r>
              <a:rPr lang="zh-CN" altLang="zh-CN" sz="2800" kern="100">
                <a:solidFill>
                  <a:srgbClr val="C00000"/>
                </a:solidFill>
                <a:latin typeface="Times New Roman" pitchFamily="18" charset="0"/>
                <a:cs typeface="Times New Roman" panose="02020603050405020304" pitchFamily="18" charset="0"/>
              </a:rPr>
              <a:t>为共价化合物，熔融时不导电。</a:t>
            </a:r>
            <a:endParaRPr lang="zh-CN" altLang="zh-CN" sz="1050" kern="100">
              <a:effectLst/>
              <a:latin typeface="宋体" pitchFamily="2" charset="-122"/>
              <a:ea typeface="宋体" pitchFamily="2" charset="-122"/>
              <a:cs typeface="Courier New" panose="02070309020205020404" pitchFamily="49"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34045760"/>
              </p:ext>
            </p:extLst>
          </p:nvPr>
        </p:nvGraphicFramePr>
        <p:xfrm>
          <a:off x="9352984" y="1424617"/>
          <a:ext cx="1471613" cy="914400"/>
        </p:xfrm>
        <a:graphic>
          <a:graphicData uri="http://schemas.openxmlformats.org/presentationml/2006/ole">
            <mc:AlternateContent>
              <mc:Choice xmlns:v="urn:schemas-microsoft-com:vml" Requires="v">
                <p:oleObj spid="_x0000_s1046"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9352984" y="1424617"/>
                        <a:ext cx="1471613" cy="914400"/>
                      </a:xfrm>
                      <a:prstGeom prst="rect">
                        <a:avLst/>
                      </a:prstGeom>
                    </p:spPr>
                  </p:pic>
                </p:oleObj>
              </mc:Fallback>
            </mc:AlternateContent>
          </a:graphicData>
        </a:graphic>
      </p:graphicFrame>
      <p:sp>
        <p:nvSpPr>
          <p:cNvPr id="9" name="矩形 8"/>
          <p:cNvSpPr/>
          <p:nvPr/>
        </p:nvSpPr>
        <p:spPr>
          <a:xfrm>
            <a:off x="7747937" y="922867"/>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1" name="矩形 10"/>
          <p:cNvSpPr/>
          <p:nvPr/>
        </p:nvSpPr>
        <p:spPr>
          <a:xfrm>
            <a:off x="9094240" y="3251767"/>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7509573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2"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dur="50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dur="500" fill="hold" grpId="3"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dur="500" fill="hold" grpId="1"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1"/>
      <p:bldP spid="9" grpId="2"/>
      <p:bldP spid="11" grpId="3"/>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524657" y="505798"/>
            <a:ext cx="1926638" cy="576064"/>
            <a:chOff x="543707" y="477466"/>
            <a:chExt cx="1926638" cy="576064"/>
          </a:xfrm>
        </p:grpSpPr>
        <p:sp>
          <p:nvSpPr>
            <p:cNvPr id="3" name="TextBox 4"/>
            <p:cNvSpPr txBox="1"/>
            <p:nvPr/>
          </p:nvSpPr>
          <p:spPr>
            <a:xfrm>
              <a:off x="850888" y="479582"/>
              <a:ext cx="1619457" cy="52322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tabLst>
                  <a:tab pos="2610485"/>
                </a:tabLst>
              </a:pPr>
              <a:r>
                <a:rPr lang="zh-CN" altLang="en-US" sz="2800" b="1" smtClean="0">
                  <a:solidFill>
                    <a:srgbClr val="4BACC6">
                      <a:lumMod val="75000"/>
                    </a:srgbClr>
                  </a:solidFill>
                  <a:latin typeface="微软雅黑" pitchFamily="34" charset="-122"/>
                  <a:ea typeface="微软雅黑" pitchFamily="34" charset="-122"/>
                </a:rPr>
                <a:t>应用体验</a:t>
              </a:r>
              <a:endParaRPr lang="zh-CN" altLang="en-US" sz="2800" b="1">
                <a:solidFill>
                  <a:srgbClr val="4BACC6">
                    <a:lumMod val="75000"/>
                  </a:srgbClr>
                </a:solidFill>
                <a:latin typeface="微软雅黑" pitchFamily="34" charset="-122"/>
                <a:ea typeface="微软雅黑" pitchFamily="34" charset="-122"/>
              </a:endParaRPr>
            </a:p>
          </p:txBody>
        </p:sp>
        <p:pic>
          <p:nvPicPr>
            <p:cNvPr id="4" name="图片 3"/>
            <p:cNvPicPr>
              <a:picLocks noChangeAspect="1"/>
            </p:cNvPicPr>
            <p:nvPr/>
          </p:nvPicPr>
          <p:blipFill>
            <a:blip r:embed="rId2"/>
            <a:stretch>
              <a:fillRect/>
            </a:stretch>
          </p:blipFill>
          <p:spPr>
            <a:xfrm flipV="1">
              <a:off x="543707" y="477466"/>
              <a:ext cx="362413" cy="576064"/>
            </a:xfrm>
            <a:prstGeom prst="rect">
              <a:avLst/>
            </a:prstGeom>
          </p:spPr>
        </p:pic>
      </p:grpSp>
      <p:sp>
        <p:nvSpPr>
          <p:cNvPr id="8" name="矩形 7"/>
          <p:cNvSpPr/>
          <p:nvPr/>
        </p:nvSpPr>
        <p:spPr>
          <a:xfrm>
            <a:off x="359688" y="1197546"/>
            <a:ext cx="11415138" cy="69523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如图为铝热反应的实验装置，请回答下列问题：</a:t>
            </a:r>
            <a:endParaRPr lang="zh-CN" altLang="zh-CN" sz="1050" kern="100">
              <a:effectLst/>
              <a:latin typeface="宋体" pitchFamily="2" charset="-122"/>
              <a:ea typeface="宋体" pitchFamily="2" charset="-122"/>
              <a:cs typeface="Courier New" panose="02070309020205020404" pitchFamily="49" charset="0"/>
            </a:endParaRPr>
          </a:p>
        </p:txBody>
      </p:sp>
      <p:pic>
        <p:nvPicPr>
          <p:cNvPr id="797705" name="Picture 9" descr="X307"/>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476049" y="1557586"/>
            <a:ext cx="3523813" cy="233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359688" y="1845618"/>
            <a:ext cx="7967766" cy="270841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该实验装置中还缺</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，在试剂使用正确且符合要求的情况下引发铝热反应的操作为</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a:t>
            </a: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______________________________________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a:t>
            </a:r>
            <a:r>
              <a:rPr lang="zh-CN" altLang="zh-CN" sz="2800" kern="100">
                <a:latin typeface="Times New Roman" pitchFamily="18" charset="0"/>
                <a:ea typeface="方正中等线简体" panose="03000509000000000000" pitchFamily="65" charset="-122"/>
                <a:cs typeface="Times New Roman" panose="02020603050405020304" pitchFamily="18" charset="0"/>
              </a:rPr>
              <a:t>。化学方程式为</a:t>
            </a:r>
            <a:r>
              <a:rPr lang="en-US" altLang="zh-CN" sz="2800" kern="100">
                <a:latin typeface="Times New Roman" pitchFamily="18" charset="0"/>
                <a:ea typeface="方正中等线简体" panose="03000509000000000000" pitchFamily="65" charset="-122"/>
                <a:cs typeface="Courier New" panose="02070309020205020404" pitchFamily="49" charset="0"/>
              </a:rPr>
              <a:t>__________________________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5" name="矩形 4"/>
          <p:cNvSpPr/>
          <p:nvPr/>
        </p:nvSpPr>
        <p:spPr>
          <a:xfrm>
            <a:off x="3790950" y="1989720"/>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镁条</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6527254" y="2618456"/>
            <a:ext cx="1764875" cy="523220"/>
          </a:xfrm>
          <a:prstGeom prst="rect">
            <a:avLst/>
          </a:prstGeom>
        </p:spPr>
        <p:txBody>
          <a:bodyPr>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在</a:t>
            </a:r>
            <a:r>
              <a:rPr lang="zh-CN"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混合物</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2" name="矩形 11"/>
          <p:cNvSpPr/>
          <p:nvPr/>
        </p:nvSpPr>
        <p:spPr>
          <a:xfrm>
            <a:off x="458246" y="3260987"/>
            <a:ext cx="772519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中间插一根用砂纸打磨过的镁条，然后点燃镁条</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graphicFrame>
        <p:nvGraphicFramePr>
          <p:cNvPr id="11" name="对象 10"/>
          <p:cNvGraphicFramePr>
            <a:graphicFrameLocks noChangeAspect="1"/>
          </p:cNvGraphicFramePr>
          <p:nvPr>
            <p:extLst>
              <p:ext uri="{D42A27DB-BD31-4B8C-83A1-F6EECF244321}">
                <p14:modId xmlns:p14="http://schemas.microsoft.com/office/powerpoint/2010/main" val="1811583238"/>
              </p:ext>
            </p:extLst>
          </p:nvPr>
        </p:nvGraphicFramePr>
        <p:xfrm>
          <a:off x="2658072" y="3707075"/>
          <a:ext cx="5080000" cy="855662"/>
        </p:xfrm>
        <a:graphic>
          <a:graphicData uri="http://schemas.openxmlformats.org/presentationml/2006/ole">
            <mc:AlternateContent>
              <mc:Choice xmlns:v="urn:schemas-microsoft-com:vml" Requires="v">
                <p:oleObj spid="_x0000_s1047" name="文档" r:id="rId4" progId="Word.Document.12">
                  <p:embed/>
                </p:oleObj>
              </mc:Choice>
              <mc:Fallback>
                <p:oleObj name="文档" r:id="rId4" progId="Word.Document.12">
                  <p:embed/>
                  <p:pic>
                    <p:nvPicPr>
                      <p:cNvPr id="0" name="OLE substitute image"/>
                      <p:cNvPicPr/>
                      <p:nvPr/>
                    </p:nvPicPr>
                    <p:blipFill>
                      <a:blip r:embed="rId6"/>
                      <a:stretch>
                        <a:fillRect/>
                      </a:stretch>
                    </p:blipFill>
                    <p:spPr>
                      <a:xfrm>
                        <a:off x="2658072" y="3707075"/>
                        <a:ext cx="5080000" cy="855662"/>
                      </a:xfrm>
                      <a:prstGeom prst="rect">
                        <a:avLst/>
                      </a:prstGeom>
                    </p:spPr>
                  </p:pic>
                </p:oleObj>
              </mc:Fallback>
            </mc:AlternateContent>
          </a:graphicData>
        </a:graphic>
      </p:graphicFrame>
      <p:sp>
        <p:nvSpPr>
          <p:cNvPr id="14" name="矩形 13"/>
          <p:cNvSpPr/>
          <p:nvPr/>
        </p:nvSpPr>
        <p:spPr>
          <a:xfrm>
            <a:off x="359688" y="5139371"/>
            <a:ext cx="11415138" cy="131475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smtClean="0">
                <a:latin typeface="Times New Roman" pitchFamily="18" charset="0"/>
                <a:cs typeface="Times New Roman" panose="02020603050405020304" pitchFamily="18" charset="0"/>
              </a:rPr>
              <a:t>观察</a:t>
            </a:r>
            <a:r>
              <a:rPr lang="zh-CN" altLang="zh-CN" sz="2800" kern="100">
                <a:latin typeface="Times New Roman" pitchFamily="18" charset="0"/>
                <a:cs typeface="Times New Roman" panose="02020603050405020304" pitchFamily="18" charset="0"/>
              </a:rPr>
              <a:t>装置图知，缺少引燃剂镁条，故应在混合物中插入适当长度用砂纸打磨过的镁条，点燃镁条可引发铝热反应。</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29776901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dur="500" fill="hold" grpId="1"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dur="5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3" presetClass="entr" presetSubtype="10" dur="50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childTnLst>
                    </p:cTn>
                  </p:par>
                  <p:par>
                    <p:cTn id="17" fill="hold" nodeType="clickPar">
                      <p:stCondLst>
                        <p:cond delay="indefinite"/>
                      </p:stCondLst>
                      <p:childTnLst>
                        <p:par>
                          <p:cTn id="18" fill="hold" nodeType="afterGroup">
                            <p:stCondLst>
                              <p:cond delay="0"/>
                            </p:stCondLst>
                            <p:childTnLst>
                              <p:par>
                                <p:cTn id="19" presetID="3" presetClass="entr" presetSubtype="10" dur="500" fill="hold" grpId="3"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12" grpId="2"/>
      <p:bldP spid="14" grpId="3"/>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97705" name="Picture 9" descr="X307"/>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8148" y="2002603"/>
            <a:ext cx="3523813" cy="233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508282" y="503619"/>
            <a:ext cx="11203547"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若将氧化铁换成氧化镁，该反应</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填</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能</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或</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不能</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发生，理由是</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5" name="矩形 4"/>
          <p:cNvSpPr/>
          <p:nvPr/>
        </p:nvSpPr>
        <p:spPr>
          <a:xfrm>
            <a:off x="6272515" y="647609"/>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不能</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1702718" y="1278777"/>
            <a:ext cx="4852610"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镁比铝活泼，铝不能置换出镁</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1" name="矩形 10"/>
          <p:cNvSpPr/>
          <p:nvPr/>
        </p:nvSpPr>
        <p:spPr>
          <a:xfrm>
            <a:off x="508282" y="4901408"/>
            <a:ext cx="11203547" cy="688626"/>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en-US" altLang="zh-CN" sz="2800" kern="100">
                <a:latin typeface="Times New Roman" pitchFamily="18" charset="0"/>
                <a:cs typeface="Courier New" panose="02070309020205020404" pitchFamily="49" charset="0"/>
              </a:rPr>
              <a:t>Mg</a:t>
            </a:r>
            <a:r>
              <a:rPr lang="zh-CN" altLang="zh-CN" sz="2800" kern="100">
                <a:latin typeface="Times New Roman" pitchFamily="18" charset="0"/>
                <a:cs typeface="Times New Roman" panose="02020603050405020304" pitchFamily="18" charset="0"/>
              </a:rPr>
              <a:t>比</a:t>
            </a:r>
            <a:r>
              <a:rPr lang="en-US" altLang="zh-CN" sz="2800" kern="100">
                <a:latin typeface="Times New Roman" pitchFamily="18" charset="0"/>
                <a:cs typeface="Courier New" panose="02070309020205020404" pitchFamily="49" charset="0"/>
              </a:rPr>
              <a:t>Al</a:t>
            </a:r>
            <a:r>
              <a:rPr lang="zh-CN" altLang="zh-CN" sz="2800" kern="100">
                <a:latin typeface="Times New Roman" pitchFamily="18" charset="0"/>
                <a:cs typeface="Times New Roman" panose="02020603050405020304" pitchFamily="18" charset="0"/>
              </a:rPr>
              <a:t>活泼，</a:t>
            </a:r>
            <a:r>
              <a:rPr lang="en-US" altLang="zh-CN" sz="2800" kern="100">
                <a:latin typeface="Times New Roman" pitchFamily="18" charset="0"/>
                <a:cs typeface="Courier New" panose="02070309020205020404" pitchFamily="49" charset="0"/>
              </a:rPr>
              <a:t>Al</a:t>
            </a:r>
            <a:r>
              <a:rPr lang="zh-CN" altLang="zh-CN" sz="2800" kern="100">
                <a:latin typeface="Times New Roman" pitchFamily="18" charset="0"/>
                <a:cs typeface="Times New Roman" panose="02020603050405020304" pitchFamily="18" charset="0"/>
              </a:rPr>
              <a:t>不能从</a:t>
            </a:r>
            <a:r>
              <a:rPr lang="en-US" altLang="zh-CN" sz="2800" kern="100" err="1">
                <a:latin typeface="Times New Roman" pitchFamily="18" charset="0"/>
                <a:cs typeface="Courier New" panose="02070309020205020404" pitchFamily="49" charset="0"/>
              </a:rPr>
              <a:t>MgO</a:t>
            </a:r>
            <a:r>
              <a:rPr lang="zh-CN" altLang="zh-CN" sz="2800" kern="100">
                <a:latin typeface="Times New Roman" pitchFamily="18" charset="0"/>
                <a:cs typeface="Times New Roman" panose="02020603050405020304" pitchFamily="18" charset="0"/>
              </a:rPr>
              <a:t>中置换出</a:t>
            </a:r>
            <a:r>
              <a:rPr lang="en-US" altLang="zh-CN" sz="2800" kern="100">
                <a:latin typeface="Times New Roman" pitchFamily="18" charset="0"/>
                <a:cs typeface="Courier New" panose="02070309020205020404" pitchFamily="49" charset="0"/>
              </a:rPr>
              <a:t>Mg</a:t>
            </a:r>
            <a:r>
              <a:rPr lang="zh-CN" altLang="zh-CN" sz="2800" kern="100">
                <a:latin typeface="Times New Roman" pitchFamily="18" charset="0"/>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16056036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dur="500" fill="hold" grpId="2"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11" grpId="2"/>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97705" name="Picture 9" descr="X307"/>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467937" y="3252902"/>
            <a:ext cx="3523813" cy="233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508282" y="503619"/>
            <a:ext cx="11275556" cy="206207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若将所得产品置于足量的</a:t>
            </a:r>
            <a:r>
              <a:rPr lang="en-US" altLang="zh-CN" sz="2800" kern="100" err="1">
                <a:latin typeface="Times New Roman" pitchFamily="18" charset="0"/>
                <a:ea typeface="方正中等线简体" panose="03000509000000000000" pitchFamily="65" charset="-122"/>
                <a:cs typeface="Courier New" panose="02070309020205020404" pitchFamily="49" charset="0"/>
              </a:rPr>
              <a:t>NaOH</a:t>
            </a:r>
            <a:r>
              <a:rPr lang="zh-CN" altLang="zh-CN" sz="2800" kern="100">
                <a:latin typeface="Times New Roman" pitchFamily="18" charset="0"/>
                <a:ea typeface="方正中等线简体" panose="03000509000000000000" pitchFamily="65" charset="-122"/>
                <a:cs typeface="Times New Roman" panose="02020603050405020304" pitchFamily="18" charset="0"/>
              </a:rPr>
              <a:t>溶液中，可能看到的现象是</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a:t>
            </a: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，写出铝热反应的一种主要用途：</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a:t>
            </a: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2" name="矩形 1"/>
          <p:cNvSpPr/>
          <p:nvPr/>
        </p:nvSpPr>
        <p:spPr>
          <a:xfrm>
            <a:off x="10199662" y="634509"/>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部分</a:t>
            </a:r>
            <a:r>
              <a:rPr lang="zh-CN"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固</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9479582" y="1258608"/>
            <a:ext cx="2100255"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焊接</a:t>
            </a:r>
            <a:r>
              <a:rPr lang="zh-CN"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钢轨</a:t>
            </a:r>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zh-CN"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或</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643412" y="1269554"/>
            <a:ext cx="3416320"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体溶解，有气泡产生</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643412" y="1908917"/>
            <a:ext cx="569098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冶炼某些熔点高的金属，合理即可</a:t>
            </a:r>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508282" y="3474925"/>
            <a:ext cx="6667044" cy="206207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a:latin typeface="Times New Roman" pitchFamily="18" charset="0"/>
                <a:cs typeface="Times New Roman" panose="02020603050405020304" pitchFamily="18" charset="0"/>
              </a:rPr>
              <a:t>若铝过量，剩余的铝及反应生成的氧化铝与</a:t>
            </a:r>
            <a:r>
              <a:rPr lang="en-US" altLang="zh-CN" sz="2800" kern="100" err="1">
                <a:latin typeface="Times New Roman" pitchFamily="18" charset="0"/>
              </a:rPr>
              <a:t>NaOH</a:t>
            </a:r>
            <a:r>
              <a:rPr lang="zh-CN" altLang="zh-CN" sz="2800" kern="100">
                <a:latin typeface="Times New Roman" pitchFamily="18" charset="0"/>
                <a:cs typeface="Times New Roman" panose="02020603050405020304" pitchFamily="18" charset="0"/>
              </a:rPr>
              <a:t>溶液反应，可看到部分固体溶解，且溶液中有气泡产生。</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8825289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3"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dur="500" fill="hold" grpId="2"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dur="500" fill="hold" grpId="1"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dur="50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nodeType="clickPar">
                      <p:stCondLst>
                        <p:cond delay="indefinite"/>
                      </p:stCondLst>
                      <p:childTnLst>
                        <p:par>
                          <p:cTn id="18" fill="hold" nodeType="afterGroup">
                            <p:stCondLst>
                              <p:cond delay="0"/>
                            </p:stCondLst>
                            <p:childTnLst>
                              <p:par>
                                <p:cTn id="19" presetID="3" presetClass="entr" presetSubtype="10" dur="500" fill="hold" grpId="4"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1"/>
      <p:bldP spid="7" grpId="2"/>
      <p:bldP spid="8" grpId="3"/>
      <p:bldP spid="9" grpId="4"/>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97705" name="Picture 9" descr="X307"/>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895406" y="3429794"/>
            <a:ext cx="3523813" cy="233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508282" y="189434"/>
            <a:ext cx="11419572" cy="270841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(4)</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假设铝足量且反应充分，设计一种实验方案，证明本实验中有单质铁生成：</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________________________________________________________</a:t>
            </a: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___________________________________________________________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2" name="矩形 1"/>
          <p:cNvSpPr/>
          <p:nvPr/>
        </p:nvSpPr>
        <p:spPr>
          <a:xfrm>
            <a:off x="1607840" y="811353"/>
            <a:ext cx="10103990" cy="738664"/>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spcAft>
                <a:spcPct val="0"/>
              </a:spcAft>
            </a:pP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取适量反应后的固体混合物，先用</a:t>
            </a:r>
            <a:r>
              <a:rPr lang="en-US" altLang="zh-CN" sz="2800" kern="100" err="1">
                <a:solidFill>
                  <a:srgbClr val="C00000"/>
                </a:solidFill>
                <a:latin typeface="Times New Roman" pitchFamily="18" charset="0"/>
                <a:ea typeface="方正中等线简体" panose="03000509000000000000" pitchFamily="65" charset="-122"/>
                <a:cs typeface="Times New Roman" panose="02020603050405020304" pitchFamily="18" charset="0"/>
              </a:rPr>
              <a:t>NaOH</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溶液除去铝，再加入</a:t>
            </a:r>
            <a:r>
              <a:rPr lang="zh-CN"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稀</a:t>
            </a:r>
            <a:endPar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5" name="矩形 4"/>
          <p:cNvSpPr/>
          <p:nvPr/>
        </p:nvSpPr>
        <p:spPr>
          <a:xfrm>
            <a:off x="681361" y="1441913"/>
            <a:ext cx="11112102" cy="138499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spcAft>
                <a:spcPct val="0"/>
              </a:spcAft>
            </a:pP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硫酸，有气泡冒出，说明有铁生成</a:t>
            </a:r>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或用磁铁靠近固体，有固体可被磁铁吸引，说明有铁生成</a:t>
            </a:r>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endPar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508282" y="3141762"/>
            <a:ext cx="7099092" cy="335474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a:latin typeface="Times New Roman" pitchFamily="18" charset="0"/>
                <a:cs typeface="Times New Roman" panose="02020603050405020304" pitchFamily="18" charset="0"/>
              </a:rPr>
              <a:t>可取适量反应后的固体混合物，先用</a:t>
            </a:r>
            <a:r>
              <a:rPr lang="en-US" altLang="zh-CN" sz="2800" kern="100" err="1">
                <a:latin typeface="Times New Roman" pitchFamily="18" charset="0"/>
                <a:cs typeface="Courier New" panose="02070309020205020404" pitchFamily="49" charset="0"/>
              </a:rPr>
              <a:t>NaOH</a:t>
            </a:r>
            <a:r>
              <a:rPr lang="zh-CN" altLang="zh-CN" sz="2800" kern="100">
                <a:latin typeface="Times New Roman" pitchFamily="18" charset="0"/>
                <a:cs typeface="Times New Roman" panose="02020603050405020304" pitchFamily="18" charset="0"/>
              </a:rPr>
              <a:t>溶液除去铝，再加入盐酸或稀硫酸，根据有气泡冒出确定有铁生成；也可用磁铁靠近固体，根据固体可被磁铁吸引判断有铁生成。</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40626555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dur="500" fill="hold" grpId="2"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1"/>
      <p:bldP spid="6" grpId="2"/>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矩形 9"/>
          <p:cNvSpPr/>
          <p:nvPr/>
        </p:nvSpPr>
        <p:spPr>
          <a:xfrm>
            <a:off x="529781" y="600323"/>
            <a:ext cx="144016" cy="1440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13" name="矩形 12"/>
          <p:cNvSpPr/>
          <p:nvPr/>
        </p:nvSpPr>
        <p:spPr>
          <a:xfrm>
            <a:off x="708485" y="405458"/>
            <a:ext cx="1627369"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just"/>
            <a:r>
              <a:rPr lang="zh-CN" altLang="en-US" sz="2800" b="1" kern="100" smtClean="0">
                <a:solidFill>
                  <a:srgbClr val="0070C0"/>
                </a:solidFill>
                <a:latin typeface="Times New Roman" pitchFamily="18" charset="0"/>
                <a:ea typeface="方正中等线简体" panose="03000509000000000000" pitchFamily="65" charset="-122"/>
                <a:cs typeface="Courier New" panose="02070309020205020404" pitchFamily="49" charset="0"/>
              </a:rPr>
              <a:t>特别提醒</a:t>
            </a:r>
            <a:endParaRPr lang="zh-CN"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endParaRPr>
          </a:p>
        </p:txBody>
      </p:sp>
      <p:sp>
        <p:nvSpPr>
          <p:cNvPr id="15" name="矩形 14"/>
          <p:cNvSpPr/>
          <p:nvPr/>
        </p:nvSpPr>
        <p:spPr>
          <a:xfrm>
            <a:off x="2370544" y="600323"/>
            <a:ext cx="144016" cy="1440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cxnSp>
        <p:nvCxnSpPr>
          <p:cNvPr id="16" name="直接连接符 15"/>
          <p:cNvCxnSpPr/>
          <p:nvPr/>
        </p:nvCxnSpPr>
        <p:spPr>
          <a:xfrm flipV="1">
            <a:off x="2494806" y="675777"/>
            <a:ext cx="9168277" cy="0"/>
          </a:xfrm>
          <a:prstGeom prst="line">
            <a:avLst/>
          </a:prstGeom>
          <a:ln w="63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7" name="矩形 16"/>
          <p:cNvSpPr/>
          <p:nvPr/>
        </p:nvSpPr>
        <p:spPr>
          <a:xfrm>
            <a:off x="478582" y="1299627"/>
            <a:ext cx="11168188" cy="2634223"/>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latin typeface="Times New Roman" pitchFamily="18" charset="0"/>
                <a:ea typeface="方正中等线简体" panose="03000509000000000000" pitchFamily="65" charset="-122"/>
                <a:cs typeface="Times New Roman" panose="02020603050405020304" pitchFamily="18" charset="0"/>
              </a:rPr>
              <a:t>铝热反应是利用铝的强还原性，在高温下将相对不活泼且熔点高的金属从其金属氧化物中还原出来，因此只有</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zh-CN" altLang="zh-CN" sz="2800" kern="100">
                <a:latin typeface="Times New Roman" pitchFamily="18" charset="0"/>
                <a:ea typeface="方正中等线简体" panose="03000509000000000000" pitchFamily="65" charset="-122"/>
                <a:cs typeface="Times New Roman" panose="02020603050405020304" pitchFamily="18" charset="0"/>
              </a:rPr>
              <a:t>和比</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zh-CN" altLang="zh-CN" sz="2800" kern="100">
                <a:latin typeface="Times New Roman" pitchFamily="18" charset="0"/>
                <a:ea typeface="方正中等线简体" panose="03000509000000000000" pitchFamily="65" charset="-122"/>
                <a:cs typeface="Times New Roman" panose="02020603050405020304" pitchFamily="18" charset="0"/>
              </a:rPr>
              <a:t>活泼性弱的金属形成的氧化物组成的混合物才能称之为铝热剂，</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zh-CN" altLang="zh-CN" sz="2800" kern="100">
                <a:latin typeface="Times New Roman" pitchFamily="18" charset="0"/>
                <a:ea typeface="方正中等线简体" panose="03000509000000000000" pitchFamily="65" charset="-122"/>
                <a:cs typeface="Times New Roman" panose="02020603050405020304" pitchFamily="18" charset="0"/>
              </a:rPr>
              <a:t>和</a:t>
            </a:r>
            <a:r>
              <a:rPr lang="en-US" altLang="zh-CN" sz="2800" kern="100" err="1">
                <a:latin typeface="Times New Roman" pitchFamily="18" charset="0"/>
                <a:ea typeface="方正中等线简体" panose="03000509000000000000" pitchFamily="65" charset="-122"/>
                <a:cs typeface="Courier New" panose="02070309020205020404" pitchFamily="49" charset="0"/>
              </a:rPr>
              <a:t>MgO</a:t>
            </a:r>
            <a:r>
              <a:rPr lang="zh-CN" altLang="zh-CN" sz="2800" kern="100">
                <a:latin typeface="Times New Roman" pitchFamily="18" charset="0"/>
                <a:ea typeface="方正中等线简体" panose="03000509000000000000" pitchFamily="65" charset="-122"/>
                <a:cs typeface="Times New Roman" panose="02020603050405020304" pitchFamily="18" charset="0"/>
              </a:rPr>
              <a:t>组成的混合物不能称之为铝热剂。</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69837890"/>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矩形 16"/>
          <p:cNvSpPr/>
          <p:nvPr/>
        </p:nvSpPr>
        <p:spPr>
          <a:xfrm>
            <a:off x="382157" y="117426"/>
            <a:ext cx="11392669" cy="400107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金属元素的原子结构决定了金属元素的性质、在自然界中的存在形式及冶炼方法。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金属的冶炼一般有下列方法：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a.</a:t>
            </a:r>
            <a:r>
              <a:rPr lang="zh-CN" altLang="zh-CN" sz="2800" kern="100">
                <a:latin typeface="Times New Roman" pitchFamily="18" charset="0"/>
                <a:ea typeface="方正中等线简体" panose="03000509000000000000" pitchFamily="65" charset="-122"/>
                <a:cs typeface="Times New Roman" panose="02020603050405020304" pitchFamily="18" charset="0"/>
              </a:rPr>
              <a:t>焦炭</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法</a:t>
            </a:r>
            <a:r>
              <a:rPr lang="en-US" altLang="zh-CN" sz="1050" kern="100" smtClean="0">
                <a:latin typeface="宋体" pitchFamily="2" charset="-122"/>
                <a:ea typeface="宋体" pitchFamily="2" charset="-122"/>
                <a:cs typeface="Courier New" panose="02070309020205020404" pitchFamily="49"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b</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水煤气</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氢气和一氧化碳</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c.</a:t>
            </a:r>
            <a:r>
              <a:rPr lang="zh-CN" altLang="zh-CN" sz="2800" kern="100">
                <a:latin typeface="Times New Roman" pitchFamily="18" charset="0"/>
                <a:ea typeface="方正中等线简体" panose="03000509000000000000" pitchFamily="65" charset="-122"/>
                <a:cs typeface="Times New Roman" panose="02020603050405020304" pitchFamily="18" charset="0"/>
              </a:rPr>
              <a:t>活泼金属</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置换法</a:t>
            </a:r>
            <a:r>
              <a:rPr lang="en-US" altLang="zh-CN" sz="1050" kern="100" smtClean="0">
                <a:latin typeface="宋体" pitchFamily="2" charset="-122"/>
                <a:ea typeface="宋体" pitchFamily="2" charset="-122"/>
                <a:cs typeface="Courier New" panose="02070309020205020404" pitchFamily="49"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d</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电解法</a:t>
            </a:r>
            <a:endParaRPr lang="zh-CN" altLang="zh-CN" sz="1050" kern="100">
              <a:latin typeface="宋体" pitchFamily="2" charset="-122"/>
              <a:ea typeface="宋体" pitchFamily="2" charset="-122"/>
              <a:cs typeface="Courier New" panose="02070309020205020404" pitchFamily="49" charset="0"/>
            </a:endParaRPr>
          </a:p>
          <a:p>
            <a:pPr>
              <a:lnSpc>
                <a:spcPct val="150000"/>
              </a:lnSpc>
            </a:pPr>
            <a:r>
              <a:rPr lang="zh-CN" altLang="zh-CN" sz="2800" kern="100">
                <a:latin typeface="Times New Roman" pitchFamily="18" charset="0"/>
                <a:ea typeface="方正中等线简体" panose="03000509000000000000" pitchFamily="65" charset="-122"/>
                <a:cs typeface="Times New Roman" panose="02020603050405020304" pitchFamily="18" charset="0"/>
              </a:rPr>
              <a:t>请从上述四种方法中选择相应的字母填入表中空格：</a:t>
            </a:r>
            <a:endParaRPr lang="zh-CN" altLang="zh-CN" sz="1050" kern="100">
              <a:latin typeface="宋体" pitchFamily="2" charset="-122"/>
              <a:ea typeface="宋体" pitchFamily="2" charset="-122"/>
              <a:cs typeface="Courier New" panose="02070309020205020404" pitchFamily="49"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3990981376"/>
              </p:ext>
            </p:extLst>
          </p:nvPr>
        </p:nvGraphicFramePr>
        <p:xfrm>
          <a:off x="550589" y="4106601"/>
          <a:ext cx="11224236" cy="1440000"/>
        </p:xfrm>
        <a:graphic>
          <a:graphicData uri="http://schemas.openxmlformats.org/drawingml/2006/table">
            <a:tbl>
              <a:tblPr/>
              <a:tblGrid>
                <a:gridCol w="2488905"/>
                <a:gridCol w="2488905"/>
                <a:gridCol w="2911777"/>
                <a:gridCol w="3334649"/>
              </a:tblGrid>
              <a:tr h="720000">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高炉炼铁</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湿法炼铜</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铝热法炼铬</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工业上冶炼铝</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00">
                <a:tc>
                  <a:txBody>
                    <a:bodyPr vert="horz" wrap="square"/>
                    <a:lstStyle/>
                    <a:p>
                      <a:pPr algn="ctr">
                        <a:lnSpc>
                          <a:spcPct val="150000"/>
                        </a:lnSpc>
                        <a:spcAft>
                          <a:spcPct val="0"/>
                        </a:spcAft>
                      </a:pPr>
                      <a:r>
                        <a:rPr lang="en-US" sz="2800" kern="100">
                          <a:effectLst/>
                          <a:latin typeface="Times New Roman" pitchFamily="18" charset="0"/>
                          <a:ea typeface="方正中等线简体" panose="03000509000000000000" pitchFamily="65" charset="-122"/>
                          <a:cs typeface="Courier New" panose="02070309020205020404" pitchFamily="49" charset="0"/>
                        </a:rPr>
                        <a:t> </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en-US" sz="2800" kern="100">
                          <a:effectLst/>
                          <a:latin typeface="Times New Roman" pitchFamily="18" charset="0"/>
                          <a:ea typeface="方正中等线简体" panose="03000509000000000000" pitchFamily="65" charset="-122"/>
                          <a:cs typeface="Courier New" panose="02070309020205020404" pitchFamily="49" charset="0"/>
                        </a:rPr>
                        <a:t> </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en-US" sz="2800" kern="100">
                          <a:effectLst/>
                          <a:latin typeface="Times New Roman" pitchFamily="18" charset="0"/>
                          <a:ea typeface="方正中等线简体" panose="03000509000000000000" pitchFamily="65" charset="-122"/>
                          <a:cs typeface="Courier New" panose="02070309020205020404" pitchFamily="49" charset="0"/>
                        </a:rPr>
                        <a:t> </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en-US" sz="2800" kern="100">
                          <a:effectLst/>
                          <a:latin typeface="Times New Roman" pitchFamily="18" charset="0"/>
                          <a:ea typeface="方正中等线简体" panose="03000509000000000000" pitchFamily="65" charset="-122"/>
                          <a:cs typeface="Courier New" panose="02070309020205020404" pitchFamily="49" charset="0"/>
                        </a:rPr>
                        <a:t> </a:t>
                      </a:r>
                      <a:endParaRPr lang="zh-CN" sz="1050" kern="100">
                        <a:effectLst/>
                        <a:latin typeface="宋体" pitchFamily="2" charset="-122"/>
                        <a:ea typeface="宋体"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 name="矩形 11"/>
          <p:cNvSpPr/>
          <p:nvPr/>
        </p:nvSpPr>
        <p:spPr>
          <a:xfrm>
            <a:off x="382157" y="5734050"/>
            <a:ext cx="11392669"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latin typeface="Times New Roman" pitchFamily="18" charset="0"/>
                <a:ea typeface="方正中等线简体" panose="03000509000000000000" pitchFamily="65" charset="-122"/>
                <a:cs typeface="Times New Roman" panose="02020603050405020304" pitchFamily="18" charset="0"/>
              </a:rPr>
              <a:t>写出</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zh-CN" altLang="zh-CN" sz="2800" kern="100">
                <a:latin typeface="Times New Roman" pitchFamily="18" charset="0"/>
                <a:ea typeface="方正中等线简体" panose="03000509000000000000" pitchFamily="65" charset="-122"/>
                <a:cs typeface="Times New Roman" panose="02020603050405020304" pitchFamily="18" charset="0"/>
              </a:rPr>
              <a:t>与</a:t>
            </a:r>
            <a:r>
              <a:rPr lang="en-US" altLang="zh-CN" sz="2800" kern="100">
                <a:latin typeface="Times New Roman" pitchFamily="18" charset="0"/>
                <a:ea typeface="方正中等线简体" panose="03000509000000000000" pitchFamily="65" charset="-122"/>
                <a:cs typeface="Courier New" panose="02070309020205020404" pitchFamily="49" charset="0"/>
              </a:rPr>
              <a:t>Cr</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Times New Roman" pitchFamily="18" charset="0"/>
                <a:ea typeface="方正中等线简体" panose="03000509000000000000" pitchFamily="65" charset="-122"/>
                <a:cs typeface="Courier New" panose="02070309020205020404" pitchFamily="49" charset="0"/>
              </a:rPr>
              <a:t>O</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反应的化学方程式：</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0" name="矩形 9"/>
          <p:cNvSpPr/>
          <p:nvPr/>
        </p:nvSpPr>
        <p:spPr>
          <a:xfrm>
            <a:off x="1558702" y="4951533"/>
            <a:ext cx="34336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5" name="矩形 14"/>
          <p:cNvSpPr/>
          <p:nvPr/>
        </p:nvSpPr>
        <p:spPr>
          <a:xfrm>
            <a:off x="4078982" y="4951533"/>
            <a:ext cx="34336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c</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6" name="矩形 15"/>
          <p:cNvSpPr/>
          <p:nvPr/>
        </p:nvSpPr>
        <p:spPr>
          <a:xfrm>
            <a:off x="6887294" y="4951533"/>
            <a:ext cx="34336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c</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8" name="矩形 17"/>
          <p:cNvSpPr/>
          <p:nvPr/>
        </p:nvSpPr>
        <p:spPr>
          <a:xfrm>
            <a:off x="9983638" y="4951533"/>
            <a:ext cx="36420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d</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graphicFrame>
        <p:nvGraphicFramePr>
          <p:cNvPr id="11" name="对象 10"/>
          <p:cNvGraphicFramePr>
            <a:graphicFrameLocks noChangeAspect="1"/>
          </p:cNvGraphicFramePr>
          <p:nvPr>
            <p:extLst>
              <p:ext uri="{D42A27DB-BD31-4B8C-83A1-F6EECF244321}">
                <p14:modId xmlns:p14="http://schemas.microsoft.com/office/powerpoint/2010/main" val="610821626"/>
              </p:ext>
            </p:extLst>
          </p:nvPr>
        </p:nvGraphicFramePr>
        <p:xfrm>
          <a:off x="6078491" y="5640313"/>
          <a:ext cx="5207000" cy="904875"/>
        </p:xfrm>
        <a:graphic>
          <a:graphicData uri="http://schemas.openxmlformats.org/presentationml/2006/ole">
            <mc:AlternateContent>
              <mc:Choice xmlns:v="urn:schemas-microsoft-com:vml" Requires="v">
                <p:oleObj spid="_x0000_s1048"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6078491" y="5640313"/>
                        <a:ext cx="5207000" cy="904875"/>
                      </a:xfrm>
                      <a:prstGeom prst="rect">
                        <a:avLst/>
                      </a:prstGeom>
                    </p:spPr>
                  </p:pic>
                </p:oleObj>
              </mc:Fallback>
            </mc:AlternateContent>
          </a:graphicData>
        </a:graphic>
      </p:graphicFrame>
    </p:spTree>
    <p:extLst>
      <p:ext uri="{BB962C8B-B14F-4D97-AF65-F5344CB8AC3E}">
        <p14:creationId xmlns:p14="http://schemas.microsoft.com/office/powerpoint/2010/main" val="35202162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dur="500" fill="hold" grpId="1"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par>
                                <p:cTn id="11" presetID="3" presetClass="entr" presetSubtype="10" dur="500" fill="hold" grpId="2"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linds(horizontal)">
                                      <p:cBhvr>
                                        <p:cTn id="13" dur="500"/>
                                        <p:tgtEl>
                                          <p:spTgt spid="16"/>
                                        </p:tgtEl>
                                      </p:cBhvr>
                                    </p:animEffect>
                                  </p:childTnLst>
                                </p:cTn>
                              </p:par>
                              <p:par>
                                <p:cTn id="14" presetID="3" presetClass="entr" presetSubtype="10" dur="500" fill="hold" grpId="3"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par>
                                <p:cTn id="17" presetID="3" presetClass="entr" presetSubtype="10" dur="5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1"/>
      <p:bldP spid="16" grpId="2"/>
      <p:bldP spid="18" grpId="3"/>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矩形 16"/>
          <p:cNvSpPr/>
          <p:nvPr/>
        </p:nvSpPr>
        <p:spPr>
          <a:xfrm>
            <a:off x="438556" y="795134"/>
            <a:ext cx="11345282" cy="335474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a:latin typeface="Times New Roman" pitchFamily="18" charset="0"/>
                <a:cs typeface="Times New Roman" panose="02020603050405020304" pitchFamily="18" charset="0"/>
              </a:rPr>
              <a:t>高炉炼铁的反应原理是</a:t>
            </a:r>
            <a:r>
              <a:rPr lang="en-US" altLang="zh-CN" sz="2800" kern="100">
                <a:latin typeface="Times New Roman" pitchFamily="18" charset="0"/>
                <a:cs typeface="Courier New" panose="02070309020205020404" pitchFamily="49" charset="0"/>
              </a:rPr>
              <a:t>3CO</a:t>
            </a:r>
            <a:r>
              <a:rPr lang="zh-CN" altLang="zh-CN" sz="2800" kern="100">
                <a:latin typeface="Times New Roman" pitchFamily="18" charset="0"/>
                <a:cs typeface="Times New Roman" panose="02020603050405020304" pitchFamily="18" charset="0"/>
              </a:rPr>
              <a:t>＋</a:t>
            </a:r>
            <a:r>
              <a:rPr lang="en-US" altLang="zh-CN" sz="2800" kern="100" smtClean="0">
                <a:latin typeface="Times New Roman" pitchFamily="18" charset="0"/>
                <a:cs typeface="Courier New" panose="02070309020205020404" pitchFamily="49" charset="0"/>
              </a:rPr>
              <a:t>Fe</a:t>
            </a:r>
            <a:r>
              <a:rPr lang="en-US" altLang="zh-CN" sz="2800" kern="100" baseline="-25000" smtClean="0">
                <a:latin typeface="Times New Roman" pitchFamily="18" charset="0"/>
                <a:cs typeface="Courier New" panose="02070309020205020404" pitchFamily="49" charset="0"/>
              </a:rPr>
              <a:t>2</a:t>
            </a:r>
            <a:r>
              <a:rPr lang="en-US" altLang="zh-CN" sz="2800" kern="100" smtClean="0">
                <a:latin typeface="Times New Roman" pitchFamily="18" charset="0"/>
                <a:cs typeface="Courier New" panose="02070309020205020404" pitchFamily="49" charset="0"/>
              </a:rPr>
              <a:t>O</a:t>
            </a:r>
            <a:r>
              <a:rPr lang="en-US" altLang="zh-CN" sz="2800" kern="100" baseline="-25000" smtClean="0">
                <a:latin typeface="Times New Roman" pitchFamily="18" charset="0"/>
                <a:cs typeface="Courier New" panose="02070309020205020404" pitchFamily="49" charset="0"/>
              </a:rPr>
              <a:t>3              </a:t>
            </a:r>
            <a:r>
              <a:rPr lang="en-US" altLang="zh-CN" sz="2800" kern="100" smtClean="0">
                <a:latin typeface="Times New Roman" pitchFamily="18" charset="0"/>
                <a:cs typeface="Courier New" panose="02070309020205020404" pitchFamily="49" charset="0"/>
              </a:rPr>
              <a:t>2Fe</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cs typeface="Courier New" panose="02070309020205020404" pitchFamily="49" charset="0"/>
              </a:rPr>
              <a:t>3CO</a:t>
            </a:r>
            <a:r>
              <a:rPr lang="en-US" altLang="zh-CN" sz="2800" kern="100" baseline="-25000">
                <a:latin typeface="Times New Roman" pitchFamily="18" charset="0"/>
                <a:cs typeface="Courier New" panose="02070309020205020404" pitchFamily="49" charset="0"/>
              </a:rPr>
              <a:t>2</a:t>
            </a:r>
            <a:r>
              <a:rPr lang="zh-CN" altLang="zh-CN" sz="2800" kern="100">
                <a:latin typeface="Times New Roman" pitchFamily="18" charset="0"/>
                <a:cs typeface="Times New Roman" panose="02020603050405020304" pitchFamily="18" charset="0"/>
              </a:rPr>
              <a:t>，属于焦炭法；湿法炼铜的反应原理为</a:t>
            </a:r>
            <a:r>
              <a:rPr lang="en-US" altLang="zh-CN" sz="2800" kern="100">
                <a:latin typeface="Times New Roman" pitchFamily="18" charset="0"/>
                <a:cs typeface="Courier New" panose="02070309020205020404" pitchFamily="49" charset="0"/>
              </a:rPr>
              <a:t>Fe</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cs typeface="Courier New" panose="02070309020205020404" pitchFamily="49" charset="0"/>
              </a:rPr>
              <a:t>Cu</a:t>
            </a:r>
            <a:r>
              <a:rPr lang="en-US" altLang="zh-CN" sz="2800" kern="100" baseline="30000">
                <a:latin typeface="Times New Roman" pitchFamily="18" charset="0"/>
                <a:cs typeface="Courier New" panose="02070309020205020404" pitchFamily="49" charset="0"/>
              </a:rPr>
              <a:t>2</a:t>
            </a:r>
            <a:r>
              <a:rPr lang="zh-CN" altLang="zh-CN" sz="2800" kern="100" baseline="30000">
                <a:latin typeface="Times New Roman" pitchFamily="18" charset="0"/>
                <a:cs typeface="Times New Roman" panose="02020603050405020304" pitchFamily="18" charset="0"/>
              </a:rPr>
              <a:t>＋</a:t>
            </a:r>
            <a:r>
              <a:rPr lang="en-US" altLang="zh-CN" sz="2800" kern="100" spc="-80">
                <a:latin typeface="Times New Roman" pitchFamily="18" charset="0"/>
                <a:cs typeface="Courier New" panose="02070309020205020404" pitchFamily="49" charset="0"/>
              </a:rPr>
              <a:t>==</a:t>
            </a:r>
            <a:r>
              <a:rPr lang="en-US" altLang="zh-CN" sz="2800" kern="100">
                <a:latin typeface="Times New Roman" pitchFamily="18" charset="0"/>
                <a:cs typeface="Courier New" panose="02070309020205020404" pitchFamily="49" charset="0"/>
              </a:rPr>
              <a:t>=Fe</a:t>
            </a:r>
            <a:r>
              <a:rPr lang="en-US" altLang="zh-CN" sz="2800" kern="100" baseline="30000">
                <a:latin typeface="Times New Roman" pitchFamily="18" charset="0"/>
                <a:cs typeface="Courier New" panose="02070309020205020404" pitchFamily="49" charset="0"/>
              </a:rPr>
              <a:t>2</a:t>
            </a:r>
            <a:r>
              <a:rPr lang="zh-CN" altLang="zh-CN" sz="2800" kern="100" baseline="30000">
                <a:latin typeface="Times New Roman" pitchFamily="18" charset="0"/>
                <a:cs typeface="Times New Roman" panose="02020603050405020304" pitchFamily="18" charset="0"/>
              </a:rPr>
              <a:t>＋</a:t>
            </a:r>
            <a:r>
              <a:rPr lang="zh-CN" altLang="zh-CN" sz="2800" kern="100">
                <a:latin typeface="Times New Roman" pitchFamily="18" charset="0"/>
                <a:cs typeface="Times New Roman" panose="02020603050405020304" pitchFamily="18" charset="0"/>
              </a:rPr>
              <a:t>＋</a:t>
            </a:r>
            <a:r>
              <a:rPr lang="en-US" altLang="zh-CN" sz="2800" kern="100" spc="-100">
                <a:latin typeface="Times New Roman" pitchFamily="18" charset="0"/>
                <a:cs typeface="Courier New" panose="02070309020205020404" pitchFamily="49" charset="0"/>
              </a:rPr>
              <a:t>Cu</a:t>
            </a:r>
            <a:r>
              <a:rPr lang="zh-CN" altLang="zh-CN" sz="2800" kern="100" spc="-100">
                <a:latin typeface="Times New Roman" pitchFamily="18" charset="0"/>
                <a:cs typeface="Times New Roman" panose="02020603050405020304" pitchFamily="18" charset="0"/>
              </a:rPr>
              <a:t>，属于活泼金属置换法；铝热法炼铬的反应原理为</a:t>
            </a:r>
            <a:r>
              <a:rPr lang="en-US" altLang="zh-CN" sz="2800" kern="100" spc="-100">
                <a:latin typeface="Times New Roman" pitchFamily="18" charset="0"/>
                <a:cs typeface="Courier New" panose="02070309020205020404" pitchFamily="49" charset="0"/>
              </a:rPr>
              <a:t>2Al</a:t>
            </a:r>
            <a:r>
              <a:rPr lang="zh-CN" altLang="zh-CN" sz="2800" kern="100" spc="-100">
                <a:latin typeface="Times New Roman" pitchFamily="18" charset="0"/>
                <a:cs typeface="Times New Roman" panose="02020603050405020304" pitchFamily="18" charset="0"/>
              </a:rPr>
              <a:t>＋</a:t>
            </a:r>
            <a:r>
              <a:rPr lang="en-US" altLang="zh-CN" sz="2800" kern="100" spc="-100" smtClean="0">
                <a:latin typeface="Times New Roman" pitchFamily="18" charset="0"/>
                <a:cs typeface="Courier New" panose="02070309020205020404" pitchFamily="49" charset="0"/>
              </a:rPr>
              <a:t>Cr</a:t>
            </a:r>
            <a:r>
              <a:rPr lang="en-US" altLang="zh-CN" sz="2800" kern="100" spc="-100" baseline="-25000" smtClean="0">
                <a:latin typeface="Times New Roman" pitchFamily="18" charset="0"/>
                <a:cs typeface="Courier New" panose="02070309020205020404" pitchFamily="49" charset="0"/>
              </a:rPr>
              <a:t>2</a:t>
            </a:r>
            <a:r>
              <a:rPr lang="en-US" altLang="zh-CN" sz="2800" kern="100" spc="-100" smtClean="0">
                <a:latin typeface="Times New Roman" pitchFamily="18" charset="0"/>
                <a:cs typeface="Courier New" panose="02070309020205020404" pitchFamily="49" charset="0"/>
              </a:rPr>
              <a:t>O</a:t>
            </a:r>
            <a:r>
              <a:rPr lang="en-US" altLang="zh-CN" sz="2800" kern="100" spc="-100" baseline="-25000" smtClean="0">
                <a:latin typeface="Times New Roman" pitchFamily="18" charset="0"/>
                <a:cs typeface="Courier New" panose="02070309020205020404" pitchFamily="49" charset="0"/>
              </a:rPr>
              <a:t>3            </a:t>
            </a:r>
            <a:r>
              <a:rPr lang="en-US" altLang="zh-CN" sz="2800" kern="100" spc="-100" smtClean="0">
                <a:latin typeface="Times New Roman" pitchFamily="18" charset="0"/>
                <a:cs typeface="Courier New" panose="02070309020205020404" pitchFamily="49" charset="0"/>
              </a:rPr>
              <a:t> </a:t>
            </a:r>
            <a:r>
              <a:rPr lang="en-US" altLang="zh-CN" sz="2800" kern="100" spc="-100" baseline="-25000" smtClean="0">
                <a:latin typeface="Times New Roman" pitchFamily="18" charset="0"/>
                <a:cs typeface="Courier New" panose="02070309020205020404" pitchFamily="49" charset="0"/>
              </a:rPr>
              <a:t>  </a:t>
            </a:r>
            <a:r>
              <a:rPr lang="en-US" altLang="zh-CN" sz="2800" kern="100" spc="-100" smtClean="0">
                <a:latin typeface="Times New Roman" pitchFamily="18" charset="0"/>
                <a:cs typeface="Courier New" panose="02070309020205020404" pitchFamily="49" charset="0"/>
              </a:rPr>
              <a:t>Al</a:t>
            </a:r>
            <a:r>
              <a:rPr lang="en-US" altLang="zh-CN" sz="2800" kern="100" spc="-100" baseline="-25000" smtClean="0">
                <a:latin typeface="Times New Roman" pitchFamily="18" charset="0"/>
                <a:cs typeface="Courier New" panose="02070309020205020404" pitchFamily="49" charset="0"/>
              </a:rPr>
              <a:t>2</a:t>
            </a:r>
            <a:r>
              <a:rPr lang="en-US" altLang="zh-CN" sz="2800" kern="100" spc="-100" smtClean="0">
                <a:latin typeface="Times New Roman" pitchFamily="18" charset="0"/>
                <a:cs typeface="Courier New" panose="02070309020205020404" pitchFamily="49" charset="0"/>
              </a:rPr>
              <a:t>O</a:t>
            </a:r>
            <a:r>
              <a:rPr lang="en-US" altLang="zh-CN" sz="2800" kern="100" spc="-100" baseline="-25000" smtClean="0">
                <a:latin typeface="Times New Roman" pitchFamily="18" charset="0"/>
                <a:cs typeface="Courier New" panose="02070309020205020404" pitchFamily="49" charset="0"/>
              </a:rPr>
              <a:t>3</a:t>
            </a:r>
            <a:r>
              <a:rPr lang="zh-CN" altLang="zh-CN" sz="2800" kern="100" spc="-100">
                <a:latin typeface="Times New Roman" pitchFamily="18" charset="0"/>
                <a:cs typeface="Times New Roman" panose="02020603050405020304" pitchFamily="18" charset="0"/>
              </a:rPr>
              <a:t>＋</a:t>
            </a:r>
            <a:r>
              <a:rPr lang="en-US" altLang="zh-CN" sz="2800" kern="100" spc="-100">
                <a:latin typeface="Times New Roman" pitchFamily="18" charset="0"/>
                <a:cs typeface="Courier New" panose="02070309020205020404" pitchFamily="49" charset="0"/>
              </a:rPr>
              <a:t>2Cr</a:t>
            </a:r>
            <a:r>
              <a:rPr lang="zh-CN" altLang="zh-CN" sz="2800" kern="100" spc="-100">
                <a:latin typeface="Times New Roman" pitchFamily="18" charset="0"/>
                <a:cs typeface="Times New Roman" panose="02020603050405020304" pitchFamily="18" charset="0"/>
              </a:rPr>
              <a:t>，属于活泼金属置换法；工业上冶炼铝的反应原理为</a:t>
            </a:r>
            <a:r>
              <a:rPr lang="en-US" altLang="zh-CN" sz="2800" kern="100" spc="-100">
                <a:latin typeface="Times New Roman" pitchFamily="18" charset="0"/>
                <a:cs typeface="Courier New" panose="02070309020205020404" pitchFamily="49" charset="0"/>
              </a:rPr>
              <a:t>2Al</a:t>
            </a:r>
            <a:r>
              <a:rPr lang="en-US" altLang="zh-CN" sz="2800" kern="100" spc="-100" baseline="-25000">
                <a:latin typeface="Times New Roman" pitchFamily="18" charset="0"/>
                <a:cs typeface="Courier New" panose="02070309020205020404" pitchFamily="49" charset="0"/>
              </a:rPr>
              <a:t>2</a:t>
            </a:r>
            <a:r>
              <a:rPr lang="en-US" altLang="zh-CN" sz="2800" kern="100" spc="-100">
                <a:latin typeface="Times New Roman" pitchFamily="18" charset="0"/>
                <a:cs typeface="Courier New" panose="02070309020205020404" pitchFamily="49" charset="0"/>
              </a:rPr>
              <a:t>O</a:t>
            </a:r>
            <a:r>
              <a:rPr lang="en-US" altLang="zh-CN" sz="2800" kern="100" spc="-100" baseline="-25000">
                <a:latin typeface="Times New Roman" pitchFamily="18" charset="0"/>
                <a:cs typeface="Courier New" panose="02070309020205020404" pitchFamily="49" charset="0"/>
              </a:rPr>
              <a:t>3</a:t>
            </a:r>
            <a:r>
              <a:rPr lang="en-US" altLang="zh-CN" sz="2800" kern="100" spc="-100">
                <a:latin typeface="Times New Roman" pitchFamily="18" charset="0"/>
                <a:cs typeface="Courier New" panose="02070309020205020404" pitchFamily="49" charset="0"/>
              </a:rPr>
              <a:t>(</a:t>
            </a:r>
            <a:r>
              <a:rPr lang="zh-CN" altLang="zh-CN" sz="2800" kern="100" spc="-100">
                <a:latin typeface="Times New Roman" pitchFamily="18" charset="0"/>
                <a:cs typeface="Times New Roman" panose="02020603050405020304" pitchFamily="18" charset="0"/>
              </a:rPr>
              <a:t>熔融</a:t>
            </a:r>
            <a:r>
              <a:rPr lang="en-US" altLang="zh-CN" sz="2800" kern="100" spc="-100" smtClean="0">
                <a:latin typeface="Times New Roman" pitchFamily="18" charset="0"/>
                <a:cs typeface="Courier New" panose="02070309020205020404" pitchFamily="49" charset="0"/>
              </a:rPr>
              <a:t>)</a:t>
            </a:r>
            <a:r>
              <a:rPr lang="en-US" altLang="zh-CN" sz="2800" kern="100" spc="-100">
                <a:latin typeface="黑体" pitchFamily="49" charset="-122"/>
                <a:cs typeface="Courier New" panose="02070309020205020404" pitchFamily="49" charset="0"/>
              </a:rPr>
              <a:t> </a:t>
            </a:r>
            <a:r>
              <a:rPr lang="en-US" altLang="zh-CN" sz="2800" kern="100" spc="-100" smtClean="0">
                <a:latin typeface="黑体" pitchFamily="49" charset="-122"/>
                <a:cs typeface="Courier New" panose="02070309020205020404" pitchFamily="49" charset="0"/>
              </a:rPr>
              <a:t>      </a:t>
            </a:r>
            <a:r>
              <a:rPr lang="en-US" altLang="zh-CN" sz="2800" kern="100" spc="-100" smtClean="0">
                <a:latin typeface="Times New Roman" pitchFamily="18" charset="0"/>
                <a:cs typeface="Courier New" panose="02070309020205020404" pitchFamily="49" charset="0"/>
              </a:rPr>
              <a:t>4Al</a:t>
            </a:r>
            <a:r>
              <a:rPr lang="zh-CN" altLang="zh-CN" sz="2800" kern="100" spc="-100">
                <a:latin typeface="Times New Roman" pitchFamily="18" charset="0"/>
                <a:cs typeface="Times New Roman" panose="02020603050405020304" pitchFamily="18" charset="0"/>
              </a:rPr>
              <a:t>＋</a:t>
            </a:r>
            <a:r>
              <a:rPr lang="en-US" altLang="zh-CN" sz="2800" kern="100" spc="-100">
                <a:latin typeface="Times New Roman" pitchFamily="18" charset="0"/>
                <a:cs typeface="Courier New" panose="02070309020205020404" pitchFamily="49" charset="0"/>
              </a:rPr>
              <a:t>3O</a:t>
            </a:r>
            <a:r>
              <a:rPr lang="en-US" altLang="zh-CN" sz="2800" kern="100" spc="-100" baseline="-25000">
                <a:latin typeface="Times New Roman" pitchFamily="18" charset="0"/>
                <a:cs typeface="Courier New" panose="02070309020205020404" pitchFamily="49" charset="0"/>
              </a:rPr>
              <a:t>2</a:t>
            </a:r>
            <a:r>
              <a:rPr lang="en-US" altLang="zh-CN" sz="2800" kern="100" spc="-100">
                <a:latin typeface="宋体" pitchFamily="2" charset="-122"/>
                <a:ea typeface="方正中等线简体" panose="03000509000000000000" pitchFamily="65" charset="-122"/>
                <a:cs typeface="Times New Roman" panose="02020603050405020304" pitchFamily="18" charset="0"/>
              </a:rPr>
              <a:t>↑</a:t>
            </a:r>
            <a:r>
              <a:rPr lang="zh-CN" altLang="zh-CN" sz="2800" kern="100" spc="-100">
                <a:latin typeface="Times New Roman" pitchFamily="18" charset="0"/>
                <a:cs typeface="Times New Roman" panose="02020603050405020304" pitchFamily="18" charset="0"/>
              </a:rPr>
              <a:t>，属于电解法。</a:t>
            </a:r>
            <a:endParaRPr lang="zh-CN" altLang="zh-CN" sz="1050" kern="100" spc="-100">
              <a:effectLst/>
              <a:latin typeface="宋体" pitchFamily="2" charset="-122"/>
              <a:ea typeface="宋体" pitchFamily="2" charset="-122"/>
              <a:cs typeface="Courier New" panose="02070309020205020404" pitchFamily="49"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136625708"/>
              </p:ext>
            </p:extLst>
          </p:nvPr>
        </p:nvGraphicFramePr>
        <p:xfrm>
          <a:off x="7155732" y="708143"/>
          <a:ext cx="1354138" cy="865187"/>
        </p:xfrm>
        <a:graphic>
          <a:graphicData uri="http://schemas.openxmlformats.org/presentationml/2006/ole">
            <mc:AlternateContent>
              <mc:Choice xmlns:v="urn:schemas-microsoft-com:vml" Requires="v">
                <p:oleObj spid="_x0000_s1049"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7155732" y="708143"/>
                        <a:ext cx="1354138" cy="865187"/>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3661988403"/>
              </p:ext>
            </p:extLst>
          </p:nvPr>
        </p:nvGraphicFramePr>
        <p:xfrm>
          <a:off x="6689676" y="2001810"/>
          <a:ext cx="1354138" cy="865187"/>
        </p:xfrm>
        <a:graphic>
          <a:graphicData uri="http://schemas.openxmlformats.org/presentationml/2006/ole">
            <mc:AlternateContent>
              <mc:Choice xmlns:v="urn:schemas-microsoft-com:vml" Requires="v">
                <p:oleObj spid="_x0000_s1050" name="文档" r:id="rId5" progId="Word.Document.12">
                  <p:embed/>
                </p:oleObj>
              </mc:Choice>
              <mc:Fallback>
                <p:oleObj name="文档" r:id="rId5" progId="Word.Document.12">
                  <p:embed/>
                  <p:pic>
                    <p:nvPicPr>
                      <p:cNvPr id="0" name="OLE substitute image"/>
                      <p:cNvPicPr/>
                      <p:nvPr/>
                    </p:nvPicPr>
                    <p:blipFill>
                      <a:blip r:embed="rId7"/>
                      <a:stretch>
                        <a:fillRect/>
                      </a:stretch>
                    </p:blipFill>
                    <p:spPr>
                      <a:xfrm>
                        <a:off x="6689676" y="2001810"/>
                        <a:ext cx="1354138" cy="865187"/>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961843755"/>
              </p:ext>
            </p:extLst>
          </p:nvPr>
        </p:nvGraphicFramePr>
        <p:xfrm>
          <a:off x="8044755" y="2608726"/>
          <a:ext cx="1430338" cy="1022350"/>
        </p:xfrm>
        <a:graphic>
          <a:graphicData uri="http://schemas.openxmlformats.org/presentationml/2006/ole">
            <mc:AlternateContent>
              <mc:Choice xmlns:v="urn:schemas-microsoft-com:vml" Requires="v">
                <p:oleObj spid="_x0000_s1051" name="文档" r:id="rId8" progId="Word.Document.12">
                  <p:embed/>
                </p:oleObj>
              </mc:Choice>
              <mc:Fallback>
                <p:oleObj name="文档" r:id="rId8" progId="Word.Document.12">
                  <p:embed/>
                  <p:pic>
                    <p:nvPicPr>
                      <p:cNvPr id="0" name="OLE substitute image"/>
                      <p:cNvPicPr/>
                      <p:nvPr/>
                    </p:nvPicPr>
                    <p:blipFill>
                      <a:blip r:embed="rId10"/>
                      <a:stretch>
                        <a:fillRect/>
                      </a:stretch>
                    </p:blipFill>
                    <p:spPr>
                      <a:xfrm>
                        <a:off x="8044755" y="2608726"/>
                        <a:ext cx="1430338" cy="1022350"/>
                      </a:xfrm>
                      <a:prstGeom prst="rect">
                        <a:avLst/>
                      </a:prstGeom>
                    </p:spPr>
                  </p:pic>
                </p:oleObj>
              </mc:Fallback>
            </mc:AlternateContent>
          </a:graphicData>
        </a:graphic>
      </p:graphicFrame>
    </p:spTree>
    <p:extLst>
      <p:ext uri="{BB962C8B-B14F-4D97-AF65-F5344CB8AC3E}">
        <p14:creationId xmlns:p14="http://schemas.microsoft.com/office/powerpoint/2010/main" val="682636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par>
                                <p:cTn id="11" presetID="3" presetClass="entr" presetSubtype="10" dur="50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3" presetClass="entr" presetSubtype="10" dur="50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 name="矩形 16"/>
          <p:cNvSpPr/>
          <p:nvPr/>
        </p:nvSpPr>
        <p:spPr>
          <a:xfrm>
            <a:off x="382157" y="293256"/>
            <a:ext cx="11392669" cy="443195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铜在地壳中的含量远低于铝，但人类利用铜的历史远早于铝，这与古代发生的森林大火有一定的关系，因为人类在大火之后的灰烬中会发现红色发亮的物质。现在人们认识到，这种物质就是孔雀石</a:t>
            </a:r>
            <a:r>
              <a:rPr lang="en-US" altLang="zh-CN" sz="2800" kern="100">
                <a:latin typeface="IPAPANNEW" panose="02000500070000020004" pitchFamily="2" charset="0"/>
                <a:ea typeface="方正中等线简体" panose="03000509000000000000" pitchFamily="65" charset="-122"/>
                <a:cs typeface="Times New Roman" panose="02020603050405020304" pitchFamily="18" charset="0"/>
              </a:rPr>
              <a:t>[</a:t>
            </a:r>
            <a:r>
              <a:rPr lang="zh-CN" altLang="zh-CN" sz="2800" kern="100">
                <a:latin typeface="IPAPANNEW" panose="02000500070000020004" pitchFamily="2" charset="0"/>
                <a:ea typeface="方正中等线简体" panose="03000509000000000000" pitchFamily="65" charset="-122"/>
                <a:cs typeface="Times New Roman" panose="02020603050405020304" pitchFamily="18" charset="0"/>
              </a:rPr>
              <a:t>主要成分为</a:t>
            </a:r>
            <a:r>
              <a:rPr lang="en-US" altLang="zh-CN" sz="2800" kern="100">
                <a:latin typeface="IPAPANNEW" panose="02000500070000020004" pitchFamily="2" charset="0"/>
                <a:ea typeface="方正中等线简体" panose="03000509000000000000" pitchFamily="65" charset="-122"/>
                <a:cs typeface="Times New Roman" panose="02020603050405020304" pitchFamily="18" charset="0"/>
              </a:rPr>
              <a:t>Cu</a:t>
            </a:r>
            <a:r>
              <a:rPr lang="en-US" altLang="zh-CN" sz="2800" kern="100" baseline="-25000">
                <a:latin typeface="IPAPANNEW" panose="02000500070000020004" pitchFamily="2" charset="0"/>
                <a:ea typeface="方正中等线简体" panose="03000509000000000000" pitchFamily="65" charset="-122"/>
                <a:cs typeface="Times New Roman" panose="02020603050405020304" pitchFamily="18" charset="0"/>
              </a:rPr>
              <a:t>2</a:t>
            </a:r>
            <a:r>
              <a:rPr lang="en-US" altLang="zh-CN" sz="2800" kern="100">
                <a:latin typeface="IPAPANNEW" panose="02000500070000020004" pitchFamily="2" charset="0"/>
                <a:ea typeface="方正中等线简体" panose="03000509000000000000" pitchFamily="65" charset="-122"/>
                <a:cs typeface="Times New Roman" panose="02020603050405020304" pitchFamily="18" charset="0"/>
              </a:rPr>
              <a:t>(OH)</a:t>
            </a:r>
            <a:r>
              <a:rPr lang="en-US" altLang="zh-CN" sz="2800" kern="100" baseline="-25000">
                <a:latin typeface="IPAPANNEW" panose="02000500070000020004" pitchFamily="2" charset="0"/>
                <a:ea typeface="方正中等线简体" panose="03000509000000000000" pitchFamily="65" charset="-122"/>
                <a:cs typeface="Times New Roman" panose="02020603050405020304" pitchFamily="18" charset="0"/>
              </a:rPr>
              <a:t>2</a:t>
            </a:r>
            <a:r>
              <a:rPr lang="en-US" altLang="zh-CN" sz="2800" kern="100">
                <a:latin typeface="IPAPANNEW" panose="02000500070000020004" pitchFamily="2" charset="0"/>
                <a:ea typeface="方正中等线简体" panose="03000509000000000000" pitchFamily="65" charset="-122"/>
                <a:cs typeface="Times New Roman" panose="02020603050405020304" pitchFamily="18" charset="0"/>
              </a:rPr>
              <a:t>CO</a:t>
            </a:r>
            <a:r>
              <a:rPr lang="en-US" altLang="zh-CN" sz="2800" kern="100" baseline="-25000">
                <a:latin typeface="IPAPANNEW" panose="02000500070000020004" pitchFamily="2" charset="0"/>
                <a:ea typeface="方正中等线简体" panose="03000509000000000000" pitchFamily="65" charset="-122"/>
                <a:cs typeface="Times New Roman" panose="02020603050405020304" pitchFamily="18" charset="0"/>
              </a:rPr>
              <a:t>3</a:t>
            </a:r>
            <a:r>
              <a:rPr lang="zh-CN" altLang="zh-CN" sz="2800" kern="100">
                <a:latin typeface="IPAPANNEW" panose="02000500070000020004" pitchFamily="2" charset="0"/>
                <a:ea typeface="方正中等线简体" panose="03000509000000000000" pitchFamily="65" charset="-122"/>
                <a:cs typeface="Times New Roman" panose="02020603050405020304" pitchFamily="18" charset="0"/>
              </a:rPr>
              <a:t>，热稳定性差</a:t>
            </a:r>
            <a:r>
              <a:rPr lang="en-US" altLang="zh-CN" sz="2800" kern="100">
                <a:latin typeface="IPAPANNEW" panose="02000500070000020004" pitchFamily="2" charset="0"/>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在大火中转化而生成的铜，写出大火中与</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铜</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200000"/>
              </a:lnSpc>
              <a:spcAft>
                <a:spcPct val="0"/>
              </a:spcAft>
            </a:pP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元素</a:t>
            </a:r>
            <a:r>
              <a:rPr lang="zh-CN" altLang="zh-CN" sz="2800" kern="100">
                <a:latin typeface="Times New Roman" pitchFamily="18" charset="0"/>
                <a:ea typeface="方正中等线简体" panose="03000509000000000000" pitchFamily="65" charset="-122"/>
                <a:cs typeface="Times New Roman" panose="02020603050405020304" pitchFamily="18" charset="0"/>
              </a:rPr>
              <a:t>有关的三个化学方程式：</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____________________________________</a:t>
            </a:r>
          </a:p>
          <a:p>
            <a:pPr algn="just">
              <a:lnSpc>
                <a:spcPct val="20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________________________________________________</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189310268"/>
              </p:ext>
            </p:extLst>
          </p:nvPr>
        </p:nvGraphicFramePr>
        <p:xfrm>
          <a:off x="5159102" y="2888705"/>
          <a:ext cx="6837362" cy="992187"/>
        </p:xfrm>
        <a:graphic>
          <a:graphicData uri="http://schemas.openxmlformats.org/presentationml/2006/ole">
            <mc:AlternateContent>
              <mc:Choice xmlns:v="urn:schemas-microsoft-com:vml" Requires="v">
                <p:oleObj spid="_x0000_s1052"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5159102" y="2888705"/>
                        <a:ext cx="6837362" cy="992187"/>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808819906"/>
              </p:ext>
            </p:extLst>
          </p:nvPr>
        </p:nvGraphicFramePr>
        <p:xfrm>
          <a:off x="550590" y="3750767"/>
          <a:ext cx="9328150" cy="1119187"/>
        </p:xfrm>
        <a:graphic>
          <a:graphicData uri="http://schemas.openxmlformats.org/presentationml/2006/ole">
            <mc:AlternateContent>
              <mc:Choice xmlns:v="urn:schemas-microsoft-com:vml" Requires="v">
                <p:oleObj spid="_x0000_s1053" name="文档" r:id="rId5" progId="Word.Document.12">
                  <p:embed/>
                </p:oleObj>
              </mc:Choice>
              <mc:Fallback>
                <p:oleObj name="文档" r:id="rId5" progId="Word.Document.12">
                  <p:embed/>
                  <p:pic>
                    <p:nvPicPr>
                      <p:cNvPr id="0" name="OLE substitute image"/>
                      <p:cNvPicPr/>
                      <p:nvPr/>
                    </p:nvPicPr>
                    <p:blipFill>
                      <a:blip r:embed="rId7"/>
                      <a:stretch>
                        <a:fillRect/>
                      </a:stretch>
                    </p:blipFill>
                    <p:spPr>
                      <a:xfrm>
                        <a:off x="550590" y="3750767"/>
                        <a:ext cx="9328150" cy="1119187"/>
                      </a:xfrm>
                      <a:prstGeom prst="rect">
                        <a:avLst/>
                      </a:prstGeom>
                    </p:spPr>
                  </p:pic>
                </p:oleObj>
              </mc:Fallback>
            </mc:AlternateContent>
          </a:graphicData>
        </a:graphic>
      </p:graphicFrame>
      <p:sp>
        <p:nvSpPr>
          <p:cNvPr id="8" name="矩形 7"/>
          <p:cNvSpPr/>
          <p:nvPr/>
        </p:nvSpPr>
        <p:spPr>
          <a:xfrm>
            <a:off x="382157" y="5048191"/>
            <a:ext cx="11392669" cy="133393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en-US" altLang="zh-CN" sz="2800" kern="100">
                <a:latin typeface="Times New Roman" pitchFamily="18" charset="0"/>
                <a:cs typeface="Courier New" panose="02070309020205020404" pitchFamily="49" charset="0"/>
              </a:rPr>
              <a:t>Cu</a:t>
            </a:r>
            <a:r>
              <a:rPr lang="en-US" altLang="zh-CN" sz="2800" kern="100" baseline="-25000">
                <a:latin typeface="Times New Roman" pitchFamily="18" charset="0"/>
                <a:cs typeface="Courier New" panose="02070309020205020404" pitchFamily="49" charset="0"/>
              </a:rPr>
              <a:t>2</a:t>
            </a:r>
            <a:r>
              <a:rPr lang="en-US" altLang="zh-CN" sz="2800" kern="100">
                <a:latin typeface="Times New Roman" pitchFamily="18" charset="0"/>
                <a:cs typeface="Courier New" panose="02070309020205020404" pitchFamily="49" charset="0"/>
              </a:rPr>
              <a:t>(OH)</a:t>
            </a:r>
            <a:r>
              <a:rPr lang="en-US" altLang="zh-CN" sz="2800" kern="100" baseline="-25000">
                <a:latin typeface="Times New Roman" pitchFamily="18" charset="0"/>
                <a:cs typeface="Courier New" panose="02070309020205020404" pitchFamily="49" charset="0"/>
              </a:rPr>
              <a:t>2</a:t>
            </a:r>
            <a:r>
              <a:rPr lang="en-US" altLang="zh-CN" sz="2800" kern="100">
                <a:latin typeface="Times New Roman" pitchFamily="18" charset="0"/>
                <a:cs typeface="Courier New" panose="02070309020205020404" pitchFamily="49" charset="0"/>
              </a:rPr>
              <a:t>CO</a:t>
            </a:r>
            <a:r>
              <a:rPr lang="en-US" altLang="zh-CN" sz="2800" kern="100" baseline="-25000">
                <a:latin typeface="Times New Roman" pitchFamily="18" charset="0"/>
                <a:cs typeface="Courier New" panose="02070309020205020404" pitchFamily="49" charset="0"/>
              </a:rPr>
              <a:t>3</a:t>
            </a:r>
            <a:r>
              <a:rPr lang="zh-CN" altLang="zh-CN" sz="2800" kern="100">
                <a:latin typeface="Times New Roman" pitchFamily="18" charset="0"/>
                <a:cs typeface="Times New Roman" panose="02020603050405020304" pitchFamily="18" charset="0"/>
              </a:rPr>
              <a:t>受热分解为</a:t>
            </a:r>
            <a:r>
              <a:rPr lang="en-US" altLang="zh-CN" sz="2800" kern="100" err="1">
                <a:latin typeface="Times New Roman" pitchFamily="18" charset="0"/>
                <a:cs typeface="Courier New" panose="02070309020205020404" pitchFamily="49" charset="0"/>
              </a:rPr>
              <a:t>CuO</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cs typeface="Courier New" panose="02070309020205020404" pitchFamily="49" charset="0"/>
              </a:rPr>
              <a:t>CO</a:t>
            </a:r>
            <a:r>
              <a:rPr lang="en-US" altLang="zh-CN" sz="2800" kern="100" baseline="-25000">
                <a:latin typeface="Times New Roman" pitchFamily="18" charset="0"/>
                <a:cs typeface="Courier New" panose="02070309020205020404" pitchFamily="49" charset="0"/>
              </a:rPr>
              <a:t>2</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cs typeface="Courier New" panose="02070309020205020404" pitchFamily="49" charset="0"/>
              </a:rPr>
              <a:t>H</a:t>
            </a:r>
            <a:r>
              <a:rPr lang="en-US" altLang="zh-CN" sz="2800" kern="100" baseline="-25000">
                <a:latin typeface="Times New Roman" pitchFamily="18" charset="0"/>
                <a:cs typeface="Courier New" panose="02070309020205020404" pitchFamily="49" charset="0"/>
              </a:rPr>
              <a:t>2</a:t>
            </a:r>
            <a:r>
              <a:rPr lang="en-US" altLang="zh-CN" sz="2800" kern="100">
                <a:latin typeface="Times New Roman" pitchFamily="18" charset="0"/>
                <a:cs typeface="Courier New" panose="02070309020205020404" pitchFamily="49" charset="0"/>
              </a:rPr>
              <a:t>O</a:t>
            </a:r>
            <a:r>
              <a:rPr lang="zh-CN" altLang="zh-CN" sz="2800" kern="100">
                <a:latin typeface="Times New Roman" pitchFamily="18" charset="0"/>
                <a:cs typeface="Times New Roman" panose="02020603050405020304" pitchFamily="18" charset="0"/>
              </a:rPr>
              <a:t>，树木燃烧时会有</a:t>
            </a:r>
            <a:r>
              <a:rPr lang="en-US" altLang="zh-CN" sz="2800" kern="100">
                <a:latin typeface="Times New Roman" pitchFamily="18" charset="0"/>
                <a:cs typeface="Courier New" panose="02070309020205020404" pitchFamily="49" charset="0"/>
              </a:rPr>
              <a:t>CO</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cs typeface="Courier New" panose="02070309020205020404" pitchFamily="49" charset="0"/>
              </a:rPr>
              <a:t>C</a:t>
            </a:r>
            <a:r>
              <a:rPr lang="zh-CN" altLang="zh-CN" sz="2800" kern="100">
                <a:latin typeface="Times New Roman" pitchFamily="18" charset="0"/>
                <a:cs typeface="Times New Roman" panose="02020603050405020304" pitchFamily="18" charset="0"/>
              </a:rPr>
              <a:t>生成，然后</a:t>
            </a:r>
            <a:r>
              <a:rPr lang="en-US" altLang="zh-CN" sz="2800" kern="100">
                <a:latin typeface="Times New Roman" pitchFamily="18" charset="0"/>
                <a:cs typeface="Courier New" panose="02070309020205020404" pitchFamily="49" charset="0"/>
              </a:rPr>
              <a:t>C</a:t>
            </a:r>
            <a:r>
              <a:rPr lang="zh-CN" altLang="zh-CN" sz="2800" kern="100">
                <a:latin typeface="Times New Roman" pitchFamily="18" charset="0"/>
                <a:cs typeface="Times New Roman" panose="02020603050405020304" pitchFamily="18" charset="0"/>
              </a:rPr>
              <a:t>或</a:t>
            </a:r>
            <a:r>
              <a:rPr lang="en-US" altLang="zh-CN" sz="2800" kern="100">
                <a:latin typeface="Times New Roman" pitchFamily="18" charset="0"/>
                <a:cs typeface="Courier New" panose="02070309020205020404" pitchFamily="49" charset="0"/>
              </a:rPr>
              <a:t>CO</a:t>
            </a:r>
            <a:r>
              <a:rPr lang="zh-CN" altLang="zh-CN" sz="2800" kern="100">
                <a:latin typeface="Times New Roman" pitchFamily="18" charset="0"/>
                <a:cs typeface="Times New Roman" panose="02020603050405020304" pitchFamily="18" charset="0"/>
              </a:rPr>
              <a:t>还原</a:t>
            </a:r>
            <a:r>
              <a:rPr lang="en-US" altLang="zh-CN" sz="2800" kern="100" err="1">
                <a:latin typeface="Times New Roman" pitchFamily="18" charset="0"/>
                <a:cs typeface="Courier New" panose="02070309020205020404" pitchFamily="49" charset="0"/>
              </a:rPr>
              <a:t>CuO</a:t>
            </a:r>
            <a:r>
              <a:rPr lang="zh-CN" altLang="zh-CN" sz="2800" kern="100">
                <a:latin typeface="Times New Roman" pitchFamily="18" charset="0"/>
                <a:cs typeface="Times New Roman" panose="02020603050405020304" pitchFamily="18" charset="0"/>
              </a:rPr>
              <a:t>生成</a:t>
            </a:r>
            <a:r>
              <a:rPr lang="en-US" altLang="zh-CN" sz="2800" kern="100">
                <a:latin typeface="Times New Roman" pitchFamily="18" charset="0"/>
                <a:cs typeface="Courier New" panose="02070309020205020404" pitchFamily="49" charset="0"/>
              </a:rPr>
              <a:t>Cu</a:t>
            </a:r>
            <a:r>
              <a:rPr lang="zh-CN" altLang="zh-CN" sz="2800" kern="100">
                <a:latin typeface="Times New Roman" pitchFamily="18" charset="0"/>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25659641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dur="5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矩形 9"/>
          <p:cNvSpPr/>
          <p:nvPr/>
        </p:nvSpPr>
        <p:spPr>
          <a:xfrm>
            <a:off x="529781" y="600323"/>
            <a:ext cx="144016" cy="1440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13" name="矩形 12"/>
          <p:cNvSpPr/>
          <p:nvPr/>
        </p:nvSpPr>
        <p:spPr>
          <a:xfrm>
            <a:off x="708485" y="405458"/>
            <a:ext cx="1627369"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lvl="0" algn="just"/>
            <a:r>
              <a:rPr lang="zh-CN" altLang="en-US" sz="2800" b="1" kern="100" smtClean="0">
                <a:solidFill>
                  <a:srgbClr val="0070C0"/>
                </a:solidFill>
                <a:latin typeface="Times New Roman" pitchFamily="18" charset="0"/>
                <a:ea typeface="方正中等线简体" panose="03000509000000000000" pitchFamily="65" charset="-122"/>
                <a:cs typeface="Courier New" panose="02070309020205020404" pitchFamily="49" charset="0"/>
              </a:rPr>
              <a:t>归纳总结</a:t>
            </a:r>
            <a:endParaRPr lang="zh-CN"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endParaRPr>
          </a:p>
        </p:txBody>
      </p:sp>
      <p:sp>
        <p:nvSpPr>
          <p:cNvPr id="15" name="矩形 14"/>
          <p:cNvSpPr/>
          <p:nvPr/>
        </p:nvSpPr>
        <p:spPr>
          <a:xfrm>
            <a:off x="2370544" y="600323"/>
            <a:ext cx="144016" cy="1440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cxnSp>
        <p:nvCxnSpPr>
          <p:cNvPr id="16" name="直接连接符 15"/>
          <p:cNvCxnSpPr/>
          <p:nvPr/>
        </p:nvCxnSpPr>
        <p:spPr>
          <a:xfrm flipV="1">
            <a:off x="2494806" y="675777"/>
            <a:ext cx="9168277" cy="0"/>
          </a:xfrm>
          <a:prstGeom prst="line">
            <a:avLst/>
          </a:prstGeom>
          <a:ln w="63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7" name="矩形 16"/>
          <p:cNvSpPr/>
          <p:nvPr/>
        </p:nvSpPr>
        <p:spPr>
          <a:xfrm>
            <a:off x="478582" y="1299627"/>
            <a:ext cx="11168188" cy="3280554"/>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在金属活动性顺序中，金属的位置越靠后，其阳离子越容易被还原，金属的位置越靠前，其阳离子越难被还原。</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冶炼</a:t>
            </a:r>
            <a:r>
              <a:rPr lang="en-US" altLang="zh-CN" sz="2800" kern="100">
                <a:latin typeface="Times New Roman" pitchFamily="18" charset="0"/>
                <a:ea typeface="方正中等线简体" panose="03000509000000000000" pitchFamily="65" charset="-122"/>
                <a:cs typeface="Courier New" panose="02070309020205020404" pitchFamily="49" charset="0"/>
              </a:rPr>
              <a:t>Mg</a:t>
            </a:r>
            <a:r>
              <a:rPr lang="zh-CN" altLang="zh-CN" sz="2800" kern="100">
                <a:latin typeface="Times New Roman" pitchFamily="18" charset="0"/>
                <a:ea typeface="方正中等线简体" panose="03000509000000000000" pitchFamily="65" charset="-122"/>
                <a:cs typeface="Times New Roman" panose="02020603050405020304" pitchFamily="18" charset="0"/>
              </a:rPr>
              <a:t>时只能电解</a:t>
            </a:r>
            <a:r>
              <a:rPr lang="en-US" altLang="zh-CN" sz="2800" kern="100">
                <a:latin typeface="Times New Roman" pitchFamily="18" charset="0"/>
                <a:ea typeface="方正中等线简体" panose="03000509000000000000" pitchFamily="65" charset="-122"/>
                <a:cs typeface="Courier New" panose="02070309020205020404" pitchFamily="49" charset="0"/>
              </a:rPr>
              <a:t>MgCl</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，不能电解</a:t>
            </a:r>
            <a:r>
              <a:rPr lang="en-US" altLang="zh-CN" sz="2800" kern="100" err="1">
                <a:latin typeface="Times New Roman" pitchFamily="18" charset="0"/>
                <a:ea typeface="方正中等线简体" panose="03000509000000000000" pitchFamily="65" charset="-122"/>
                <a:cs typeface="Courier New" panose="02070309020205020404" pitchFamily="49" charset="0"/>
              </a:rPr>
              <a:t>MgO(</a:t>
            </a:r>
            <a:r>
              <a:rPr lang="zh-CN" altLang="zh-CN" sz="2800" kern="100">
                <a:latin typeface="Times New Roman" pitchFamily="18" charset="0"/>
                <a:ea typeface="方正中等线简体" panose="03000509000000000000" pitchFamily="65" charset="-122"/>
                <a:cs typeface="Times New Roman" panose="02020603050405020304" pitchFamily="18" charset="0"/>
              </a:rPr>
              <a:t>熔点太高</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冶炼</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zh-CN" altLang="zh-CN" sz="2800" kern="100">
                <a:latin typeface="Times New Roman" pitchFamily="18" charset="0"/>
                <a:ea typeface="方正中等线简体" panose="03000509000000000000" pitchFamily="65" charset="-122"/>
                <a:cs typeface="Times New Roman" panose="02020603050405020304" pitchFamily="18" charset="0"/>
              </a:rPr>
              <a:t>时只能电解</a:t>
            </a:r>
            <a:r>
              <a:rPr lang="en-US" altLang="zh-CN" sz="2800" kern="100">
                <a:latin typeface="Times New Roman" pitchFamily="18" charset="0"/>
                <a:ea typeface="方正中等线简体" panose="03000509000000000000" pitchFamily="65" charset="-122"/>
                <a:cs typeface="Courier New" panose="02070309020205020404" pitchFamily="49" charset="0"/>
              </a:rPr>
              <a:t>Al</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Times New Roman" pitchFamily="18" charset="0"/>
                <a:ea typeface="方正中等线简体" panose="03000509000000000000" pitchFamily="65" charset="-122"/>
                <a:cs typeface="Courier New" panose="02070309020205020404" pitchFamily="49" charset="0"/>
              </a:rPr>
              <a:t>O</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，不能电解</a:t>
            </a:r>
            <a:r>
              <a:rPr lang="en-US" altLang="zh-CN" sz="2800" kern="100">
                <a:latin typeface="Times New Roman" pitchFamily="18" charset="0"/>
                <a:ea typeface="方正中等线简体" panose="03000509000000000000" pitchFamily="65" charset="-122"/>
                <a:cs typeface="Courier New" panose="02070309020205020404" pitchFamily="49" charset="0"/>
              </a:rPr>
              <a:t>AlCl</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共价化合物，熔融时不导电</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。加入冰晶石</a:t>
            </a:r>
            <a:r>
              <a:rPr lang="en-US" altLang="zh-CN" sz="2800" kern="100">
                <a:latin typeface="Times New Roman" pitchFamily="18" charset="0"/>
                <a:ea typeface="方正中等线简体" panose="03000509000000000000" pitchFamily="65" charset="-122"/>
                <a:cs typeface="Courier New" panose="02070309020205020404" pitchFamily="49" charset="0"/>
              </a:rPr>
              <a:t>(Na</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en-US" altLang="zh-CN" sz="2800" kern="100">
                <a:latin typeface="Times New Roman" pitchFamily="18" charset="0"/>
                <a:ea typeface="方正中等线简体" panose="03000509000000000000" pitchFamily="65" charset="-122"/>
                <a:cs typeface="Courier New" panose="02070309020205020404" pitchFamily="49" charset="0"/>
              </a:rPr>
              <a:t>AlF</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6</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的目的是降低</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Al</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O</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的熔化温度。</a:t>
            </a:r>
            <a:endParaRPr lang="zh-CN" altLang="zh-CN" sz="1050" kern="100">
              <a:effectLst/>
              <a:latin typeface="宋体" pitchFamily="2" charset="-122"/>
              <a:ea typeface="宋体" pitchFamily="2" charset="-122"/>
              <a:cs typeface="Courier New" panose="02070309020205020404" pitchFamily="49" charset="0"/>
            </a:endParaRPr>
          </a:p>
        </p:txBody>
      </p:sp>
      <p:sp>
        <p:nvSpPr>
          <p:cNvPr id="7" name="返回">
            <a:hlinkClick r:id="rId2" action="ppaction://hlinksldjump?num=3"/>
            <a:extLst>
              <a:ext uri="{FF2B5EF4-FFF2-40B4-BE49-F238E27FC236}">
                <a16:creationId xmlns:a16="http://schemas.microsoft.com/office/drawing/2014/main" xmlns="" id="{7DF0F6FD-6596-D84C-87E3-557138758E03}"/>
              </a:ext>
            </a:extLst>
          </p:cNvPr>
          <p:cNvSpPr/>
          <p:nvPr/>
        </p:nvSpPr>
        <p:spPr>
          <a:xfrm>
            <a:off x="11181294" y="6381096"/>
            <a:ext cx="846000" cy="345600"/>
          </a:xfrm>
          <a:prstGeom prst="round2DiagRect">
            <a:avLst/>
          </a:prstGeom>
          <a:gradFill>
            <a:gsLst>
              <a:gs pos="0">
                <a:schemeClr val="accent5">
                  <a:lumMod val="5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r>
              <a:rPr kumimoji="1" lang="zh-CN" altLang="en-US" sz="2000">
                <a:solidFill>
                  <a:schemeClr val="tx1"/>
                </a:solidFill>
              </a:rPr>
              <a:t>返回</a:t>
            </a:r>
          </a:p>
        </p:txBody>
      </p:sp>
    </p:spTree>
    <p:extLst>
      <p:ext uri="{BB962C8B-B14F-4D97-AF65-F5344CB8AC3E}">
        <p14:creationId xmlns:p14="http://schemas.microsoft.com/office/powerpoint/2010/main" val="3524558771"/>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9" name="直接连接符 8"/>
          <p:cNvCxnSpPr/>
          <p:nvPr/>
        </p:nvCxnSpPr>
        <p:spPr>
          <a:xfrm>
            <a:off x="0" y="198963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0" y="204801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210638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216476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0" y="222313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228151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0" y="233989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239826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245664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251501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0" y="257339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0" y="269014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280689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286527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298202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309877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315715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0" y="327390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0" y="339065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0" y="350741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0" y="3565777"/>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0" y="263177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0" y="274852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0" y="292365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0" y="304040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321553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0" y="333228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3449034"/>
            <a:ext cx="2134766"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任意多边形 36"/>
          <p:cNvSpPr/>
          <p:nvPr/>
        </p:nvSpPr>
        <p:spPr>
          <a:xfrm flipH="1" flipV="1">
            <a:off x="1105595" y="1989634"/>
            <a:ext cx="11084818" cy="1584176"/>
          </a:xfrm>
          <a:custGeom>
            <a:gdLst>
              <a:gd name="connsiteX0" fmla="*/ 7808636 w 8543479"/>
              <a:gd name="connsiteY0" fmla="*/ 1584176 h 1584176"/>
              <a:gd name="connsiteX1" fmla="*/ 0 w 8543479"/>
              <a:gd name="connsiteY1" fmla="*/ 1562078 h 1584176"/>
              <a:gd name="connsiteX2" fmla="*/ 0 w 8543479"/>
              <a:gd name="connsiteY2" fmla="*/ 0 h 1584176"/>
              <a:gd name="connsiteX3" fmla="*/ 8543479 w 8543479"/>
              <a:gd name="connsiteY3" fmla="*/ 0 h 1584176"/>
            </a:gdLst>
            <a:cxnLst>
              <a:cxn ang="0">
                <a:pos x="connsiteX0" y="connsiteY0"/>
              </a:cxn>
              <a:cxn ang="0">
                <a:pos x="connsiteX1" y="connsiteY1"/>
              </a:cxn>
              <a:cxn ang="0">
                <a:pos x="connsiteX2" y="connsiteY2"/>
              </a:cxn>
              <a:cxn ang="0">
                <a:pos x="connsiteX3" y="connsiteY3"/>
              </a:cxn>
            </a:cxnLst>
            <a:rect l="l" t="t" r="r" b="b"/>
            <a:pathLst>
              <a:path w="8543479" h="1584176">
                <a:moveTo>
                  <a:pt x="7808636" y="1584176"/>
                </a:moveTo>
                <a:lnTo>
                  <a:pt x="0" y="1562078"/>
                </a:lnTo>
                <a:lnTo>
                  <a:pt x="0" y="0"/>
                </a:lnTo>
                <a:lnTo>
                  <a:pt x="8543479"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39" name="文本框 38"/>
          <p:cNvSpPr txBox="1"/>
          <p:nvPr/>
        </p:nvSpPr>
        <p:spPr>
          <a:xfrm>
            <a:off x="2087062" y="2375075"/>
            <a:ext cx="9440762" cy="92333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a:r>
              <a:rPr lang="zh-CN" altLang="zh-CN" sz="5400" b="1" kern="100">
                <a:solidFill>
                  <a:schemeClr val="bg1"/>
                </a:solidFill>
                <a:latin typeface="Times New Roman" pitchFamily="18" charset="0"/>
                <a:ea typeface="微软雅黑" pitchFamily="34" charset="-122"/>
                <a:cs typeface="Times New Roman" panose="02020603050405020304" pitchFamily="18" charset="0"/>
              </a:rPr>
              <a:t>二、海水资源的开发利用</a:t>
            </a:r>
          </a:p>
        </p:txBody>
      </p:sp>
    </p:spTree>
    <p:extLst>
      <p:ext uri="{BB962C8B-B14F-4D97-AF65-F5344CB8AC3E}">
        <p14:creationId xmlns:p14="http://schemas.microsoft.com/office/powerpoint/2010/main" val="444898800"/>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 name="矩形 26"/>
          <p:cNvSpPr/>
          <p:nvPr/>
        </p:nvSpPr>
        <p:spPr>
          <a:xfrm>
            <a:off x="550590" y="654600"/>
            <a:ext cx="11168188" cy="4647402"/>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1.</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海水资源的特点</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zh-CN" altLang="zh-CN" sz="2800" kern="100">
                <a:latin typeface="Times New Roman" pitchFamily="18" charset="0"/>
                <a:ea typeface="方正中等线简体" panose="03000509000000000000" pitchFamily="65" charset="-122"/>
                <a:cs typeface="Times New Roman" panose="02020603050405020304" pitchFamily="18" charset="0"/>
              </a:rPr>
              <a:t>海水中溶解和悬浮着大量</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的</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和</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海水中含量最多</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的</a:t>
            </a:r>
            <a:r>
              <a:rPr lang="en-US" altLang="zh-CN" sz="2800" kern="100" smtClean="0">
                <a:latin typeface="Times New Roman" pitchFamily="18" charset="0"/>
                <a:ea typeface="方正中等线简体" panose="03000509000000000000" pitchFamily="65" charset="-122"/>
                <a:cs typeface="Times New Roman" panose="02020603050405020304" pitchFamily="18" charset="0"/>
              </a:rPr>
              <a:t>___</a:t>
            </a:r>
          </a:p>
          <a:p>
            <a:pPr algn="just">
              <a:lnSpc>
                <a:spcPct val="150000"/>
              </a:lnSpc>
              <a:spcAft>
                <a:spcPct val="0"/>
              </a:spcAft>
            </a:pP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两种</a:t>
            </a:r>
            <a:r>
              <a:rPr lang="zh-CN" altLang="zh-CN" sz="2800" kern="100">
                <a:latin typeface="Times New Roman" pitchFamily="18" charset="0"/>
                <a:ea typeface="方正中等线简体" panose="03000509000000000000" pitchFamily="65" charset="-122"/>
                <a:cs typeface="Times New Roman" panose="02020603050405020304" pitchFamily="18" charset="0"/>
              </a:rPr>
              <a:t>元素，加上</a:t>
            </a:r>
            <a:r>
              <a:rPr lang="en-US" altLang="zh-CN" sz="2800" kern="100" err="1">
                <a:latin typeface="Times New Roman" pitchFamily="18" charset="0"/>
                <a:ea typeface="方正中等线简体" panose="03000509000000000000" pitchFamily="65" charset="-122"/>
                <a:cs typeface="Courier New" panose="02070309020205020404" pitchFamily="49" charset="0"/>
              </a:rPr>
              <a:t>Cl</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Na</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Mg</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S</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err="1">
                <a:latin typeface="Times New Roman" pitchFamily="18" charset="0"/>
                <a:ea typeface="方正中等线简体" panose="03000509000000000000" pitchFamily="65" charset="-122"/>
                <a:cs typeface="Courier New" panose="02070309020205020404" pitchFamily="49" charset="0"/>
              </a:rPr>
              <a:t>Ca</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K</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Br</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C</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err="1">
                <a:latin typeface="Times New Roman" pitchFamily="18" charset="0"/>
                <a:ea typeface="方正中等线简体" panose="03000509000000000000" pitchFamily="65" charset="-122"/>
                <a:cs typeface="Courier New" panose="02070309020205020404" pitchFamily="49" charset="0"/>
              </a:rPr>
              <a:t>Sr</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B</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F</a:t>
            </a:r>
            <a:r>
              <a:rPr lang="zh-CN" altLang="zh-CN" sz="2800" kern="100">
                <a:latin typeface="Times New Roman" pitchFamily="18" charset="0"/>
                <a:ea typeface="方正中等线简体" panose="03000509000000000000" pitchFamily="65" charset="-122"/>
                <a:cs typeface="Times New Roman" panose="02020603050405020304" pitchFamily="18" charset="0"/>
              </a:rPr>
              <a:t>等元素，其总含量超过</a:t>
            </a:r>
            <a:r>
              <a:rPr lang="en-US" altLang="zh-CN" sz="2800" kern="100">
                <a:latin typeface="Times New Roman" pitchFamily="18" charset="0"/>
                <a:ea typeface="方正中等线简体" panose="03000509000000000000" pitchFamily="65" charset="-122"/>
                <a:cs typeface="Courier New" panose="02070309020205020404" pitchFamily="49" charset="0"/>
              </a:rPr>
              <a:t>99%</a:t>
            </a:r>
            <a:r>
              <a:rPr lang="zh-CN" altLang="zh-CN" sz="2800" kern="100">
                <a:latin typeface="Times New Roman" pitchFamily="18" charset="0"/>
                <a:ea typeface="方正中等线简体" panose="03000509000000000000" pitchFamily="65" charset="-122"/>
                <a:cs typeface="Times New Roman" panose="02020603050405020304" pitchFamily="18" charset="0"/>
              </a:rPr>
              <a:t>，其他元素</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为</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虽然海水中元素的种类很多，总</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储量</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但许多元素的富集程度</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却</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2.</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海水水资源的开发利用</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利用途径：海水的淡化和直接利用海水进行循环冷却等</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p:txBody>
      </p:sp>
      <p:sp>
        <p:nvSpPr>
          <p:cNvPr id="3" name="矩形 2"/>
          <p:cNvSpPr/>
          <p:nvPr/>
        </p:nvSpPr>
        <p:spPr>
          <a:xfrm>
            <a:off x="4905330" y="1442445"/>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无机物</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6373613" y="1435294"/>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有机物</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10847734" y="1437768"/>
            <a:ext cx="65741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O</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612973" y="2114486"/>
            <a:ext cx="44435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H</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4" name="矩形 13"/>
          <p:cNvSpPr/>
          <p:nvPr/>
        </p:nvSpPr>
        <p:spPr>
          <a:xfrm>
            <a:off x="5624443" y="2716691"/>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微量</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5" name="矩形 14"/>
          <p:cNvSpPr/>
          <p:nvPr/>
        </p:nvSpPr>
        <p:spPr>
          <a:xfrm>
            <a:off x="1736011" y="3367411"/>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很大</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6" name="矩形 15"/>
          <p:cNvSpPr/>
          <p:nvPr/>
        </p:nvSpPr>
        <p:spPr>
          <a:xfrm>
            <a:off x="6805661" y="3357786"/>
            <a:ext cx="902811"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很低</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22126671"/>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dur="500" fill="hold" grpId="1"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dur="500" fill="hold" grpId="2"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dur="500" fill="hold" grpId="3"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par>
                                <p:cTn id="17" presetID="3" presetClass="entr" presetSubtype="10" dur="500" fill="hold" grpId="4"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par>
                                <p:cTn id="20" presetID="3" presetClass="entr" presetSubtype="10" dur="500" fill="hold" grpId="5"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par>
                                <p:cTn id="23" presetID="3" presetClass="entr" presetSubtype="10" dur="500" fill="hold" grpId="6"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6" grpId="2"/>
      <p:bldP spid="9" grpId="3"/>
      <p:bldP spid="14" grpId="4"/>
      <p:bldP spid="15" grpId="5"/>
      <p:bldP spid="16" grpId="6"/>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矩形 8"/>
          <p:cNvSpPr/>
          <p:nvPr/>
        </p:nvSpPr>
        <p:spPr>
          <a:xfrm>
            <a:off x="471634" y="189434"/>
            <a:ext cx="11168188" cy="335474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海水淡化：通过从海水中提取淡水或从海水中把盐分离出去，都可以达到淡化海水的目的。海水淡化的方法主要</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有</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u="sng"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u="sng" kern="100">
                <a:latin typeface="Times New Roman" pitchFamily="18" charset="0"/>
                <a:ea typeface="方正中等线简体" panose="03000509000000000000" pitchFamily="65" charset="-122"/>
                <a:cs typeface="Times New Roman" panose="02020603050405020304" pitchFamily="18" charset="0"/>
              </a:rPr>
              <a:t> </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和</a:t>
            </a:r>
            <a:r>
              <a:rPr lang="zh-CN" altLang="zh-CN" sz="2800" kern="100">
                <a:latin typeface="Times New Roman" pitchFamily="18" charset="0"/>
                <a:ea typeface="方正中等线简体" panose="03000509000000000000" pitchFamily="65" charset="-122"/>
                <a:cs typeface="Times New Roman" panose="02020603050405020304" pitchFamily="18" charset="0"/>
              </a:rPr>
              <a:t>膜分离法等。</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其中</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的</a:t>
            </a:r>
            <a:r>
              <a:rPr lang="zh-CN" altLang="zh-CN" sz="2800" kern="100">
                <a:latin typeface="Times New Roman" pitchFamily="18" charset="0"/>
                <a:ea typeface="方正中等线简体" panose="03000509000000000000" pitchFamily="65" charset="-122"/>
                <a:cs typeface="Times New Roman" panose="02020603050405020304" pitchFamily="18" charset="0"/>
              </a:rPr>
              <a:t>历史最久，技术和工艺也比较成熟，但成本较高</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海水的</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蒸馏</a:t>
            </a:r>
            <a:endParaRPr lang="zh-CN" altLang="zh-CN" sz="2800" kern="100">
              <a:latin typeface="宋体" pitchFamily="2" charset="-122"/>
              <a:ea typeface="宋体" pitchFamily="2" charset="-122"/>
              <a:cs typeface="Courier New" panose="02070309020205020404" pitchFamily="49" charset="0"/>
            </a:endParaRPr>
          </a:p>
        </p:txBody>
      </p:sp>
      <p:pic>
        <p:nvPicPr>
          <p:cNvPr id="839682" name="Picture 2" descr="X30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815286" y="2380573"/>
            <a:ext cx="4793022" cy="2921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471634" y="3360832"/>
            <a:ext cx="6559676" cy="270841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①</a:t>
            </a:r>
            <a:r>
              <a:rPr lang="zh-CN" altLang="zh-CN" sz="2800" kern="100">
                <a:latin typeface="Times New Roman" pitchFamily="18" charset="0"/>
                <a:ea typeface="方正中等线简体" panose="03000509000000000000" pitchFamily="65" charset="-122"/>
                <a:cs typeface="Times New Roman" panose="02020603050405020304" pitchFamily="18" charset="0"/>
              </a:rPr>
              <a:t>主要仪器：</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B</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C</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②</a:t>
            </a:r>
            <a:r>
              <a:rPr lang="zh-CN" altLang="zh-CN" sz="2800" kern="100">
                <a:latin typeface="Times New Roman" pitchFamily="18" charset="0"/>
                <a:ea typeface="方正中等线简体" panose="03000509000000000000" pitchFamily="65" charset="-122"/>
                <a:cs typeface="Times New Roman" panose="02020603050405020304" pitchFamily="18" charset="0"/>
              </a:rPr>
              <a:t>冷却水的流向</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口</a:t>
            </a:r>
            <a:r>
              <a:rPr lang="zh-CN" altLang="zh-CN" sz="2800" kern="100">
                <a:latin typeface="Times New Roman" pitchFamily="18" charset="0"/>
                <a:ea typeface="方正中等线简体" panose="03000509000000000000" pitchFamily="65" charset="-122"/>
                <a:cs typeface="Times New Roman" panose="02020603050405020304" pitchFamily="18" charset="0"/>
              </a:rPr>
              <a:t>进</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口</a:t>
            </a:r>
            <a:r>
              <a:rPr lang="zh-CN" altLang="zh-CN" sz="2800" kern="100">
                <a:latin typeface="Times New Roman" pitchFamily="18" charset="0"/>
                <a:ea typeface="方正中等线简体" panose="03000509000000000000" pitchFamily="65" charset="-122"/>
                <a:cs typeface="Times New Roman" panose="02020603050405020304" pitchFamily="18" charset="0"/>
              </a:rPr>
              <a:t>出。</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③</a:t>
            </a:r>
            <a:r>
              <a:rPr lang="en-US" altLang="zh-CN" sz="2800" kern="100">
                <a:latin typeface="Times New Roman" pitchFamily="18" charset="0"/>
                <a:ea typeface="方正中等线简体" panose="03000509000000000000" pitchFamily="65" charset="-122"/>
                <a:cs typeface="Courier New" panose="02070309020205020404" pitchFamily="49" charset="0"/>
              </a:rPr>
              <a:t>B</a:t>
            </a:r>
            <a:r>
              <a:rPr lang="zh-CN" altLang="zh-CN" sz="2800" kern="100">
                <a:latin typeface="Times New Roman" pitchFamily="18" charset="0"/>
                <a:ea typeface="方正中等线简体" panose="03000509000000000000" pitchFamily="65" charset="-122"/>
                <a:cs typeface="Times New Roman" panose="02020603050405020304" pitchFamily="18" charset="0"/>
              </a:rPr>
              <a:t>中加入碎瓷片的目的</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是</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6" name="矩形 5"/>
          <p:cNvSpPr/>
          <p:nvPr/>
        </p:nvSpPr>
        <p:spPr>
          <a:xfrm>
            <a:off x="8039422" y="977743"/>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蒸馏法</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9658825" y="981522"/>
            <a:ext cx="1620957"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电渗析法</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1" name="矩形 10"/>
          <p:cNvSpPr/>
          <p:nvPr/>
        </p:nvSpPr>
        <p:spPr>
          <a:xfrm>
            <a:off x="586785" y="1605194"/>
            <a:ext cx="1980029"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离子交换法</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2" name="矩形 11"/>
          <p:cNvSpPr/>
          <p:nvPr/>
        </p:nvSpPr>
        <p:spPr>
          <a:xfrm>
            <a:off x="5903817" y="1612629"/>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蒸馏法</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3" name="矩形 12"/>
          <p:cNvSpPr/>
          <p:nvPr/>
        </p:nvSpPr>
        <p:spPr>
          <a:xfrm>
            <a:off x="2961114" y="3501802"/>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冷凝管</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4" name="矩形 13"/>
          <p:cNvSpPr/>
          <p:nvPr/>
        </p:nvSpPr>
        <p:spPr>
          <a:xfrm>
            <a:off x="4799062" y="3501802"/>
            <a:ext cx="1620957"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蒸馏烧瓶</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5" name="矩形 14"/>
          <p:cNvSpPr/>
          <p:nvPr/>
        </p:nvSpPr>
        <p:spPr>
          <a:xfrm>
            <a:off x="872882" y="4165937"/>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锥形瓶</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6" name="矩形 15"/>
          <p:cNvSpPr/>
          <p:nvPr/>
        </p:nvSpPr>
        <p:spPr>
          <a:xfrm>
            <a:off x="3411660" y="4804772"/>
            <a:ext cx="34336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7" name="矩形 16"/>
          <p:cNvSpPr/>
          <p:nvPr/>
        </p:nvSpPr>
        <p:spPr>
          <a:xfrm>
            <a:off x="4770187" y="4804772"/>
            <a:ext cx="36420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b</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8" name="矩形 17"/>
          <p:cNvSpPr/>
          <p:nvPr/>
        </p:nvSpPr>
        <p:spPr>
          <a:xfrm>
            <a:off x="4652955" y="5411017"/>
            <a:ext cx="233910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防止液体暴沸</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2060922465"/>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dur="500"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dur="500" fill="hold" grpId="2"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3" presetClass="entr" presetSubtype="10" dur="500" fill="hold" grpId="3"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childTnLst>
                          </p:cTn>
                        </p:par>
                      </p:childTnLst>
                    </p:cTn>
                  </p:par>
                  <p:par>
                    <p:cTn id="17" fill="hold" nodeType="clickPar">
                      <p:stCondLst>
                        <p:cond delay="indefinite"/>
                      </p:stCondLst>
                      <p:childTnLst>
                        <p:par>
                          <p:cTn id="18" fill="hold" nodeType="afterGroup">
                            <p:stCondLst>
                              <p:cond delay="0"/>
                            </p:stCondLst>
                            <p:childTnLst>
                              <p:par>
                                <p:cTn id="19" presetID="3" presetClass="entr" presetSubtype="10" dur="500" fill="hold" grpId="4"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par>
                                <p:cTn id="22" presetID="3" presetClass="entr" presetSubtype="10" dur="500" fill="hold" grpId="5"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linds(horizontal)">
                                      <p:cBhvr>
                                        <p:cTn id="24" dur="500"/>
                                        <p:tgtEl>
                                          <p:spTgt spid="14"/>
                                        </p:tgtEl>
                                      </p:cBhvr>
                                    </p:animEffect>
                                  </p:childTnLst>
                                </p:cTn>
                              </p:par>
                              <p:par>
                                <p:cTn id="25" presetID="3" presetClass="entr" presetSubtype="10" dur="500" fill="hold" grpId="6"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10" dur="500" fill="hold" grpId="7"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par>
                                <p:cTn id="33" presetID="3" presetClass="entr" presetSubtype="10" dur="500" fill="hold" grpId="8"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linds(horizontal)">
                                      <p:cBhvr>
                                        <p:cTn id="35" dur="500"/>
                                        <p:tgtEl>
                                          <p:spTgt spid="17"/>
                                        </p:tgtEl>
                                      </p:cBhvr>
                                    </p:animEffect>
                                  </p:childTnLst>
                                </p:cTn>
                              </p:par>
                            </p:childTnLst>
                          </p:cTn>
                        </p:par>
                      </p:childTnLst>
                    </p:cTn>
                  </p:par>
                  <p:par>
                    <p:cTn id="36" fill="hold" nodeType="clickPar">
                      <p:stCondLst>
                        <p:cond delay="indefinite"/>
                      </p:stCondLst>
                      <p:childTnLst>
                        <p:par>
                          <p:cTn id="37" fill="hold" nodeType="afterGroup">
                            <p:stCondLst>
                              <p:cond delay="0"/>
                            </p:stCondLst>
                            <p:childTnLst>
                              <p:par>
                                <p:cTn id="38" presetID="3" presetClass="entr" presetSubtype="10" dur="500" fill="hold" grpId="9"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11" grpId="2"/>
      <p:bldP spid="12" grpId="3"/>
      <p:bldP spid="13" grpId="4"/>
      <p:bldP spid="14" grpId="5"/>
      <p:bldP spid="15" grpId="6"/>
      <p:bldP spid="16" grpId="7"/>
      <p:bldP spid="17" grpId="8"/>
      <p:bldP spid="18" grpId="9"/>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矩形 8"/>
          <p:cNvSpPr/>
          <p:nvPr/>
        </p:nvSpPr>
        <p:spPr>
          <a:xfrm>
            <a:off x="543642" y="514504"/>
            <a:ext cx="11168188" cy="5293733"/>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3.</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海水中化学资源的开发利用</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海水制盐</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zh-CN" altLang="zh-CN" sz="2800" kern="100">
                <a:latin typeface="Times New Roman" pitchFamily="18" charset="0"/>
                <a:ea typeface="方正中等线简体" panose="03000509000000000000" pitchFamily="65" charset="-122"/>
                <a:cs typeface="Times New Roman" panose="02020603050405020304" pitchFamily="18" charset="0"/>
              </a:rPr>
              <a:t>从海水中制得的氯化钠，可以食用，同时也是生产烧碱、纯碱、钠、氯气、盐酸等的化工原料。</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①</a:t>
            </a:r>
            <a:r>
              <a:rPr lang="zh-CN" altLang="zh-CN" sz="2800" kern="100">
                <a:latin typeface="Times New Roman" pitchFamily="18" charset="0"/>
                <a:ea typeface="方正中等线简体" panose="03000509000000000000" pitchFamily="65" charset="-122"/>
                <a:cs typeface="Times New Roman" panose="02020603050405020304" pitchFamily="18" charset="0"/>
              </a:rPr>
              <a:t>氯碱工业：电解饱和食盐水，可生产氢氧化钠、氢气和氯气。</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zh-CN" altLang="zh-CN" sz="2800" kern="100">
                <a:latin typeface="Times New Roman" pitchFamily="18" charset="0"/>
                <a:ea typeface="方正中等线简体" panose="03000509000000000000" pitchFamily="65" charset="-122"/>
                <a:cs typeface="Times New Roman" panose="02020603050405020304" pitchFamily="18" charset="0"/>
              </a:rPr>
              <a:t>化学方程式：</a:t>
            </a:r>
            <a:r>
              <a:rPr lang="en-US" altLang="zh-CN" sz="2800" kern="100">
                <a:latin typeface="Times New Roman" pitchFamily="18" charset="0"/>
                <a:ea typeface="方正中等线简体" panose="03000509000000000000" pitchFamily="65" charset="-122"/>
                <a:cs typeface="Courier New" panose="02070309020205020404" pitchFamily="49" charset="0"/>
              </a:rPr>
              <a:t>2NaCl</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2H</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O            2NaOH</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H</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Cl</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②</a:t>
            </a:r>
            <a:r>
              <a:rPr lang="zh-CN" altLang="zh-CN" sz="2800" kern="100">
                <a:latin typeface="Times New Roman" pitchFamily="18" charset="0"/>
                <a:ea typeface="方正中等线简体" panose="03000509000000000000" pitchFamily="65" charset="-122"/>
                <a:cs typeface="Times New Roman" panose="02020603050405020304" pitchFamily="18" charset="0"/>
              </a:rPr>
              <a:t>制钠和氯气</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en-US" altLang="zh-CN" sz="2800" u="sng" kern="100">
                <a:latin typeface="Times New Roman" pitchFamily="18" charset="0"/>
                <a:ea typeface="方正中等线简体" panose="03000509000000000000" pitchFamily="65" charset="-122"/>
                <a:cs typeface="Times New Roman" panose="02020603050405020304" pitchFamily="18" charset="0"/>
              </a:rPr>
              <a:t>    </a:t>
            </a:r>
            <a:r>
              <a:rPr lang="en-US" altLang="zh-CN" sz="2800" u="sng" kern="100" smtClean="0">
                <a:latin typeface="Times New Roman" pitchFamily="18" charset="0"/>
                <a:ea typeface="方正中等线简体" panose="03000509000000000000" pitchFamily="65" charset="-122"/>
                <a:cs typeface="Times New Roman" panose="02020603050405020304" pitchFamily="18"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③</a:t>
            </a:r>
            <a:r>
              <a:rPr lang="zh-CN" altLang="zh-CN" sz="2800" kern="100">
                <a:latin typeface="Times New Roman" pitchFamily="18" charset="0"/>
                <a:ea typeface="方正中等线简体" panose="03000509000000000000" pitchFamily="65" charset="-122"/>
                <a:cs typeface="Times New Roman" panose="02020603050405020304" pitchFamily="18" charset="0"/>
              </a:rPr>
              <a:t>制盐酸</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H</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Cl</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2HCl</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4099105212"/>
              </p:ext>
            </p:extLst>
          </p:nvPr>
        </p:nvGraphicFramePr>
        <p:xfrm>
          <a:off x="4943078" y="3607718"/>
          <a:ext cx="1401763" cy="904875"/>
        </p:xfrm>
        <a:graphic>
          <a:graphicData uri="http://schemas.openxmlformats.org/presentationml/2006/ole">
            <mc:AlternateContent>
              <mc:Choice xmlns:v="urn:schemas-microsoft-com:vml" Requires="v">
                <p:oleObj spid="_x0000_s1054"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4943078" y="3607718"/>
                        <a:ext cx="1401763" cy="904875"/>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3271435824"/>
              </p:ext>
            </p:extLst>
          </p:nvPr>
        </p:nvGraphicFramePr>
        <p:xfrm>
          <a:off x="3214886" y="4244426"/>
          <a:ext cx="5226050" cy="963613"/>
        </p:xfrm>
        <a:graphic>
          <a:graphicData uri="http://schemas.openxmlformats.org/presentationml/2006/ole">
            <mc:AlternateContent>
              <mc:Choice xmlns:v="urn:schemas-microsoft-com:vml" Requires="v">
                <p:oleObj spid="_x0000_s1055" name="文档" r:id="rId5" progId="Word.Document.12">
                  <p:embed/>
                </p:oleObj>
              </mc:Choice>
              <mc:Fallback>
                <p:oleObj name="文档" r:id="rId5" progId="Word.Document.12">
                  <p:embed/>
                  <p:pic>
                    <p:nvPicPr>
                      <p:cNvPr id="0" name="OLE substitute image"/>
                      <p:cNvPicPr/>
                      <p:nvPr/>
                    </p:nvPicPr>
                    <p:blipFill>
                      <a:blip r:embed="rId7"/>
                      <a:stretch>
                        <a:fillRect/>
                      </a:stretch>
                    </p:blipFill>
                    <p:spPr>
                      <a:xfrm>
                        <a:off x="3214886" y="4244426"/>
                        <a:ext cx="5226050" cy="963613"/>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014658575"/>
              </p:ext>
            </p:extLst>
          </p:nvPr>
        </p:nvGraphicFramePr>
        <p:xfrm>
          <a:off x="3685331" y="4906216"/>
          <a:ext cx="1401763" cy="904875"/>
        </p:xfrm>
        <a:graphic>
          <a:graphicData uri="http://schemas.openxmlformats.org/presentationml/2006/ole">
            <mc:AlternateContent>
              <mc:Choice xmlns:v="urn:schemas-microsoft-com:vml" Requires="v">
                <p:oleObj spid="_x0000_s1056" name="文档" r:id="rId8" progId="Word.Document.12">
                  <p:embed/>
                </p:oleObj>
              </mc:Choice>
              <mc:Fallback>
                <p:oleObj name="文档" r:id="rId8" progId="Word.Document.12">
                  <p:embed/>
                  <p:pic>
                    <p:nvPicPr>
                      <p:cNvPr id="0" name="OLE substitute image"/>
                      <p:cNvPicPr/>
                      <p:nvPr/>
                    </p:nvPicPr>
                    <p:blipFill>
                      <a:blip r:embed="rId10"/>
                      <a:stretch>
                        <a:fillRect/>
                      </a:stretch>
                    </p:blipFill>
                    <p:spPr>
                      <a:xfrm>
                        <a:off x="3685331" y="4906216"/>
                        <a:ext cx="1401763" cy="904875"/>
                      </a:xfrm>
                      <a:prstGeom prst="rect">
                        <a:avLst/>
                      </a:prstGeom>
                    </p:spPr>
                  </p:pic>
                </p:oleObj>
              </mc:Fallback>
            </mc:AlternateContent>
          </a:graphicData>
        </a:graphic>
      </p:graphicFrame>
    </p:spTree>
    <p:extLst>
      <p:ext uri="{BB962C8B-B14F-4D97-AF65-F5344CB8AC3E}">
        <p14:creationId xmlns:p14="http://schemas.microsoft.com/office/powerpoint/2010/main" val="1837400063"/>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矩形 8"/>
          <p:cNvSpPr/>
          <p:nvPr/>
        </p:nvSpPr>
        <p:spPr>
          <a:xfrm>
            <a:off x="543642" y="261442"/>
            <a:ext cx="11168188" cy="206207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④</a:t>
            </a:r>
            <a:r>
              <a:rPr lang="zh-CN" altLang="zh-CN" sz="2800" kern="100">
                <a:latin typeface="Times New Roman" pitchFamily="18" charset="0"/>
                <a:ea typeface="方正中等线简体" panose="03000509000000000000" pitchFamily="65" charset="-122"/>
                <a:cs typeface="Times New Roman" panose="02020603050405020304" pitchFamily="18" charset="0"/>
              </a:rPr>
              <a:t>制漂白剂</a:t>
            </a:r>
            <a:r>
              <a:rPr lang="en-US" altLang="zh-CN" sz="2800" kern="100">
                <a:latin typeface="Times New Roman" pitchFamily="18" charset="0"/>
                <a:ea typeface="方正中等线简体" panose="03000509000000000000" pitchFamily="65" charset="-122"/>
                <a:cs typeface="Courier New" panose="02070309020205020404" pitchFamily="49" charset="0"/>
              </a:rPr>
              <a:t>(84</a:t>
            </a:r>
            <a:r>
              <a:rPr lang="zh-CN" altLang="zh-CN" sz="2800" kern="100">
                <a:latin typeface="Times New Roman" pitchFamily="18" charset="0"/>
                <a:ea typeface="方正中等线简体" panose="03000509000000000000" pitchFamily="65" charset="-122"/>
                <a:cs typeface="Times New Roman" panose="02020603050405020304" pitchFamily="18" charset="0"/>
              </a:rPr>
              <a:t>消毒液</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⑤</a:t>
            </a:r>
            <a:r>
              <a:rPr lang="zh-CN" altLang="zh-CN" sz="2800" kern="100">
                <a:latin typeface="Times New Roman" pitchFamily="18" charset="0"/>
                <a:ea typeface="方正中等线简体" panose="03000509000000000000" pitchFamily="65" charset="-122"/>
                <a:cs typeface="Times New Roman" panose="02020603050405020304" pitchFamily="18" charset="0"/>
              </a:rPr>
              <a:t>制纯碱：</a:t>
            </a:r>
            <a:r>
              <a:rPr lang="en-US" altLang="zh-CN" sz="2800" kern="100" err="1">
                <a:latin typeface="Times New Roman" pitchFamily="18" charset="0"/>
                <a:ea typeface="方正中等线简体" panose="03000509000000000000" pitchFamily="65" charset="-122"/>
                <a:cs typeface="Courier New" panose="02070309020205020404" pitchFamily="49" charset="0"/>
              </a:rPr>
              <a:t>NaCl</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CO</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H</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Times New Roman" pitchFamily="18" charset="0"/>
                <a:ea typeface="方正中等线简体" panose="03000509000000000000" pitchFamily="65" charset="-122"/>
                <a:cs typeface="Courier New" panose="02070309020205020404" pitchFamily="49" charset="0"/>
              </a:rPr>
              <a:t>O</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NH</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en-US" altLang="zh-CN" sz="2800" kern="100" spc="-80">
                <a:latin typeface="Times New Roman" pitchFamily="18" charset="0"/>
                <a:ea typeface="方正中等线简体" panose="03000509000000000000" pitchFamily="65" charset="-122"/>
                <a:cs typeface="Courier New" panose="02070309020205020404" pitchFamily="49"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=NH</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4</a:t>
            </a:r>
            <a:r>
              <a:rPr lang="en-US" altLang="zh-CN" sz="2800" kern="100">
                <a:latin typeface="Times New Roman" pitchFamily="18" charset="0"/>
                <a:ea typeface="方正中等线简体" panose="03000509000000000000" pitchFamily="65" charset="-122"/>
                <a:cs typeface="Courier New" panose="02070309020205020404" pitchFamily="49" charset="0"/>
              </a:rPr>
              <a:t>Cl</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NaHCO</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en-US" altLang="zh-CN" sz="2800" kern="100" smtClean="0">
              <a:latin typeface="Times New Roman"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en-US" altLang="zh-CN" sz="2800" u="sng" kern="100">
                <a:latin typeface="Times New Roman" pitchFamily="18" charset="0"/>
                <a:ea typeface="方正中等线简体" panose="03000509000000000000" pitchFamily="65" charset="-122"/>
                <a:cs typeface="Courier New" panose="02070309020205020404" pitchFamily="49" charset="0"/>
              </a:rPr>
              <a:t>    </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p:txBody>
      </p:sp>
      <p:sp>
        <p:nvSpPr>
          <p:cNvPr id="5" name="矩形 4"/>
          <p:cNvSpPr/>
          <p:nvPr/>
        </p:nvSpPr>
        <p:spPr>
          <a:xfrm>
            <a:off x="4436098" y="377126"/>
            <a:ext cx="5835572"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rPr>
              <a:t>2NaOH</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Cl</a:t>
            </a:r>
            <a:r>
              <a:rPr lang="en-US" altLang="zh-CN" sz="2800" kern="100" baseline="-25000">
                <a:solidFill>
                  <a:srgbClr val="C00000"/>
                </a:solidFill>
                <a:latin typeface="Times New Roman" pitchFamily="18" charset="0"/>
                <a:ea typeface="方正中等线简体" panose="03000509000000000000" pitchFamily="65" charset="-122"/>
              </a:rPr>
              <a:t>2</a:t>
            </a:r>
            <a:r>
              <a:rPr lang="en-US" altLang="zh-CN" sz="2800" kern="100" spc="-80">
                <a:solidFill>
                  <a:srgbClr val="C00000"/>
                </a:solidFill>
                <a:latin typeface="Times New Roman" pitchFamily="18" charset="0"/>
                <a:ea typeface="方正中等线简体" panose="03000509000000000000" pitchFamily="65" charset="-122"/>
              </a:rPr>
              <a:t>==</a:t>
            </a:r>
            <a:r>
              <a:rPr lang="en-US" altLang="zh-CN" sz="2800" kern="100">
                <a:solidFill>
                  <a:srgbClr val="C00000"/>
                </a:solidFill>
                <a:latin typeface="Times New Roman" pitchFamily="18" charset="0"/>
                <a:ea typeface="方正中等线简体" panose="03000509000000000000" pitchFamily="65" charset="-122"/>
              </a:rPr>
              <a:t>=NaClO</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err="1">
                <a:solidFill>
                  <a:srgbClr val="C00000"/>
                </a:solidFill>
                <a:latin typeface="Times New Roman" pitchFamily="18" charset="0"/>
                <a:ea typeface="方正中等线简体" panose="03000509000000000000" pitchFamily="65" charset="-122"/>
              </a:rPr>
              <a:t>NaCl</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H</a:t>
            </a:r>
            <a:r>
              <a:rPr lang="en-US" altLang="zh-CN" sz="2800" kern="100" baseline="-25000">
                <a:solidFill>
                  <a:srgbClr val="C00000"/>
                </a:solidFill>
                <a:latin typeface="Times New Roman" pitchFamily="18" charset="0"/>
                <a:ea typeface="方正中等线简体" panose="03000509000000000000" pitchFamily="65" charset="-122"/>
              </a:rPr>
              <a:t>2</a:t>
            </a:r>
            <a:r>
              <a:rPr lang="en-US" altLang="zh-CN" sz="2800" kern="100">
                <a:solidFill>
                  <a:srgbClr val="C00000"/>
                </a:solidFill>
                <a:latin typeface="Times New Roman" pitchFamily="18" charset="0"/>
                <a:ea typeface="方正中等线简体" panose="03000509000000000000" pitchFamily="65" charset="-122"/>
              </a:rPr>
              <a:t>O</a:t>
            </a:r>
            <a:endParaRPr lang="zh-CN" altLang="en-US"/>
          </a:p>
        </p:txBody>
      </p:sp>
      <p:graphicFrame>
        <p:nvGraphicFramePr>
          <p:cNvPr id="6" name="对象 5"/>
          <p:cNvGraphicFramePr>
            <a:graphicFrameLocks noChangeAspect="1"/>
          </p:cNvGraphicFramePr>
          <p:nvPr/>
        </p:nvGraphicFramePr>
        <p:xfrm>
          <a:off x="694606" y="1437105"/>
          <a:ext cx="6750050" cy="884237"/>
        </p:xfrm>
        <a:graphic>
          <a:graphicData uri="http://schemas.openxmlformats.org/presentationml/2006/ole">
            <mc:AlternateContent>
              <mc:Choice xmlns:v="urn:schemas-microsoft-com:vml" Requires="v">
                <p:oleObj spid="_x0000_s1057"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694606" y="1437105"/>
                        <a:ext cx="6750050" cy="884237"/>
                      </a:xfrm>
                      <a:prstGeom prst="rect">
                        <a:avLst/>
                      </a:prstGeom>
                    </p:spPr>
                  </p:pic>
                </p:oleObj>
              </mc:Fallback>
            </mc:AlternateContent>
          </a:graphicData>
        </a:graphic>
      </p:graphicFrame>
      <p:sp>
        <p:nvSpPr>
          <p:cNvPr id="10" name="矩形 9"/>
          <p:cNvSpPr/>
          <p:nvPr/>
        </p:nvSpPr>
        <p:spPr>
          <a:xfrm>
            <a:off x="543642" y="2205658"/>
            <a:ext cx="11168188"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海水提溴</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①</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海水提溴的方法</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吹出法</a:t>
            </a:r>
            <a:r>
              <a:rPr lang="en-US" altLang="zh-CN" sz="2800" kern="10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graphicFrame>
        <p:nvGraphicFramePr>
          <p:cNvPr id="8" name="表格 7"/>
          <p:cNvGraphicFramePr>
            <a:graphicFrameLocks noGrp="1"/>
          </p:cNvGraphicFramePr>
          <p:nvPr/>
        </p:nvGraphicFramePr>
        <p:xfrm>
          <a:off x="678307" y="3573810"/>
          <a:ext cx="11089233" cy="2952328"/>
        </p:xfrm>
        <a:graphic>
          <a:graphicData uri="http://schemas.openxmlformats.org/drawingml/2006/table">
            <a:tbl>
              <a:tblPr/>
              <a:tblGrid>
                <a:gridCol w="664371"/>
                <a:gridCol w="5556418"/>
                <a:gridCol w="4868444"/>
              </a:tblGrid>
              <a:tr h="2952328">
                <a:tc>
                  <a:txBody>
                    <a:bodyPr vert="horz" wrap="square"/>
                    <a:lstStyle/>
                    <a:p>
                      <a:pPr algn="ctr">
                        <a:lnSpc>
                          <a:spcPct val="150000"/>
                        </a:lnSpc>
                        <a:spcAft>
                          <a:spcPct val="0"/>
                        </a:spcAft>
                      </a:pPr>
                      <a:r>
                        <a:rPr lang="zh-CN" sz="2800" kern="100" smtClean="0">
                          <a:effectLst/>
                          <a:latin typeface="Times New Roman" pitchFamily="18" charset="0"/>
                          <a:ea typeface="方正中等线简体" panose="03000509000000000000" pitchFamily="65" charset="-122"/>
                          <a:cs typeface="Times New Roman" panose="02020603050405020304" pitchFamily="18" charset="0"/>
                        </a:rPr>
                        <a:t>工艺</a:t>
                      </a:r>
                      <a:endParaRPr lang="en-US" altLang="zh-CN" sz="2800" kern="100" smtClean="0">
                        <a:effectLst/>
                        <a:latin typeface="Times New Roman" pitchFamily="18" charset="0"/>
                        <a:ea typeface="方正中等线简体" panose="03000509000000000000" pitchFamily="65" charset="-122"/>
                        <a:cs typeface="Times New Roman" panose="02020603050405020304" pitchFamily="18" charset="0"/>
                      </a:endParaRPr>
                    </a:p>
                    <a:p>
                      <a:pPr algn="ctr">
                        <a:lnSpc>
                          <a:spcPct val="150000"/>
                        </a:lnSpc>
                        <a:spcAft>
                          <a:spcPct val="0"/>
                        </a:spcAft>
                      </a:pPr>
                      <a:r>
                        <a:rPr lang="zh-CN" sz="2800" kern="100" smtClean="0">
                          <a:effectLst/>
                          <a:latin typeface="Times New Roman" pitchFamily="18" charset="0"/>
                          <a:ea typeface="方正中等线简体" panose="03000509000000000000" pitchFamily="65" charset="-122"/>
                          <a:cs typeface="Times New Roman" panose="02020603050405020304" pitchFamily="18" charset="0"/>
                        </a:rPr>
                        <a:t>流程</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vert="horz" wrap="square"/>
                    <a:lstStyle/>
                    <a:p>
                      <a:pPr algn="ctr">
                        <a:lnSpc>
                          <a:spcPct val="150000"/>
                        </a:lnSpc>
                        <a:spcAft>
                          <a:spcPct val="0"/>
                        </a:spcAft>
                      </a:pPr>
                      <a:r>
                        <a:rPr lang="en-US" sz="2800" kern="100">
                          <a:effectLst/>
                          <a:latin typeface="Times New Roman" pitchFamily="18" charset="0"/>
                          <a:ea typeface="宋体" pitchFamily="2" charset="-122"/>
                          <a:cs typeface="Courier New" panose="02070309020205020404" pitchFamily="49" charset="0"/>
                        </a:rPr>
                        <a:t> </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vert="horz" wrap="square"/>
                    <a:lstStyle/>
                    <a:p>
                      <a:endParaRPr lang="zh-CN" altLang="en-US"/>
                    </a:p>
                  </a:txBody>
                  <a:tcPr/>
                </a:tc>
              </a:tr>
            </a:tbl>
          </a:graphicData>
        </a:graphic>
      </p:graphicFrame>
      <p:pic>
        <p:nvPicPr>
          <p:cNvPr id="12" name="Picture 2" descr="X309"/>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365844" y="3717826"/>
            <a:ext cx="7458724" cy="264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848500"/>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3" name="表格 2"/>
          <p:cNvGraphicFramePr>
            <a:graphicFrameLocks noGrp="1"/>
          </p:cNvGraphicFramePr>
          <p:nvPr>
            <p:extLst>
              <p:ext uri="{D42A27DB-BD31-4B8C-83A1-F6EECF244321}">
                <p14:modId xmlns:p14="http://schemas.microsoft.com/office/powerpoint/2010/main" val="3189832626"/>
              </p:ext>
            </p:extLst>
          </p:nvPr>
        </p:nvGraphicFramePr>
        <p:xfrm>
          <a:off x="478582" y="261442"/>
          <a:ext cx="11089233" cy="3600000"/>
        </p:xfrm>
        <a:graphic>
          <a:graphicData uri="http://schemas.openxmlformats.org/drawingml/2006/table">
            <a:tbl>
              <a:tblPr/>
              <a:tblGrid>
                <a:gridCol w="1008113"/>
                <a:gridCol w="1656184"/>
                <a:gridCol w="8424936"/>
              </a:tblGrid>
              <a:tr h="720000">
                <a:tc rowSpan="5">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基本操作</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浓缩</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海水晒盐和海水淡化的过程中副产物</a:t>
                      </a:r>
                      <a:r>
                        <a:rPr lang="en-US" sz="2800" kern="100">
                          <a:effectLst/>
                          <a:latin typeface="Times New Roman" pitchFamily="18" charset="0"/>
                          <a:ea typeface="方正中等线简体" panose="03000509000000000000" pitchFamily="65" charset="-122"/>
                          <a:cs typeface="Courier New" panose="02070309020205020404" pitchFamily="49" charset="0"/>
                        </a:rPr>
                        <a:t>Br</a:t>
                      </a:r>
                      <a:r>
                        <a:rPr lang="zh-CN" sz="2800" kern="100" baseline="30000">
                          <a:effectLst/>
                          <a:latin typeface="Times New Roman" pitchFamily="18" charset="0"/>
                          <a:ea typeface="方正中等线简体" panose="03000509000000000000" pitchFamily="65" charset="-122"/>
                          <a:cs typeface="Times New Roman" panose="02020603050405020304" pitchFamily="18" charset="0"/>
                        </a:rPr>
                        <a:t>－</a:t>
                      </a:r>
                      <a:r>
                        <a:rPr lang="zh-CN" sz="2800" kern="100">
                          <a:effectLst/>
                          <a:latin typeface="Times New Roman" pitchFamily="18" charset="0"/>
                          <a:ea typeface="方正中等线简体" panose="03000509000000000000" pitchFamily="65" charset="-122"/>
                          <a:cs typeface="Times New Roman" panose="02020603050405020304" pitchFamily="18" charset="0"/>
                        </a:rPr>
                        <a:t>得到浓缩</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氧化</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向浓缩的海水中通入</a:t>
                      </a:r>
                      <a:r>
                        <a:rPr lang="en-US" sz="2800" kern="100">
                          <a:effectLst/>
                          <a:latin typeface="Times New Roman" pitchFamily="18" charset="0"/>
                          <a:ea typeface="方正中等线简体" panose="03000509000000000000" pitchFamily="65" charset="-122"/>
                          <a:cs typeface="Courier New" panose="02070309020205020404" pitchFamily="49" charset="0"/>
                        </a:rPr>
                        <a:t>Cl</a:t>
                      </a:r>
                      <a:r>
                        <a:rPr lang="en-US" sz="2800" kern="100" baseline="-25000">
                          <a:effectLst/>
                          <a:latin typeface="Times New Roman" pitchFamily="18" charset="0"/>
                          <a:ea typeface="方正中等线简体" panose="03000509000000000000" pitchFamily="65" charset="-122"/>
                          <a:cs typeface="Courier New" panose="02070309020205020404" pitchFamily="49" charset="0"/>
                        </a:rPr>
                        <a:t>2</a:t>
                      </a:r>
                      <a:r>
                        <a:rPr lang="zh-CN" sz="2800" kern="100">
                          <a:effectLst/>
                          <a:latin typeface="Times New Roman" pitchFamily="18" charset="0"/>
                          <a:ea typeface="方正中等线简体" panose="03000509000000000000" pitchFamily="65" charset="-122"/>
                          <a:cs typeface="Times New Roman" panose="02020603050405020304" pitchFamily="18" charset="0"/>
                        </a:rPr>
                        <a:t>，将</a:t>
                      </a:r>
                      <a:r>
                        <a:rPr lang="en-US" sz="2800" kern="100">
                          <a:effectLst/>
                          <a:latin typeface="Times New Roman" pitchFamily="18" charset="0"/>
                          <a:ea typeface="方正中等线简体" panose="03000509000000000000" pitchFamily="65" charset="-122"/>
                          <a:cs typeface="Courier New" panose="02070309020205020404" pitchFamily="49" charset="0"/>
                        </a:rPr>
                        <a:t>Br</a:t>
                      </a:r>
                      <a:r>
                        <a:rPr lang="zh-CN" sz="2800" kern="100" baseline="30000">
                          <a:effectLst/>
                          <a:latin typeface="Times New Roman" pitchFamily="18" charset="0"/>
                          <a:ea typeface="方正中等线简体" panose="03000509000000000000" pitchFamily="65" charset="-122"/>
                          <a:cs typeface="Times New Roman" panose="02020603050405020304" pitchFamily="18" charset="0"/>
                        </a:rPr>
                        <a:t>－</a:t>
                      </a:r>
                      <a:r>
                        <a:rPr lang="zh-CN" sz="2800" kern="100">
                          <a:effectLst/>
                          <a:latin typeface="Times New Roman" pitchFamily="18" charset="0"/>
                          <a:ea typeface="方正中等线简体" panose="03000509000000000000" pitchFamily="65" charset="-122"/>
                          <a:cs typeface="Times New Roman" panose="02020603050405020304" pitchFamily="18" charset="0"/>
                        </a:rPr>
                        <a:t>氧化成</a:t>
                      </a:r>
                      <a:r>
                        <a:rPr lang="en-US" sz="2800" kern="100">
                          <a:effectLst/>
                          <a:latin typeface="Times New Roman" pitchFamily="18" charset="0"/>
                          <a:ea typeface="方正中等线简体" panose="03000509000000000000" pitchFamily="65" charset="-122"/>
                          <a:cs typeface="Courier New" panose="02070309020205020404" pitchFamily="49" charset="0"/>
                        </a:rPr>
                        <a:t>Br</a:t>
                      </a:r>
                      <a:r>
                        <a:rPr lang="en-US" sz="2800" kern="100" baseline="-25000">
                          <a:effectLst/>
                          <a:latin typeface="Times New Roman" pitchFamily="18" charset="0"/>
                          <a:ea typeface="方正中等线简体" panose="03000509000000000000" pitchFamily="65" charset="-122"/>
                          <a:cs typeface="Courier New" panose="02070309020205020404" pitchFamily="49" charset="0"/>
                        </a:rPr>
                        <a:t>2</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吹出</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利用溴的挥发性，通入热空气和水蒸气，吹出溴蒸气</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吸收</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吹出的溴蒸气用</a:t>
                      </a:r>
                      <a:r>
                        <a:rPr lang="en-US" sz="2800" kern="100">
                          <a:effectLst/>
                          <a:latin typeface="Times New Roman" pitchFamily="18" charset="0"/>
                          <a:ea typeface="方正中等线简体" panose="03000509000000000000" pitchFamily="65" charset="-122"/>
                          <a:cs typeface="Courier New" panose="02070309020205020404" pitchFamily="49" charset="0"/>
                        </a:rPr>
                        <a:t>SO</a:t>
                      </a:r>
                      <a:r>
                        <a:rPr lang="en-US" sz="2800" kern="100" baseline="-25000">
                          <a:effectLst/>
                          <a:latin typeface="Times New Roman" pitchFamily="18" charset="0"/>
                          <a:ea typeface="方正中等线简体" panose="03000509000000000000" pitchFamily="65" charset="-122"/>
                          <a:cs typeface="Courier New" panose="02070309020205020404" pitchFamily="49" charset="0"/>
                        </a:rPr>
                        <a:t>2</a:t>
                      </a:r>
                      <a:r>
                        <a:rPr lang="zh-CN" sz="2800" kern="100">
                          <a:effectLst/>
                          <a:latin typeface="Times New Roman" pitchFamily="18" charset="0"/>
                          <a:ea typeface="方正中等线简体" panose="03000509000000000000" pitchFamily="65" charset="-122"/>
                          <a:cs typeface="Times New Roman" panose="02020603050405020304" pitchFamily="18" charset="0"/>
                        </a:rPr>
                        <a:t>吸收</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00">
                <a:tc vMerge="1">
                  <a:txBody>
                    <a:bodyPr vert="horz" wrap="square"/>
                    <a:lstStyle/>
                    <a:p>
                      <a:endParaRPr lang="zh-CN" altLang="en-US"/>
                    </a:p>
                  </a:txBody>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蒸馏</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pPr>
                      <a:r>
                        <a:rPr lang="zh-CN" sz="2800" kern="100">
                          <a:effectLst/>
                          <a:latin typeface="Times New Roman" pitchFamily="18" charset="0"/>
                          <a:ea typeface="方正中等线简体" panose="03000509000000000000" pitchFamily="65" charset="-122"/>
                          <a:cs typeface="Times New Roman" panose="02020603050405020304" pitchFamily="18" charset="0"/>
                        </a:rPr>
                        <a:t>再用</a:t>
                      </a:r>
                      <a:r>
                        <a:rPr lang="en-US" sz="2800" kern="100">
                          <a:effectLst/>
                          <a:latin typeface="Times New Roman" pitchFamily="18" charset="0"/>
                          <a:ea typeface="方正中等线简体" panose="03000509000000000000" pitchFamily="65" charset="-122"/>
                          <a:cs typeface="Courier New" panose="02070309020205020404" pitchFamily="49" charset="0"/>
                        </a:rPr>
                        <a:t>Cl</a:t>
                      </a:r>
                      <a:r>
                        <a:rPr lang="en-US" sz="2800" kern="100" baseline="-25000">
                          <a:effectLst/>
                          <a:latin typeface="Times New Roman" pitchFamily="18" charset="0"/>
                          <a:ea typeface="方正中等线简体" panose="03000509000000000000" pitchFamily="65" charset="-122"/>
                          <a:cs typeface="Courier New" panose="02070309020205020404" pitchFamily="49" charset="0"/>
                        </a:rPr>
                        <a:t>2</a:t>
                      </a:r>
                      <a:r>
                        <a:rPr lang="zh-CN" sz="2800" kern="100">
                          <a:effectLst/>
                          <a:latin typeface="Times New Roman" pitchFamily="18" charset="0"/>
                          <a:ea typeface="方正中等线简体" panose="03000509000000000000" pitchFamily="65" charset="-122"/>
                          <a:cs typeface="Times New Roman" panose="02020603050405020304" pitchFamily="18" charset="0"/>
                        </a:rPr>
                        <a:t>将</a:t>
                      </a:r>
                      <a:r>
                        <a:rPr lang="en-US" sz="2800" kern="100" err="1">
                          <a:effectLst/>
                          <a:latin typeface="Times New Roman" pitchFamily="18" charset="0"/>
                          <a:ea typeface="方正中等线简体" panose="03000509000000000000" pitchFamily="65" charset="-122"/>
                          <a:cs typeface="Courier New" panose="02070309020205020404" pitchFamily="49" charset="0"/>
                        </a:rPr>
                        <a:t>HBr</a:t>
                      </a:r>
                      <a:r>
                        <a:rPr lang="zh-CN" sz="2800" kern="100">
                          <a:effectLst/>
                          <a:latin typeface="Times New Roman" pitchFamily="18" charset="0"/>
                          <a:ea typeface="方正中等线简体" panose="03000509000000000000" pitchFamily="65" charset="-122"/>
                          <a:cs typeface="Times New Roman" panose="02020603050405020304" pitchFamily="18" charset="0"/>
                        </a:rPr>
                        <a:t>氧化得到产品溴后蒸馏分离</a:t>
                      </a:r>
                      <a:endParaRPr lang="zh-CN" sz="2800" kern="100">
                        <a:effectLst/>
                        <a:latin typeface="宋体" pitchFamily="2" charset="-122"/>
                        <a:ea typeface="宋体" pitchFamily="2" charset="-122"/>
                        <a:cs typeface="Courier New" panose="02070309020205020404" pitchFamily="49" charset="0"/>
                      </a:endParaRPr>
                    </a:p>
                  </a:txBody>
                  <a:tcPr marL="23319" marR="23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78582" y="4077866"/>
            <a:ext cx="11168188"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宋体" pitchFamily="2" charset="-122"/>
                <a:ea typeface="方正中等线简体" panose="03000509000000000000" pitchFamily="65" charset="-122"/>
                <a:cs typeface="Times New Roman" panose="02020603050405020304" pitchFamily="18" charset="0"/>
              </a:rPr>
              <a:t>②</a:t>
            </a:r>
            <a:r>
              <a:rPr lang="zh-CN" altLang="zh-CN" sz="2800" kern="100">
                <a:latin typeface="Times New Roman" pitchFamily="18" charset="0"/>
                <a:ea typeface="方正中等线简体" panose="03000509000000000000" pitchFamily="65" charset="-122"/>
                <a:cs typeface="Times New Roman" panose="02020603050405020304" pitchFamily="18" charset="0"/>
              </a:rPr>
              <a:t>氧化、吸收环节主要离子方程式：</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en-US" altLang="zh-CN" sz="2800" u="sng" kern="100">
                <a:latin typeface="Times New Roman" pitchFamily="18" charset="0"/>
                <a:ea typeface="方正中等线简体" panose="03000509000000000000" pitchFamily="65" charset="-122"/>
                <a:cs typeface="Courier New" panose="02070309020205020404" pitchFamily="49" charset="0"/>
              </a:rPr>
              <a:t>  </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en-US" altLang="zh-CN" sz="2800" u="sng" kern="100">
                <a:latin typeface="Times New Roman" pitchFamily="18" charset="0"/>
                <a:ea typeface="方正中等线简体" panose="03000509000000000000" pitchFamily="65" charset="-122"/>
                <a:cs typeface="Courier New" panose="02070309020205020404" pitchFamily="49" charset="0"/>
              </a:rPr>
              <a:t>   </a:t>
            </a:r>
            <a:r>
              <a:rPr lang="en-US" altLang="zh-CN" sz="2800" u="sng" kern="100" smtClean="0">
                <a:latin typeface="Times New Roman" pitchFamily="18" charset="0"/>
                <a:ea typeface="方正中等线简体" panose="03000509000000000000" pitchFamily="65" charset="-122"/>
                <a:cs typeface="Courier New" panose="02070309020205020404" pitchFamily="49" charset="0"/>
              </a:rPr>
              <a:t>                                                     </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4" name="矩形 3"/>
          <p:cNvSpPr/>
          <p:nvPr/>
        </p:nvSpPr>
        <p:spPr>
          <a:xfrm>
            <a:off x="622598" y="4821915"/>
            <a:ext cx="3960058"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rPr>
              <a:t>2Br</a:t>
            </a:r>
            <a:r>
              <a:rPr lang="zh-CN" altLang="zh-CN" sz="2800" kern="100" baseline="300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Cl</a:t>
            </a:r>
            <a:r>
              <a:rPr lang="en-US" altLang="zh-CN" sz="2800" kern="100" baseline="-25000">
                <a:solidFill>
                  <a:srgbClr val="C00000"/>
                </a:solidFill>
                <a:latin typeface="Times New Roman" pitchFamily="18" charset="0"/>
                <a:ea typeface="方正中等线简体" panose="03000509000000000000" pitchFamily="65" charset="-122"/>
              </a:rPr>
              <a:t>2</a:t>
            </a:r>
            <a:r>
              <a:rPr lang="en-US" altLang="zh-CN" sz="2800" kern="100" spc="-80">
                <a:solidFill>
                  <a:srgbClr val="C00000"/>
                </a:solidFill>
                <a:latin typeface="Times New Roman" pitchFamily="18" charset="0"/>
                <a:ea typeface="方正中等线简体" panose="03000509000000000000" pitchFamily="65" charset="-122"/>
              </a:rPr>
              <a:t>==</a:t>
            </a:r>
            <a:r>
              <a:rPr lang="en-US" altLang="zh-CN" sz="2800" kern="100">
                <a:solidFill>
                  <a:srgbClr val="C00000"/>
                </a:solidFill>
                <a:latin typeface="Times New Roman" pitchFamily="18" charset="0"/>
                <a:ea typeface="方正中等线简体" panose="03000509000000000000" pitchFamily="65" charset="-122"/>
              </a:rPr>
              <a:t>=Br</a:t>
            </a:r>
            <a:r>
              <a:rPr lang="en-US" altLang="zh-CN" sz="2800" kern="100" baseline="-25000">
                <a:solidFill>
                  <a:srgbClr val="C00000"/>
                </a:solidFill>
                <a:latin typeface="Times New Roman" pitchFamily="18" charset="0"/>
                <a:ea typeface="方正中等线简体" panose="03000509000000000000" pitchFamily="65" charset="-122"/>
              </a:rPr>
              <a:t>2</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2Cl</a:t>
            </a:r>
            <a:r>
              <a:rPr lang="zh-CN" altLang="zh-CN" sz="2800" kern="100" baseline="30000">
                <a:solidFill>
                  <a:srgbClr val="C00000"/>
                </a:solidFill>
                <a:latin typeface="Times New Roman" pitchFamily="18" charset="0"/>
                <a:ea typeface="方正中等线简体" panose="03000509000000000000" pitchFamily="65" charset="-122"/>
                <a:cs typeface="Times New Roman" panose="02020603050405020304" pitchFamily="18" charset="0"/>
              </a:rPr>
              <a:t>－</a:t>
            </a:r>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3527628952"/>
              </p:ext>
            </p:extLst>
          </p:nvPr>
        </p:nvGraphicFramePr>
        <p:xfrm>
          <a:off x="4880123" y="4797946"/>
          <a:ext cx="6543675" cy="727075"/>
        </p:xfrm>
        <a:graphic>
          <a:graphicData uri="http://schemas.openxmlformats.org/presentationml/2006/ole">
            <mc:AlternateContent>
              <mc:Choice xmlns:v="urn:schemas-microsoft-com:vml" Requires="v">
                <p:oleObj spid="_x0000_s1058" name="文档" r:id="rId2" progId="Word.Document.12">
                  <p:embed/>
                </p:oleObj>
              </mc:Choice>
              <mc:Fallback>
                <p:oleObj name="文档" r:id="rId2" progId="Word.Document.12">
                  <p:embed/>
                  <p:pic>
                    <p:nvPicPr>
                      <p:cNvPr id="0" name="OLE substitute image"/>
                      <p:cNvPicPr/>
                      <p:nvPr/>
                    </p:nvPicPr>
                    <p:blipFill>
                      <a:blip r:embed="rId4"/>
                      <a:stretch>
                        <a:fillRect/>
                      </a:stretch>
                    </p:blipFill>
                    <p:spPr>
                      <a:xfrm>
                        <a:off x="4880123" y="4797946"/>
                        <a:ext cx="6543675" cy="727075"/>
                      </a:xfrm>
                      <a:prstGeom prst="rect">
                        <a:avLst/>
                      </a:prstGeom>
                    </p:spPr>
                  </p:pic>
                </p:oleObj>
              </mc:Fallback>
            </mc:AlternateContent>
          </a:graphicData>
        </a:graphic>
      </p:graphicFrame>
    </p:spTree>
    <p:extLst>
      <p:ext uri="{BB962C8B-B14F-4D97-AF65-F5344CB8AC3E}">
        <p14:creationId xmlns:p14="http://schemas.microsoft.com/office/powerpoint/2010/main" val="1565378995"/>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矩形 8"/>
          <p:cNvSpPr/>
          <p:nvPr/>
        </p:nvSpPr>
        <p:spPr>
          <a:xfrm>
            <a:off x="543642" y="723563"/>
            <a:ext cx="11168188" cy="2634223"/>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50000"/>
              </a:lnSpc>
            </a:pPr>
            <a:r>
              <a:rPr lang="en-US" altLang="zh-CN" sz="2800" b="1" kern="100">
                <a:solidFill>
                  <a:srgbClr val="0070C0"/>
                </a:solidFill>
                <a:latin typeface="Times New Roman" pitchFamily="18" charset="0"/>
                <a:ea typeface="方正中等线简体" panose="03000509000000000000" pitchFamily="65" charset="-122"/>
                <a:cs typeface="Courier New" panose="02070309020205020404" pitchFamily="49" charset="0"/>
              </a:rPr>
              <a:t>4.</a:t>
            </a:r>
            <a:r>
              <a:rPr lang="zh-CN" altLang="zh-CN" sz="2800" b="1" kern="100">
                <a:solidFill>
                  <a:srgbClr val="0070C0"/>
                </a:solidFill>
                <a:latin typeface="Times New Roman" pitchFamily="18" charset="0"/>
                <a:ea typeface="方正中等线简体" panose="03000509000000000000" pitchFamily="65" charset="-122"/>
                <a:cs typeface="Times New Roman" panose="02020603050405020304" pitchFamily="18" charset="0"/>
              </a:rPr>
              <a:t>海水中其他资源的开发利用</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制备化工产品：制备</a:t>
            </a:r>
            <a:r>
              <a:rPr lang="en-US" altLang="zh-CN" sz="2800" kern="100">
                <a:latin typeface="Times New Roman" pitchFamily="18" charset="0"/>
                <a:ea typeface="方正中等线简体" panose="03000509000000000000" pitchFamily="65" charset="-122"/>
                <a:cs typeface="Courier New" panose="02070309020205020404" pitchFamily="49" charset="0"/>
              </a:rPr>
              <a:t>Mg</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K</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I</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及其他化工产品。</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获取能量物质：提取铀和重水用来开发核能。</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开发利用新型能源：潮汐能、波浪能等。</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2340579291"/>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477066" y="477466"/>
            <a:ext cx="1926638" cy="576064"/>
            <a:chOff x="543707" y="477466"/>
            <a:chExt cx="1926638" cy="576064"/>
          </a:xfrm>
        </p:grpSpPr>
        <p:sp>
          <p:nvSpPr>
            <p:cNvPr id="3" name="TextBox 4"/>
            <p:cNvSpPr txBox="1"/>
            <p:nvPr/>
          </p:nvSpPr>
          <p:spPr>
            <a:xfrm>
              <a:off x="850888" y="479582"/>
              <a:ext cx="1619457" cy="52322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tabLst>
                  <a:tab pos="2610485"/>
                </a:tabLst>
              </a:pPr>
              <a:r>
                <a:rPr lang="zh-CN" altLang="en-US" sz="2800" b="1" smtClean="0">
                  <a:solidFill>
                    <a:srgbClr val="4BACC6">
                      <a:lumMod val="75000"/>
                    </a:srgbClr>
                  </a:solidFill>
                  <a:latin typeface="微软雅黑" pitchFamily="34" charset="-122"/>
                  <a:ea typeface="微软雅黑" pitchFamily="34" charset="-122"/>
                </a:rPr>
                <a:t>判断正误</a:t>
              </a:r>
              <a:endParaRPr lang="zh-CN" altLang="en-US" sz="2800" b="1">
                <a:solidFill>
                  <a:srgbClr val="4BACC6">
                    <a:lumMod val="75000"/>
                  </a:srgbClr>
                </a:solidFill>
                <a:latin typeface="微软雅黑" pitchFamily="34" charset="-122"/>
                <a:ea typeface="微软雅黑" pitchFamily="34" charset="-122"/>
              </a:endParaRPr>
            </a:p>
          </p:txBody>
        </p:sp>
        <p:pic>
          <p:nvPicPr>
            <p:cNvPr id="4" name="图片 3"/>
            <p:cNvPicPr>
              <a:picLocks noChangeAspect="1"/>
            </p:cNvPicPr>
            <p:nvPr/>
          </p:nvPicPr>
          <p:blipFill>
            <a:blip r:embed="rId2"/>
            <a:stretch>
              <a:fillRect/>
            </a:stretch>
          </p:blipFill>
          <p:spPr>
            <a:xfrm flipV="1">
              <a:off x="543707" y="477466"/>
              <a:ext cx="362413" cy="576064"/>
            </a:xfrm>
            <a:prstGeom prst="rect">
              <a:avLst/>
            </a:prstGeom>
          </p:spPr>
        </p:pic>
      </p:grpSp>
      <p:sp>
        <p:nvSpPr>
          <p:cNvPr id="8" name="矩形 7"/>
          <p:cNvSpPr/>
          <p:nvPr/>
        </p:nvSpPr>
        <p:spPr>
          <a:xfrm>
            <a:off x="334566" y="1295707"/>
            <a:ext cx="11392669" cy="2634223"/>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zh-CN" altLang="zh-CN" sz="2800" kern="100">
                <a:latin typeface="Times New Roman" pitchFamily="18" charset="0"/>
                <a:ea typeface="方正中等线简体" panose="03000509000000000000" pitchFamily="65" charset="-122"/>
                <a:cs typeface="Times New Roman" panose="02020603050405020304" pitchFamily="18" charset="0"/>
              </a:rPr>
              <a:t>海洋约占地球表面积的</a:t>
            </a:r>
            <a:r>
              <a:rPr lang="en-US" altLang="zh-CN" sz="2800" kern="100">
                <a:latin typeface="Times New Roman" pitchFamily="18" charset="0"/>
                <a:ea typeface="方正中等线简体" panose="03000509000000000000" pitchFamily="65" charset="-122"/>
                <a:cs typeface="Courier New" panose="02070309020205020404" pitchFamily="49" charset="0"/>
              </a:rPr>
              <a:t>71%</a:t>
            </a:r>
            <a:r>
              <a:rPr lang="zh-CN" altLang="zh-CN" sz="2800" kern="100">
                <a:latin typeface="Times New Roman" pitchFamily="18" charset="0"/>
                <a:ea typeface="方正中等线简体" panose="03000509000000000000" pitchFamily="65" charset="-122"/>
                <a:cs typeface="Times New Roman" panose="02020603050405020304" pitchFamily="18" charset="0"/>
              </a:rPr>
              <a:t>，因此地球不缺水，人类可以任意使用，不用节约</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海水淡化的方法中，蒸馏法成本</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最低</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a:latin typeface="宋体" pitchFamily="2" charset="-122"/>
                <a:ea typeface="方正中等线简体" panose="03000509000000000000" pitchFamily="65" charset="-122"/>
                <a:cs typeface="Times New Roman" panose="02020603050405020304" pitchFamily="18" charset="0"/>
              </a:rPr>
              <a:t>　</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海水中含量最多的两种元素为</a:t>
            </a:r>
            <a:r>
              <a:rPr lang="en-US" altLang="zh-CN" sz="2800" kern="100">
                <a:latin typeface="Times New Roman" pitchFamily="18" charset="0"/>
                <a:ea typeface="方正中等线简体" panose="03000509000000000000" pitchFamily="65" charset="-122"/>
                <a:cs typeface="Courier New" panose="02070309020205020404" pitchFamily="49" charset="0"/>
              </a:rPr>
              <a:t>Na</a:t>
            </a:r>
            <a:r>
              <a:rPr lang="zh-CN" altLang="zh-CN" sz="2800" kern="100">
                <a:latin typeface="Times New Roman" pitchFamily="18" charset="0"/>
                <a:ea typeface="方正中等线简体" panose="03000509000000000000" pitchFamily="65" charset="-122"/>
                <a:cs typeface="Times New Roman" panose="02020603050405020304" pitchFamily="18" charset="0"/>
              </a:rPr>
              <a:t>元素和</a:t>
            </a:r>
            <a:r>
              <a:rPr lang="en-US" altLang="zh-CN" sz="2800" kern="100" err="1">
                <a:latin typeface="Times New Roman" pitchFamily="18" charset="0"/>
                <a:ea typeface="方正中等线简体" panose="03000509000000000000" pitchFamily="65" charset="-122"/>
                <a:cs typeface="Courier New" panose="02070309020205020404" pitchFamily="49" charset="0"/>
              </a:rPr>
              <a:t>Cl</a:t>
            </a:r>
            <a:r>
              <a:rPr lang="zh-CN" altLang="zh-CN" sz="2800" kern="100">
                <a:latin typeface="Times New Roman" pitchFamily="18" charset="0"/>
                <a:ea typeface="方正中等线简体" panose="03000509000000000000" pitchFamily="65" charset="-122"/>
                <a:cs typeface="Times New Roman" panose="02020603050405020304" pitchFamily="18" charset="0"/>
              </a:rPr>
              <a:t>元素</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1" name="矩形 10"/>
          <p:cNvSpPr/>
          <p:nvPr/>
        </p:nvSpPr>
        <p:spPr>
          <a:xfrm>
            <a:off x="2000275" y="2017199"/>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0" name="矩形 9"/>
          <p:cNvSpPr/>
          <p:nvPr/>
        </p:nvSpPr>
        <p:spPr>
          <a:xfrm>
            <a:off x="6671270" y="2663330"/>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23" name="矩形 22"/>
          <p:cNvSpPr/>
          <p:nvPr/>
        </p:nvSpPr>
        <p:spPr>
          <a:xfrm>
            <a:off x="334566" y="4109320"/>
            <a:ext cx="11392669" cy="688626"/>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　</a:t>
            </a:r>
            <a:r>
              <a:rPr lang="zh-CN" altLang="zh-CN" sz="2800" kern="100">
                <a:solidFill>
                  <a:srgbClr val="C00000"/>
                </a:solidFill>
                <a:latin typeface="Times New Roman" pitchFamily="18" charset="0"/>
                <a:cs typeface="Times New Roman" panose="02020603050405020304" pitchFamily="18" charset="0"/>
              </a:rPr>
              <a:t>海水中含量最多的两种元素为</a:t>
            </a:r>
            <a:r>
              <a:rPr lang="en-US" altLang="zh-CN" sz="2800" kern="100">
                <a:solidFill>
                  <a:srgbClr val="C00000"/>
                </a:solidFill>
                <a:latin typeface="Times New Roman" pitchFamily="18" charset="0"/>
                <a:cs typeface="Courier New" panose="02070309020205020404" pitchFamily="49" charset="0"/>
              </a:rPr>
              <a:t>O</a:t>
            </a:r>
            <a:r>
              <a:rPr lang="zh-CN" altLang="zh-CN" sz="2800" kern="100">
                <a:solidFill>
                  <a:srgbClr val="C00000"/>
                </a:solidFill>
                <a:latin typeface="Times New Roman" pitchFamily="18" charset="0"/>
                <a:cs typeface="Times New Roman" panose="02020603050405020304" pitchFamily="18" charset="0"/>
              </a:rPr>
              <a:t>元素和</a:t>
            </a:r>
            <a:r>
              <a:rPr lang="en-US" altLang="zh-CN" sz="2800" kern="100">
                <a:solidFill>
                  <a:srgbClr val="C00000"/>
                </a:solidFill>
                <a:latin typeface="Times New Roman" pitchFamily="18" charset="0"/>
                <a:cs typeface="Courier New" panose="02070309020205020404" pitchFamily="49" charset="0"/>
              </a:rPr>
              <a:t>H</a:t>
            </a:r>
            <a:r>
              <a:rPr lang="zh-CN" altLang="zh-CN" sz="2800" kern="100">
                <a:solidFill>
                  <a:srgbClr val="C00000"/>
                </a:solidFill>
                <a:latin typeface="Times New Roman" pitchFamily="18" charset="0"/>
                <a:cs typeface="Times New Roman" panose="02020603050405020304" pitchFamily="18" charset="0"/>
              </a:rPr>
              <a:t>元素。</a:t>
            </a:r>
            <a:endParaRPr lang="zh-CN" altLang="zh-CN" sz="1050" kern="100">
              <a:effectLst/>
              <a:latin typeface="宋体" pitchFamily="2" charset="-122"/>
              <a:ea typeface="宋体" pitchFamily="2" charset="-122"/>
              <a:cs typeface="Courier New" panose="02070309020205020404" pitchFamily="49" charset="0"/>
            </a:endParaRPr>
          </a:p>
        </p:txBody>
      </p:sp>
      <p:sp>
        <p:nvSpPr>
          <p:cNvPr id="24" name="矩形 23"/>
          <p:cNvSpPr/>
          <p:nvPr/>
        </p:nvSpPr>
        <p:spPr>
          <a:xfrm>
            <a:off x="8160796" y="3309661"/>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8451294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3"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2"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1"/>
      <p:bldP spid="23" grpId="2"/>
      <p:bldP spid="24" grpId="3"/>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334566" y="621482"/>
            <a:ext cx="11392669" cy="1987892"/>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(4)</a:t>
            </a:r>
            <a:r>
              <a:rPr lang="zh-CN" altLang="zh-CN" sz="2800" kern="100">
                <a:latin typeface="Times New Roman" pitchFamily="18" charset="0"/>
                <a:ea typeface="方正中等线简体" panose="03000509000000000000" pitchFamily="65" charset="-122"/>
                <a:cs typeface="Times New Roman" panose="02020603050405020304" pitchFamily="18" charset="0"/>
              </a:rPr>
              <a:t>海水中各种化学资源的开发过程中，必须都要发生化学反应</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(5)</a:t>
            </a:r>
            <a:r>
              <a:rPr lang="zh-CN" altLang="zh-CN" sz="2800" kern="100">
                <a:latin typeface="Times New Roman" pitchFamily="18" charset="0"/>
                <a:ea typeface="方正中等线简体" panose="03000509000000000000" pitchFamily="65" charset="-122"/>
                <a:cs typeface="Times New Roman" panose="02020603050405020304" pitchFamily="18" charset="0"/>
              </a:rPr>
              <a:t>从溴化钾中获取单质溴发生了氧化还原反应</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(6)</a:t>
            </a:r>
            <a:r>
              <a:rPr lang="zh-CN" altLang="zh-CN" sz="2800" kern="100">
                <a:latin typeface="Times New Roman" pitchFamily="18" charset="0"/>
                <a:ea typeface="方正中等线简体" panose="03000509000000000000" pitchFamily="65" charset="-122"/>
                <a:cs typeface="Times New Roman" panose="02020603050405020304" pitchFamily="18" charset="0"/>
              </a:rPr>
              <a:t>除了从海水中获取淡水和化学物质外，其他就没有什么价值了</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r>
              <a:rPr lang="zh-CN" altLang="en-US" sz="2800" kern="100" smtClean="0">
                <a:latin typeface="宋体" pitchFamily="2" charset="-122"/>
                <a:ea typeface="方正中等线简体" panose="03000509000000000000" pitchFamily="65" charset="-122"/>
                <a:cs typeface="Times New Roman" panose="02020603050405020304" pitchFamily="18"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1" name="矩形 10"/>
          <p:cNvSpPr/>
          <p:nvPr/>
        </p:nvSpPr>
        <p:spPr>
          <a:xfrm>
            <a:off x="10275862" y="712540"/>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0" name="矩形 9"/>
          <p:cNvSpPr/>
          <p:nvPr/>
        </p:nvSpPr>
        <p:spPr>
          <a:xfrm>
            <a:off x="7753131" y="1367266"/>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23" name="矩形 22"/>
          <p:cNvSpPr/>
          <p:nvPr/>
        </p:nvSpPr>
        <p:spPr>
          <a:xfrm>
            <a:off x="334566" y="2781722"/>
            <a:ext cx="11392669" cy="131475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提示　</a:t>
            </a:r>
            <a:r>
              <a:rPr lang="zh-CN" altLang="zh-CN" sz="2800" kern="100">
                <a:solidFill>
                  <a:srgbClr val="C00000"/>
                </a:solidFill>
                <a:latin typeface="Times New Roman" pitchFamily="18" charset="0"/>
                <a:cs typeface="Times New Roman" panose="02020603050405020304" pitchFamily="18" charset="0"/>
              </a:rPr>
              <a:t>除了从海水中获取淡水和化学物质外，海水在能量方面也具有十分重要的战略意义，如潮汐能、波浪能等新型能源的开发和利用等。</a:t>
            </a:r>
            <a:endParaRPr lang="zh-CN" altLang="zh-CN" sz="1050" kern="100">
              <a:effectLst/>
              <a:latin typeface="宋体" pitchFamily="2" charset="-122"/>
              <a:ea typeface="宋体" pitchFamily="2" charset="-122"/>
              <a:cs typeface="Courier New" panose="02070309020205020404" pitchFamily="49" charset="0"/>
            </a:endParaRPr>
          </a:p>
        </p:txBody>
      </p:sp>
      <p:sp>
        <p:nvSpPr>
          <p:cNvPr id="24" name="矩形 23"/>
          <p:cNvSpPr/>
          <p:nvPr/>
        </p:nvSpPr>
        <p:spPr>
          <a:xfrm>
            <a:off x="10604876" y="1999646"/>
            <a:ext cx="646331" cy="646331"/>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en-US" altLang="zh-CN"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rPr>
              <a:t>×</a:t>
            </a:r>
            <a:endParaRPr lang="zh-CN" altLang="en-US" sz="3600" b="1" kern="100">
              <a:solidFill>
                <a:srgbClr val="C00000"/>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8336962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3"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2"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1"/>
      <p:bldP spid="23" grpId="2"/>
      <p:bldP spid="24" grpId="3"/>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6" name="组合 5"/>
          <p:cNvGrpSpPr/>
          <p:nvPr/>
        </p:nvGrpSpPr>
        <p:grpSpPr>
          <a:xfrm>
            <a:off x="524657" y="429816"/>
            <a:ext cx="1926638" cy="576064"/>
            <a:chOff x="543707" y="477466"/>
            <a:chExt cx="1926638" cy="576064"/>
          </a:xfrm>
        </p:grpSpPr>
        <p:sp>
          <p:nvSpPr>
            <p:cNvPr id="7" name="TextBox 4"/>
            <p:cNvSpPr txBox="1"/>
            <p:nvPr/>
          </p:nvSpPr>
          <p:spPr>
            <a:xfrm>
              <a:off x="850888" y="479582"/>
              <a:ext cx="1619457" cy="52322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tabLst>
                  <a:tab pos="2610485"/>
                </a:tabLst>
              </a:pPr>
              <a:r>
                <a:rPr lang="zh-CN" altLang="en-US" sz="2800" b="1" smtClean="0">
                  <a:solidFill>
                    <a:schemeClr val="accent5">
                      <a:lumMod val="75000"/>
                    </a:schemeClr>
                  </a:solidFill>
                  <a:latin typeface="微软雅黑" pitchFamily="34" charset="-122"/>
                  <a:ea typeface="微软雅黑" pitchFamily="34" charset="-122"/>
                </a:rPr>
                <a:t>应用体验</a:t>
              </a:r>
              <a:endParaRPr lang="zh-CN" altLang="en-US" sz="2800" b="1">
                <a:solidFill>
                  <a:schemeClr val="accent5">
                    <a:lumMod val="75000"/>
                  </a:schemeClr>
                </a:solidFill>
                <a:latin typeface="微软雅黑" pitchFamily="34" charset="-122"/>
                <a:ea typeface="微软雅黑" pitchFamily="34" charset="-122"/>
              </a:endParaRPr>
            </a:p>
          </p:txBody>
        </p:sp>
        <p:pic>
          <p:nvPicPr>
            <p:cNvPr id="9" name="图片 8"/>
            <p:cNvPicPr>
              <a:picLocks noChangeAspect="1"/>
            </p:cNvPicPr>
            <p:nvPr/>
          </p:nvPicPr>
          <p:blipFill>
            <a:blip r:embed="rId2"/>
            <a:stretch>
              <a:fillRect/>
            </a:stretch>
          </p:blipFill>
          <p:spPr>
            <a:xfrm flipV="1">
              <a:off x="543707" y="477466"/>
              <a:ext cx="362413" cy="576064"/>
            </a:xfrm>
            <a:prstGeom prst="rect">
              <a:avLst/>
            </a:prstGeom>
          </p:spPr>
        </p:pic>
      </p:grpSp>
      <p:sp>
        <p:nvSpPr>
          <p:cNvPr id="11" name="矩形 10"/>
          <p:cNvSpPr/>
          <p:nvPr/>
        </p:nvSpPr>
        <p:spPr>
          <a:xfrm>
            <a:off x="382157" y="1081424"/>
            <a:ext cx="5353009" cy="206207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latin typeface="Times New Roman" pitchFamily="18" charset="0"/>
                <a:ea typeface="方正中等线简体" panose="03000509000000000000" pitchFamily="65" charset="-122"/>
                <a:cs typeface="Times New Roman" panose="02020603050405020304" pitchFamily="18" charset="0"/>
              </a:rPr>
              <a:t>海水中溴元素以</a:t>
            </a:r>
            <a:r>
              <a:rPr lang="en-US" altLang="zh-CN" sz="2800" kern="100">
                <a:latin typeface="Times New Roman" pitchFamily="18" charset="0"/>
                <a:ea typeface="方正中等线简体" panose="03000509000000000000" pitchFamily="65" charset="-122"/>
                <a:cs typeface="Courier New" panose="02070309020205020404" pitchFamily="49" charset="0"/>
              </a:rPr>
              <a:t>Br</a:t>
            </a:r>
            <a:r>
              <a:rPr lang="zh-CN" altLang="zh-CN" sz="2800" kern="100" baseline="30000">
                <a:latin typeface="Times New Roman" pitchFamily="18" charset="0"/>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形式存在，工业上用空气吹出法从海水中提取溴的工艺流程图</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如</a:t>
            </a:r>
            <a:r>
              <a:rPr lang="zh-CN" altLang="en-US" sz="2800" kern="100" smtClean="0">
                <a:latin typeface="Times New Roman" pitchFamily="18" charset="0"/>
                <a:ea typeface="方正中等线简体" panose="03000509000000000000" pitchFamily="65" charset="-122"/>
                <a:cs typeface="Times New Roman" panose="02020603050405020304" pitchFamily="18" charset="0"/>
              </a:rPr>
              <a:t>右</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所</a:t>
            </a:r>
            <a:r>
              <a:rPr lang="zh-CN" altLang="zh-CN" sz="2800" kern="100">
                <a:latin typeface="Times New Roman" pitchFamily="18" charset="0"/>
                <a:ea typeface="方正中等线简体" panose="03000509000000000000" pitchFamily="65" charset="-122"/>
                <a:cs typeface="Times New Roman" panose="02020603050405020304" pitchFamily="18" charset="0"/>
              </a:rPr>
              <a:t>示：</a:t>
            </a:r>
            <a:endParaRPr lang="zh-CN" altLang="zh-CN" sz="1050" kern="100">
              <a:effectLst/>
              <a:latin typeface="宋体" pitchFamily="2" charset="-122"/>
              <a:ea typeface="宋体" pitchFamily="2" charset="-122"/>
              <a:cs typeface="Courier New" panose="02070309020205020404" pitchFamily="49" charset="0"/>
            </a:endParaRPr>
          </a:p>
        </p:txBody>
      </p:sp>
      <p:pic>
        <p:nvPicPr>
          <p:cNvPr id="842754" name="Picture 2" descr="X310"/>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239222" y="333450"/>
            <a:ext cx="5435188" cy="275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382157" y="3213770"/>
            <a:ext cx="11473689"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smtClean="0">
                <a:latin typeface="Times New Roman" pitchFamily="18" charset="0"/>
                <a:ea typeface="方正中等线简体" panose="03000509000000000000" pitchFamily="65" charset="-122"/>
                <a:cs typeface="Courier New" panose="02070309020205020404" pitchFamily="49" charset="0"/>
              </a:rPr>
              <a:t>(1)</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步骤</a:t>
            </a:r>
            <a:r>
              <a:rPr lang="en-US" altLang="zh-CN" sz="2800" kern="100" smtClean="0">
                <a:latin typeface="宋体" pitchFamily="2" charset="-122"/>
                <a:ea typeface="方正中等线简体" panose="03000509000000000000" pitchFamily="65" charset="-122"/>
                <a:cs typeface="Times New Roman" panose="02020603050405020304" pitchFamily="18" charset="0"/>
              </a:rPr>
              <a:t>①</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反应的离子方程式是</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a:t>
            </a:r>
            <a:r>
              <a:rPr lang="zh-CN" altLang="zh-CN" sz="2800" kern="100" smtClean="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3" name="矩形 2"/>
          <p:cNvSpPr/>
          <p:nvPr/>
        </p:nvSpPr>
        <p:spPr>
          <a:xfrm>
            <a:off x="5375508" y="3299775"/>
            <a:ext cx="3960058"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a:solidFill>
                  <a:srgbClr val="C00000"/>
                </a:solidFill>
                <a:latin typeface="Times New Roman" pitchFamily="18" charset="0"/>
                <a:ea typeface="方正中等线简体" panose="03000509000000000000" pitchFamily="65" charset="-122"/>
              </a:rPr>
              <a:t>2Br</a:t>
            </a:r>
            <a:r>
              <a:rPr lang="zh-CN" altLang="zh-CN" sz="2800" kern="100" baseline="300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Cl</a:t>
            </a:r>
            <a:r>
              <a:rPr lang="en-US" altLang="zh-CN" sz="2800" kern="100" baseline="-25000">
                <a:solidFill>
                  <a:srgbClr val="C00000"/>
                </a:solidFill>
                <a:latin typeface="Times New Roman" pitchFamily="18" charset="0"/>
                <a:ea typeface="方正中等线简体" panose="03000509000000000000" pitchFamily="65" charset="-122"/>
              </a:rPr>
              <a:t>2</a:t>
            </a:r>
            <a:r>
              <a:rPr lang="en-US" altLang="zh-CN" sz="2800" kern="100" spc="-80">
                <a:solidFill>
                  <a:srgbClr val="C00000"/>
                </a:solidFill>
                <a:latin typeface="Times New Roman" pitchFamily="18" charset="0"/>
                <a:ea typeface="方正中等线简体" panose="03000509000000000000" pitchFamily="65" charset="-122"/>
              </a:rPr>
              <a:t>==</a:t>
            </a:r>
            <a:r>
              <a:rPr lang="en-US" altLang="zh-CN" sz="2800" kern="100">
                <a:solidFill>
                  <a:srgbClr val="C00000"/>
                </a:solidFill>
                <a:latin typeface="Times New Roman" pitchFamily="18" charset="0"/>
                <a:ea typeface="方正中等线简体" panose="03000509000000000000" pitchFamily="65" charset="-122"/>
              </a:rPr>
              <a:t>=Br</a:t>
            </a:r>
            <a:r>
              <a:rPr lang="en-US" altLang="zh-CN" sz="2800" kern="100" baseline="-25000">
                <a:solidFill>
                  <a:srgbClr val="C00000"/>
                </a:solidFill>
                <a:latin typeface="Times New Roman" pitchFamily="18" charset="0"/>
                <a:ea typeface="方正中等线简体" panose="03000509000000000000" pitchFamily="65" charset="-122"/>
              </a:rPr>
              <a:t>2</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rPr>
              <a:t>2Cl</a:t>
            </a:r>
            <a:r>
              <a:rPr lang="zh-CN" altLang="zh-CN" sz="2800" kern="100" baseline="30000">
                <a:solidFill>
                  <a:srgbClr val="C00000"/>
                </a:solidFill>
                <a:latin typeface="Times New Roman" pitchFamily="18" charset="0"/>
                <a:ea typeface="方正中等线简体" panose="03000509000000000000" pitchFamily="65" charset="-122"/>
                <a:cs typeface="Times New Roman" panose="02020603050405020304" pitchFamily="18" charset="0"/>
              </a:rPr>
              <a:t>－</a:t>
            </a:r>
            <a:endParaRPr lang="zh-CN" altLang="en-US"/>
          </a:p>
        </p:txBody>
      </p:sp>
      <p:sp>
        <p:nvSpPr>
          <p:cNvPr id="12" name="矩形 11"/>
          <p:cNvSpPr/>
          <p:nvPr/>
        </p:nvSpPr>
        <p:spPr>
          <a:xfrm>
            <a:off x="382157" y="4148133"/>
            <a:ext cx="11487817" cy="769417"/>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步骤</a:t>
            </a:r>
            <a:r>
              <a:rPr lang="en-US" altLang="zh-CN" sz="2800" kern="100">
                <a:latin typeface="宋体" pitchFamily="2" charset="-122"/>
                <a:ea typeface="方正中等线简体" panose="03000509000000000000" pitchFamily="65" charset="-122"/>
                <a:cs typeface="Times New Roman" panose="02020603050405020304" pitchFamily="18" charset="0"/>
              </a:rPr>
              <a:t>③</a:t>
            </a:r>
            <a:r>
              <a:rPr lang="zh-CN" altLang="zh-CN" sz="2800" kern="100">
                <a:latin typeface="Times New Roman" pitchFamily="18" charset="0"/>
                <a:ea typeface="方正中等线简体" panose="03000509000000000000" pitchFamily="65" charset="-122"/>
                <a:cs typeface="Times New Roman" panose="02020603050405020304" pitchFamily="18" charset="0"/>
              </a:rPr>
              <a:t>反应的化学方程式是</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___________________________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3" name="矩形 12"/>
          <p:cNvSpPr/>
          <p:nvPr/>
        </p:nvSpPr>
        <p:spPr>
          <a:xfrm>
            <a:off x="5303118" y="4081424"/>
            <a:ext cx="5484515" cy="738664"/>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SO</a:t>
            </a:r>
            <a:r>
              <a:rPr lang="en-US" altLang="zh-CN" sz="2800" kern="100" baseline="-25000">
                <a:solidFill>
                  <a:srgbClr val="C00000"/>
                </a:solidFill>
                <a:latin typeface="Times New Roman" pitchFamily="18" charset="0"/>
                <a:ea typeface="方正中等线简体" panose="03000509000000000000" pitchFamily="65" charset="-122"/>
                <a:cs typeface="Courier New" panose="02070309020205020404" pitchFamily="49" charset="0"/>
              </a:rPr>
              <a:t>2</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Br</a:t>
            </a:r>
            <a:r>
              <a:rPr lang="en-US" altLang="zh-CN" sz="2800" kern="100" baseline="-25000">
                <a:solidFill>
                  <a:srgbClr val="C00000"/>
                </a:solidFill>
                <a:latin typeface="Times New Roman" pitchFamily="18" charset="0"/>
                <a:ea typeface="方正中等线简体" panose="03000509000000000000" pitchFamily="65" charset="-122"/>
                <a:cs typeface="Courier New" panose="02070309020205020404" pitchFamily="49" charset="0"/>
              </a:rPr>
              <a:t>2</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2H</a:t>
            </a:r>
            <a:r>
              <a:rPr lang="en-US" altLang="zh-CN" sz="2800" kern="100" baseline="-25000">
                <a:solidFill>
                  <a:srgbClr val="C00000"/>
                </a:solidFill>
                <a:latin typeface="Times New Roman" pitchFamily="18" charset="0"/>
                <a:ea typeface="方正中等线简体" panose="03000509000000000000" pitchFamily="65" charset="-122"/>
                <a:cs typeface="Courier New" panose="02070309020205020404" pitchFamily="49" charset="0"/>
              </a:rPr>
              <a:t>2</a:t>
            </a: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O</a:t>
            </a:r>
            <a:r>
              <a:rPr lang="en-US" altLang="zh-CN" sz="2800" kern="100" spc="-80">
                <a:solidFill>
                  <a:srgbClr val="C00000"/>
                </a:solidFill>
                <a:latin typeface="Times New Roman" pitchFamily="18" charset="0"/>
                <a:ea typeface="方正中等线简体" panose="03000509000000000000" pitchFamily="65" charset="-122"/>
                <a:cs typeface="Courier New" panose="02070309020205020404" pitchFamily="49" charset="0"/>
              </a:rPr>
              <a:t>==</a:t>
            </a: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=H</a:t>
            </a:r>
            <a:r>
              <a:rPr lang="en-US" altLang="zh-CN" sz="2800" kern="100" baseline="-25000">
                <a:solidFill>
                  <a:srgbClr val="C00000"/>
                </a:solidFill>
                <a:latin typeface="Times New Roman" pitchFamily="18" charset="0"/>
                <a:ea typeface="方正中等线简体" panose="03000509000000000000" pitchFamily="65" charset="-122"/>
                <a:cs typeface="Courier New" panose="02070309020205020404" pitchFamily="49" charset="0"/>
              </a:rPr>
              <a:t>2</a:t>
            </a: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SO</a:t>
            </a:r>
            <a:r>
              <a:rPr lang="en-US" altLang="zh-CN" sz="2800" kern="100" baseline="-25000">
                <a:solidFill>
                  <a:srgbClr val="C00000"/>
                </a:solidFill>
                <a:latin typeface="Times New Roman" pitchFamily="18" charset="0"/>
                <a:ea typeface="方正中等线简体" panose="03000509000000000000" pitchFamily="65" charset="-122"/>
                <a:cs typeface="Courier New" panose="02070309020205020404" pitchFamily="49" charset="0"/>
              </a:rPr>
              <a:t>4</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a:t>
            </a:r>
            <a:r>
              <a:rPr lang="en-US" altLang="zh-CN" sz="2800" kern="100">
                <a:solidFill>
                  <a:srgbClr val="C00000"/>
                </a:solidFill>
                <a:latin typeface="Times New Roman" pitchFamily="18" charset="0"/>
                <a:ea typeface="方正中等线简体" panose="03000509000000000000" pitchFamily="65" charset="-122"/>
                <a:cs typeface="Courier New" panose="02070309020205020404" pitchFamily="49" charset="0"/>
              </a:rPr>
              <a:t>2HBr</a:t>
            </a:r>
            <a:endParaRPr lang="zh-CN" altLang="zh-CN" sz="1050" kern="100">
              <a:effectLst/>
              <a:latin typeface="宋体" pitchFamily="2" charset="-122"/>
              <a:ea typeface="宋体" pitchFamily="2" charset="-122"/>
              <a:cs typeface="Courier New" panose="02070309020205020404" pitchFamily="49" charset="0"/>
            </a:endParaRPr>
          </a:p>
        </p:txBody>
      </p:sp>
      <p:sp>
        <p:nvSpPr>
          <p:cNvPr id="16" name="矩形 15"/>
          <p:cNvSpPr/>
          <p:nvPr/>
        </p:nvSpPr>
        <p:spPr>
          <a:xfrm>
            <a:off x="382157" y="4869954"/>
            <a:ext cx="11487817"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步骤</a:t>
            </a:r>
            <a:r>
              <a:rPr lang="en-US" altLang="zh-CN" sz="2800" kern="100">
                <a:latin typeface="宋体" pitchFamily="2" charset="-122"/>
                <a:ea typeface="方正中等线简体" panose="03000509000000000000" pitchFamily="65" charset="-122"/>
                <a:cs typeface="Times New Roman" panose="02020603050405020304" pitchFamily="18" charset="0"/>
              </a:rPr>
              <a:t>②</a:t>
            </a:r>
            <a:r>
              <a:rPr lang="zh-CN" altLang="zh-CN" sz="2800" kern="100">
                <a:latin typeface="Times New Roman" pitchFamily="18" charset="0"/>
                <a:ea typeface="方正中等线简体" panose="03000509000000000000" pitchFamily="65" charset="-122"/>
                <a:cs typeface="Times New Roman" panose="02020603050405020304" pitchFamily="18" charset="0"/>
              </a:rPr>
              <a:t>中，用热空气将</a:t>
            </a:r>
            <a:r>
              <a:rPr lang="en-US" altLang="zh-CN" sz="2800" kern="100">
                <a:latin typeface="Times New Roman" pitchFamily="18" charset="0"/>
                <a:ea typeface="方正中等线简体" panose="03000509000000000000" pitchFamily="65" charset="-122"/>
              </a:rPr>
              <a:t>Br</a:t>
            </a:r>
            <a:r>
              <a:rPr lang="en-US" altLang="zh-CN" sz="2800" kern="100" baseline="-25000">
                <a:latin typeface="Times New Roman" pitchFamily="18" charset="0"/>
                <a:ea typeface="方正中等线简体" panose="03000509000000000000" pitchFamily="65" charset="-122"/>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吹出，利用溴的性质为</a:t>
            </a:r>
            <a:r>
              <a:rPr lang="en-US" altLang="zh-CN" sz="2800" kern="100" smtClean="0">
                <a:latin typeface="Times New Roman" pitchFamily="18" charset="0"/>
                <a:ea typeface="方正中等线简体" panose="03000509000000000000" pitchFamily="65" charset="-122"/>
              </a:rPr>
              <a:t>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，从步骤</a:t>
            </a:r>
            <a:r>
              <a:rPr lang="en-US" altLang="zh-CN" sz="2800" kern="100">
                <a:latin typeface="宋体" pitchFamily="2" charset="-122"/>
                <a:ea typeface="方正中等线简体" panose="03000509000000000000" pitchFamily="65" charset="-122"/>
                <a:cs typeface="Times New Roman" panose="02020603050405020304" pitchFamily="18" charset="0"/>
              </a:rPr>
              <a:t>②</a:t>
            </a:r>
            <a:r>
              <a:rPr lang="zh-CN" altLang="zh-CN" sz="2800" kern="100">
                <a:latin typeface="Times New Roman" pitchFamily="18" charset="0"/>
                <a:ea typeface="方正中等线简体" panose="03000509000000000000" pitchFamily="65" charset="-122"/>
                <a:cs typeface="Times New Roman" panose="02020603050405020304" pitchFamily="18" charset="0"/>
              </a:rPr>
              <a:t>到步骤</a:t>
            </a:r>
            <a:r>
              <a:rPr lang="en-US" altLang="zh-CN" sz="2800" kern="100">
                <a:latin typeface="宋体" pitchFamily="2" charset="-122"/>
                <a:ea typeface="方正中等线简体" panose="03000509000000000000" pitchFamily="65" charset="-122"/>
                <a:cs typeface="Times New Roman" panose="02020603050405020304" pitchFamily="18" charset="0"/>
              </a:rPr>
              <a:t>④</a:t>
            </a:r>
            <a:r>
              <a:rPr lang="zh-CN" altLang="zh-CN" sz="2800" kern="100">
                <a:latin typeface="Times New Roman" pitchFamily="18" charset="0"/>
                <a:ea typeface="方正中等线简体" panose="03000509000000000000" pitchFamily="65" charset="-122"/>
                <a:cs typeface="Times New Roman" panose="02020603050405020304" pitchFamily="18" charset="0"/>
              </a:rPr>
              <a:t>的目的是</a:t>
            </a:r>
            <a:r>
              <a:rPr lang="en-US" altLang="zh-CN" sz="2800" kern="100" smtClean="0">
                <a:latin typeface="Times New Roman" pitchFamily="18" charset="0"/>
                <a:ea typeface="方正中等线简体" panose="03000509000000000000" pitchFamily="65" charset="-122"/>
              </a:rPr>
              <a:t>_______________</a:t>
            </a:r>
            <a:r>
              <a:rPr lang="en-US" altLang="zh-CN" sz="2800" kern="100">
                <a:latin typeface="Times New Roman" pitchFamily="18" charset="0"/>
                <a:ea typeface="方正中等线简体" panose="03000509000000000000" pitchFamily="65" charset="-122"/>
              </a:rPr>
              <a:t>_</a:t>
            </a:r>
            <a:r>
              <a:rPr lang="en-US" altLang="zh-CN" sz="2800" kern="100" smtClean="0">
                <a:latin typeface="Times New Roman" pitchFamily="18" charset="0"/>
                <a:ea typeface="方正中等线简体" panose="03000509000000000000" pitchFamily="65" charset="-122"/>
              </a:rPr>
              <a:t>___________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7" name="矩形 16"/>
          <p:cNvSpPr/>
          <p:nvPr/>
        </p:nvSpPr>
        <p:spPr>
          <a:xfrm>
            <a:off x="8625111" y="5006629"/>
            <a:ext cx="126188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易挥发</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
        <p:nvSpPr>
          <p:cNvPr id="18" name="矩形 17"/>
          <p:cNvSpPr/>
          <p:nvPr/>
        </p:nvSpPr>
        <p:spPr>
          <a:xfrm>
            <a:off x="3358902" y="5625912"/>
            <a:ext cx="4613764"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将溴浓缩，提高</a:t>
            </a:r>
            <a:r>
              <a:rPr lang="en-US" altLang="zh-CN" sz="2800" kern="100">
                <a:solidFill>
                  <a:srgbClr val="C00000"/>
                </a:solidFill>
                <a:latin typeface="Times New Roman" pitchFamily="18" charset="0"/>
                <a:ea typeface="方正中等线简体" panose="03000509000000000000" pitchFamily="65" charset="-122"/>
              </a:rPr>
              <a:t>Br</a:t>
            </a:r>
            <a:r>
              <a:rPr lang="en-US" altLang="zh-CN" sz="2800" kern="100" baseline="-25000">
                <a:solidFill>
                  <a:srgbClr val="C00000"/>
                </a:solidFill>
                <a:latin typeface="Times New Roman" pitchFamily="18" charset="0"/>
                <a:ea typeface="方正中等线简体" panose="03000509000000000000" pitchFamily="65" charset="-122"/>
              </a:rPr>
              <a:t>2</a:t>
            </a:r>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的提取率</a:t>
            </a:r>
            <a:endParaRPr lang="zh-CN" altLang="en-US" sz="2800"/>
          </a:p>
        </p:txBody>
      </p:sp>
    </p:spTree>
    <p:extLst>
      <p:ext uri="{BB962C8B-B14F-4D97-AF65-F5344CB8AC3E}">
        <p14:creationId xmlns:p14="http://schemas.microsoft.com/office/powerpoint/2010/main" val="764505590"/>
      </p:ext>
    </p:extLst>
  </p:cSld>
  <p:clrMapOvr>
    <a:masterClrMapping/>
  </p:clrMapOvr>
  <mc:AlternateContent>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3"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par>
                                <p:cTn id="18" presetID="3" presetClass="entr" presetSubtype="10" dur="500" fill="hold" grpId="2"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linds(horizontal)">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1"/>
      <p:bldP spid="17" grpId="2"/>
      <p:bldP spid="18" grpId="3"/>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494397" y="504057"/>
            <a:ext cx="11487817" cy="1415748"/>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(4)</a:t>
            </a:r>
            <a:r>
              <a:rPr lang="zh-CN" altLang="zh-CN" sz="2800" kern="100">
                <a:latin typeface="Times New Roman" pitchFamily="18" charset="0"/>
                <a:ea typeface="方正中等线简体" panose="03000509000000000000" pitchFamily="65" charset="-122"/>
                <a:cs typeface="Times New Roman" panose="02020603050405020304" pitchFamily="18" charset="0"/>
              </a:rPr>
              <a:t>从理论上考虑，下列物质也能充分吸收</a:t>
            </a:r>
            <a:r>
              <a:rPr lang="en-US" altLang="zh-CN" sz="2800" kern="100">
                <a:latin typeface="Times New Roman" pitchFamily="18" charset="0"/>
                <a:ea typeface="方正中等线简体" panose="03000509000000000000" pitchFamily="65" charset="-122"/>
                <a:cs typeface="Courier New" panose="02070309020205020404" pitchFamily="49" charset="0"/>
              </a:rPr>
              <a:t>Br</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的是</a:t>
            </a:r>
            <a:r>
              <a:rPr lang="en-US" altLang="zh-CN" sz="2800" kern="100">
                <a:latin typeface="Times New Roman" pitchFamily="18" charset="0"/>
                <a:ea typeface="方正中等线简体" panose="03000509000000000000" pitchFamily="65" charset="-122"/>
                <a:cs typeface="Courier New" panose="02070309020205020404" pitchFamily="49" charset="0"/>
              </a:rPr>
              <a:t>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填字母</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err="1">
                <a:latin typeface="Times New Roman" pitchFamily="18" charset="0"/>
                <a:ea typeface="方正中等线简体" panose="03000509000000000000" pitchFamily="65" charset="-122"/>
                <a:cs typeface="Courier New" panose="02070309020205020404" pitchFamily="49" charset="0"/>
              </a:rPr>
              <a:t>A.NaOH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	B.FeCl</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  	C.Na</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SO</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3</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 	D.H</a:t>
            </a:r>
            <a:r>
              <a:rPr lang="en-US" altLang="zh-CN" sz="2800" kern="100" baseline="-25000" smtClean="0">
                <a:latin typeface="Times New Roman" pitchFamily="18" charset="0"/>
                <a:ea typeface="方正中等线简体" panose="03000509000000000000" pitchFamily="65" charset="-122"/>
                <a:cs typeface="Courier New" panose="02070309020205020404" pitchFamily="49" charset="0"/>
              </a:rPr>
              <a:t>2</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O</a:t>
            </a:r>
            <a:endParaRPr lang="zh-CN" altLang="zh-CN" sz="1050" kern="100">
              <a:effectLst/>
              <a:latin typeface="宋体" pitchFamily="2" charset="-122"/>
              <a:ea typeface="宋体" pitchFamily="2" charset="-122"/>
              <a:cs typeface="Courier New" panose="02070309020205020404" pitchFamily="49" charset="0"/>
            </a:endParaRPr>
          </a:p>
        </p:txBody>
      </p:sp>
      <p:pic>
        <p:nvPicPr>
          <p:cNvPr id="3" name="Picture 2" descr="X31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377612" y="1895156"/>
            <a:ext cx="5435188" cy="275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8351776" y="676387"/>
            <a:ext cx="922047"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en-US"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ABC</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164983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494397" y="3141762"/>
            <a:ext cx="11487817" cy="335474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en-US" altLang="zh-CN" sz="2800" kern="100" err="1" smtClean="0">
                <a:latin typeface="Times New Roman" pitchFamily="18" charset="0"/>
              </a:rPr>
              <a:t>NaOH</a:t>
            </a:r>
            <a:r>
              <a:rPr lang="zh-CN" altLang="zh-CN" sz="2800" kern="100">
                <a:latin typeface="Times New Roman" pitchFamily="18" charset="0"/>
                <a:cs typeface="Times New Roman" panose="02020603050405020304" pitchFamily="18" charset="0"/>
              </a:rPr>
              <a:t>和</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反应生成</a:t>
            </a:r>
            <a:r>
              <a:rPr lang="en-US" altLang="zh-CN" sz="2800" kern="100" err="1">
                <a:latin typeface="Times New Roman" pitchFamily="18" charset="0"/>
              </a:rPr>
              <a:t>NaBr</a:t>
            </a:r>
            <a:r>
              <a:rPr lang="zh-CN" altLang="zh-CN" sz="2800" kern="100">
                <a:latin typeface="Times New Roman" pitchFamily="18" charset="0"/>
                <a:cs typeface="Times New Roman" panose="02020603050405020304" pitchFamily="18" charset="0"/>
              </a:rPr>
              <a:t>、</a:t>
            </a:r>
            <a:r>
              <a:rPr lang="en-US" altLang="zh-CN" sz="2800" kern="100" err="1">
                <a:latin typeface="Times New Roman" pitchFamily="18" charset="0"/>
              </a:rPr>
              <a:t>NaBrO</a:t>
            </a:r>
            <a:r>
              <a:rPr lang="zh-CN" altLang="zh-CN" sz="2800" kern="100">
                <a:latin typeface="Times New Roman" pitchFamily="18" charset="0"/>
                <a:cs typeface="Times New Roman" panose="02020603050405020304" pitchFamily="18" charset="0"/>
              </a:rPr>
              <a:t>和</a:t>
            </a:r>
            <a:r>
              <a:rPr lang="en-US" altLang="zh-CN" sz="2800" kern="100">
                <a:latin typeface="Times New Roman" pitchFamily="18" charset="0"/>
              </a:rPr>
              <a:t>H</a:t>
            </a:r>
            <a:r>
              <a:rPr lang="en-US" altLang="zh-CN" sz="2800" kern="100" baseline="-25000">
                <a:latin typeface="Times New Roman" pitchFamily="18" charset="0"/>
              </a:rPr>
              <a:t>2</a:t>
            </a:r>
            <a:r>
              <a:rPr lang="en-US" altLang="zh-CN" sz="2800" kern="100">
                <a:latin typeface="Times New Roman" pitchFamily="18" charset="0"/>
              </a:rPr>
              <a:t>O</a:t>
            </a:r>
            <a:r>
              <a:rPr lang="zh-CN" altLang="zh-CN" sz="2800" kern="100">
                <a:latin typeface="Times New Roman" pitchFamily="18" charset="0"/>
                <a:cs typeface="Times New Roman" panose="02020603050405020304" pitchFamily="18" charset="0"/>
              </a:rPr>
              <a:t>，可以吸收，</a:t>
            </a:r>
            <a:r>
              <a:rPr lang="en-US" altLang="zh-CN" sz="2800" kern="100">
                <a:latin typeface="Times New Roman" pitchFamily="18" charset="0"/>
              </a:rPr>
              <a:t>A</a:t>
            </a:r>
            <a:r>
              <a:rPr lang="zh-CN" altLang="zh-CN" sz="2800" kern="100">
                <a:latin typeface="Times New Roman" pitchFamily="18" charset="0"/>
                <a:cs typeface="Times New Roman" panose="02020603050405020304" pitchFamily="18" charset="0"/>
              </a:rPr>
              <a:t>正确</a:t>
            </a:r>
            <a:r>
              <a:rPr lang="zh-CN" altLang="zh-CN" sz="2800" kern="100" smtClean="0">
                <a:latin typeface="Times New Roman" pitchFamily="18" charset="0"/>
                <a:cs typeface="Times New Roman" panose="02020603050405020304" pitchFamily="18" charset="0"/>
              </a:rPr>
              <a:t>；</a:t>
            </a:r>
            <a:endParaRPr lang="en-US" altLang="zh-CN" sz="2800" kern="100" smtClean="0">
              <a:latin typeface="Times New Roman" pitchFamily="18" charset="0"/>
              <a:cs typeface="Times New Roman" panose="02020603050405020304" pitchFamily="18" charset="0"/>
            </a:endParaRPr>
          </a:p>
          <a:p>
            <a:pPr algn="just">
              <a:lnSpc>
                <a:spcPct val="150000"/>
              </a:lnSpc>
              <a:spcAft>
                <a:spcPct val="0"/>
              </a:spcAft>
            </a:pPr>
            <a:r>
              <a:rPr lang="en-US" altLang="zh-CN" sz="2800" kern="100" smtClean="0">
                <a:latin typeface="Times New Roman" pitchFamily="18" charset="0"/>
              </a:rPr>
              <a:t>Fe</a:t>
            </a:r>
            <a:r>
              <a:rPr lang="en-US" altLang="zh-CN" sz="2800" kern="100" baseline="30000" smtClean="0">
                <a:latin typeface="Times New Roman" pitchFamily="18" charset="0"/>
              </a:rPr>
              <a:t>2</a:t>
            </a:r>
            <a:r>
              <a:rPr lang="zh-CN" altLang="zh-CN" sz="2800" kern="100" baseline="30000">
                <a:latin typeface="Times New Roman" pitchFamily="18" charset="0"/>
                <a:cs typeface="Times New Roman" panose="02020603050405020304" pitchFamily="18" charset="0"/>
              </a:rPr>
              <a:t>＋</a:t>
            </a:r>
            <a:r>
              <a:rPr lang="zh-CN" altLang="zh-CN" sz="2800" kern="100">
                <a:latin typeface="Times New Roman" pitchFamily="18" charset="0"/>
                <a:cs typeface="Times New Roman" panose="02020603050405020304" pitchFamily="18" charset="0"/>
              </a:rPr>
              <a:t>有还原性，可以被溴氧化为</a:t>
            </a:r>
            <a:r>
              <a:rPr lang="en-US" altLang="zh-CN" sz="2800" kern="100">
                <a:latin typeface="Times New Roman" pitchFamily="18" charset="0"/>
              </a:rPr>
              <a:t>Fe</a:t>
            </a:r>
            <a:r>
              <a:rPr lang="en-US" altLang="zh-CN" sz="2800" kern="100" baseline="30000">
                <a:latin typeface="Times New Roman" pitchFamily="18" charset="0"/>
              </a:rPr>
              <a:t>3</a:t>
            </a:r>
            <a:r>
              <a:rPr lang="zh-CN" altLang="zh-CN" sz="2800" kern="100" baseline="30000">
                <a:latin typeface="Times New Roman" pitchFamily="18" charset="0"/>
                <a:cs typeface="Times New Roman" panose="02020603050405020304" pitchFamily="18" charset="0"/>
              </a:rPr>
              <a:t>＋</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被还原为</a:t>
            </a:r>
            <a:r>
              <a:rPr lang="en-US" altLang="zh-CN" sz="2800" kern="100">
                <a:latin typeface="Times New Roman" pitchFamily="18" charset="0"/>
              </a:rPr>
              <a:t>Br</a:t>
            </a:r>
            <a:r>
              <a:rPr lang="zh-CN" altLang="zh-CN" sz="2800" kern="100" baseline="30000">
                <a:latin typeface="Times New Roman" pitchFamily="18" charset="0"/>
                <a:cs typeface="Times New Roman" panose="02020603050405020304" pitchFamily="18" charset="0"/>
              </a:rPr>
              <a:t>－</a:t>
            </a:r>
            <a:r>
              <a:rPr lang="zh-CN" altLang="zh-CN" sz="2800" kern="100">
                <a:latin typeface="Times New Roman" pitchFamily="18" charset="0"/>
                <a:cs typeface="Times New Roman" panose="02020603050405020304" pitchFamily="18" charset="0"/>
              </a:rPr>
              <a:t>，可以吸收</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rPr>
              <a:t>B</a:t>
            </a:r>
            <a:r>
              <a:rPr lang="zh-CN" altLang="zh-CN" sz="2800" kern="100">
                <a:latin typeface="Times New Roman" pitchFamily="18" charset="0"/>
                <a:cs typeface="Times New Roman" panose="02020603050405020304" pitchFamily="18" charset="0"/>
              </a:rPr>
              <a:t>正确</a:t>
            </a:r>
            <a:r>
              <a:rPr lang="zh-CN" altLang="zh-CN" sz="2800" kern="100" smtClean="0">
                <a:latin typeface="Times New Roman" pitchFamily="18" charset="0"/>
                <a:cs typeface="Times New Roman" panose="02020603050405020304" pitchFamily="18" charset="0"/>
              </a:rPr>
              <a:t>；</a:t>
            </a:r>
            <a:endParaRPr lang="en-US" altLang="zh-CN" sz="2800" kern="100" smtClean="0">
              <a:latin typeface="Times New Roman" pitchFamily="18" charset="0"/>
              <a:cs typeface="Times New Roman" panose="02020603050405020304" pitchFamily="18" charset="0"/>
            </a:endParaRPr>
          </a:p>
          <a:p>
            <a:pPr algn="just">
              <a:lnSpc>
                <a:spcPct val="150000"/>
              </a:lnSpc>
              <a:spcAft>
                <a:spcPct val="0"/>
              </a:spcAft>
            </a:pPr>
            <a:r>
              <a:rPr lang="en-US" altLang="zh-CN" sz="2800" kern="100" smtClean="0">
                <a:latin typeface="Times New Roman" pitchFamily="18" charset="0"/>
              </a:rPr>
              <a:t>Na</a:t>
            </a:r>
            <a:r>
              <a:rPr lang="en-US" altLang="zh-CN" sz="2800" kern="100" baseline="-25000" smtClean="0">
                <a:latin typeface="Times New Roman" pitchFamily="18" charset="0"/>
              </a:rPr>
              <a:t>2</a:t>
            </a:r>
            <a:r>
              <a:rPr lang="en-US" altLang="zh-CN" sz="2800" kern="100" smtClean="0">
                <a:latin typeface="Times New Roman" pitchFamily="18" charset="0"/>
              </a:rPr>
              <a:t>SO</a:t>
            </a:r>
            <a:r>
              <a:rPr lang="en-US" altLang="zh-CN" sz="2800" kern="100" baseline="-25000" smtClean="0">
                <a:latin typeface="Times New Roman" pitchFamily="18" charset="0"/>
              </a:rPr>
              <a:t>3</a:t>
            </a:r>
            <a:r>
              <a:rPr lang="zh-CN" altLang="zh-CN" sz="2800" kern="100">
                <a:latin typeface="Times New Roman" pitchFamily="18" charset="0"/>
                <a:cs typeface="Times New Roman" panose="02020603050405020304" pitchFamily="18" charset="0"/>
              </a:rPr>
              <a:t>可以和</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反应，将</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还原为</a:t>
            </a:r>
            <a:r>
              <a:rPr lang="en-US" altLang="zh-CN" sz="2800" kern="100">
                <a:latin typeface="Times New Roman" pitchFamily="18" charset="0"/>
              </a:rPr>
              <a:t>Br</a:t>
            </a:r>
            <a:r>
              <a:rPr lang="zh-CN" altLang="zh-CN" sz="2800" kern="100" baseline="30000">
                <a:latin typeface="Times New Roman" pitchFamily="18" charset="0"/>
                <a:cs typeface="Times New Roman" panose="02020603050405020304" pitchFamily="18" charset="0"/>
              </a:rPr>
              <a:t>－</a:t>
            </a:r>
            <a:r>
              <a:rPr lang="zh-CN" altLang="zh-CN" sz="2800" kern="100">
                <a:latin typeface="Times New Roman" pitchFamily="18" charset="0"/>
                <a:cs typeface="Times New Roman" panose="02020603050405020304" pitchFamily="18" charset="0"/>
              </a:rPr>
              <a:t>，能吸收</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rPr>
              <a:t>C</a:t>
            </a:r>
            <a:r>
              <a:rPr lang="zh-CN" altLang="zh-CN" sz="2800" kern="100">
                <a:latin typeface="Times New Roman" pitchFamily="18" charset="0"/>
                <a:cs typeface="Times New Roman" panose="02020603050405020304" pitchFamily="18" charset="0"/>
              </a:rPr>
              <a:t>正确</a:t>
            </a:r>
            <a:r>
              <a:rPr lang="zh-CN" altLang="zh-CN" sz="2800" kern="100" smtClean="0">
                <a:latin typeface="Times New Roman" pitchFamily="18" charset="0"/>
                <a:cs typeface="Times New Roman" panose="02020603050405020304" pitchFamily="18" charset="0"/>
              </a:rPr>
              <a:t>；</a:t>
            </a:r>
            <a:endParaRPr lang="en-US" altLang="zh-CN" sz="2800" kern="100" smtClean="0">
              <a:latin typeface="Times New Roman" pitchFamily="18" charset="0"/>
              <a:cs typeface="Times New Roman" panose="02020603050405020304" pitchFamily="18" charset="0"/>
            </a:endParaRPr>
          </a:p>
          <a:p>
            <a:pPr algn="just">
              <a:lnSpc>
                <a:spcPct val="150000"/>
              </a:lnSpc>
              <a:spcAft>
                <a:spcPct val="0"/>
              </a:spcAft>
            </a:pPr>
            <a:r>
              <a:rPr lang="en-US" altLang="zh-CN" sz="2800" kern="100" smtClean="0">
                <a:latin typeface="Times New Roman" pitchFamily="18" charset="0"/>
              </a:rPr>
              <a:t>H</a:t>
            </a:r>
            <a:r>
              <a:rPr lang="en-US" altLang="zh-CN" sz="2800" kern="100" baseline="-25000" smtClean="0">
                <a:latin typeface="Times New Roman" pitchFamily="18" charset="0"/>
              </a:rPr>
              <a:t>2</a:t>
            </a:r>
            <a:r>
              <a:rPr lang="en-US" altLang="zh-CN" sz="2800" kern="100" smtClean="0">
                <a:latin typeface="Times New Roman" pitchFamily="18" charset="0"/>
              </a:rPr>
              <a:t>O</a:t>
            </a:r>
            <a:r>
              <a:rPr lang="zh-CN" altLang="zh-CN" sz="2800" kern="100">
                <a:latin typeface="Times New Roman" pitchFamily="18" charset="0"/>
                <a:cs typeface="Times New Roman" panose="02020603050405020304" pitchFamily="18" charset="0"/>
              </a:rPr>
              <a:t>和</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反应微弱，不能充分吸收</a:t>
            </a:r>
            <a:r>
              <a:rPr lang="en-US" altLang="zh-CN" sz="2800" kern="100">
                <a:latin typeface="Times New Roman" pitchFamily="18" charset="0"/>
              </a:rPr>
              <a:t>Br</a:t>
            </a:r>
            <a:r>
              <a:rPr lang="en-US" altLang="zh-CN" sz="2800" kern="100" baseline="-25000">
                <a:latin typeface="Times New Roman" pitchFamily="18" charset="0"/>
              </a:rPr>
              <a:t>2</a:t>
            </a:r>
            <a:r>
              <a:rPr lang="zh-CN" altLang="zh-CN" sz="2800" kern="100">
                <a:latin typeface="Times New Roman" pitchFamily="18" charset="0"/>
                <a:cs typeface="Times New Roman" panose="02020603050405020304" pitchFamily="18" charset="0"/>
              </a:rPr>
              <a:t>，</a:t>
            </a:r>
            <a:r>
              <a:rPr lang="en-US" altLang="zh-CN" sz="2800" kern="100">
                <a:latin typeface="Times New Roman" pitchFamily="18" charset="0"/>
              </a:rPr>
              <a:t>D</a:t>
            </a:r>
            <a:r>
              <a:rPr lang="zh-CN" altLang="zh-CN" sz="2800" kern="100">
                <a:latin typeface="Times New Roman" pitchFamily="18" charset="0"/>
                <a:cs typeface="Times New Roman" panose="02020603050405020304" pitchFamily="18" charset="0"/>
              </a:rPr>
              <a:t>错误。</a:t>
            </a:r>
            <a:endParaRPr lang="zh-CN" altLang="zh-CN" sz="1050" kern="100">
              <a:effectLst/>
              <a:latin typeface="宋体" pitchFamily="2" charset="-122"/>
              <a:ea typeface="宋体" pitchFamily="2" charset="-122"/>
              <a:cs typeface="Courier New" panose="02070309020205020404" pitchFamily="49" charset="0"/>
            </a:endParaRPr>
          </a:p>
        </p:txBody>
      </p:sp>
      <p:pic>
        <p:nvPicPr>
          <p:cNvPr id="3" name="Picture 2" descr="X31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358902" y="189434"/>
            <a:ext cx="5435188" cy="275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5740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par>
                                <p:cTn id="8" presetID="3" presetClass="entr" presetSubtype="10" dur="50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nodeType="clickPar">
                      <p:stCondLst>
                        <p:cond delay="indefinite"/>
                        <p:cond evt="onBegin" delay="0">
                          <p:tn val="10"/>
                        </p:cond>
                      </p:stCondLst>
                      <p:childTnLst>
                        <p:par>
                          <p:cTn id="12" fill="hold" nodeType="afterGroup">
                            <p:stCondLst>
                              <p:cond delay="0"/>
                            </p:stCondLst>
                            <p:childTnLst>
                              <p:par>
                                <p:cTn id="13" presetID="3" presetClass="entr" presetSubtype="10" dur="50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blinds(horizontal)">
                                      <p:cBhvr>
                                        <p:cTn id="15" dur="500"/>
                                        <p:tgtEl>
                                          <p:spTgt spid="8">
                                            <p:txEl>
                                              <p:pRg st="1" end="1"/>
                                            </p:txEl>
                                          </p:spTgt>
                                        </p:tgtEl>
                                      </p:cBhvr>
                                    </p:animEffect>
                                  </p:childTnLst>
                                </p:cTn>
                              </p:par>
                            </p:childTnLst>
                          </p:cTn>
                        </p:par>
                      </p:childTnLst>
                    </p:cTn>
                  </p:par>
                  <p:par>
                    <p:cTn id="16" fill="hold" nodeType="clickPar">
                      <p:stCondLst>
                        <p:cond delay="indefinite"/>
                        <p:cond evt="onBegin" delay="0">
                          <p:tn val="15"/>
                        </p:cond>
                      </p:stCondLst>
                      <p:childTnLst>
                        <p:par>
                          <p:cTn id="17" fill="hold" nodeType="afterGroup">
                            <p:stCondLst>
                              <p:cond delay="0"/>
                            </p:stCondLst>
                            <p:childTnLst>
                              <p:par>
                                <p:cTn id="18" presetID="3" presetClass="entr" presetSubtype="10" dur="50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blinds(horizontal)">
                                      <p:cBhvr>
                                        <p:cTn id="20" dur="500"/>
                                        <p:tgtEl>
                                          <p:spTgt spid="8">
                                            <p:txEl>
                                              <p:pRg st="2" end="2"/>
                                            </p:txEl>
                                          </p:spTgt>
                                        </p:tgtEl>
                                      </p:cBhvr>
                                    </p:animEffect>
                                  </p:childTnLst>
                                </p:cTn>
                              </p:par>
                            </p:childTnLst>
                          </p:cTn>
                        </p:par>
                      </p:childTnLst>
                    </p:cTn>
                  </p:par>
                  <p:par>
                    <p:cTn id="21" fill="hold" nodeType="clickPar">
                      <p:stCondLst>
                        <p:cond delay="indefinite"/>
                        <p:cond evt="onBegin" delay="0">
                          <p:tn val="20"/>
                        </p:cond>
                      </p:stCondLst>
                      <p:childTnLst>
                        <p:par>
                          <p:cTn id="22" fill="hold" nodeType="afterGroup">
                            <p:stCondLst>
                              <p:cond delay="0"/>
                            </p:stCondLst>
                            <p:childTnLst>
                              <p:par>
                                <p:cTn id="23" presetID="3" presetClass="entr" presetSubtype="10" dur="50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blinds(horizontal)">
                                      <p:cBhvr>
                                        <p:cTn id="25"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494397" y="333450"/>
            <a:ext cx="11487817" cy="206207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(5)</a:t>
            </a:r>
            <a:r>
              <a:rPr lang="zh-CN" altLang="zh-CN" sz="2800" kern="100">
                <a:latin typeface="Times New Roman" pitchFamily="18" charset="0"/>
                <a:ea typeface="方正中等线简体" panose="03000509000000000000" pitchFamily="65" charset="-122"/>
                <a:cs typeface="Times New Roman" panose="02020603050405020304" pitchFamily="18" charset="0"/>
              </a:rPr>
              <a:t>步骤</a:t>
            </a:r>
            <a:r>
              <a:rPr lang="en-US" altLang="zh-CN" sz="2800" kern="100">
                <a:latin typeface="宋体" pitchFamily="2" charset="-122"/>
                <a:ea typeface="方正中等线简体" panose="03000509000000000000" pitchFamily="65" charset="-122"/>
                <a:cs typeface="Times New Roman" panose="02020603050405020304" pitchFamily="18" charset="0"/>
              </a:rPr>
              <a:t>⑤</a:t>
            </a:r>
            <a:r>
              <a:rPr lang="zh-CN" altLang="zh-CN" sz="2800" kern="100">
                <a:latin typeface="Times New Roman" pitchFamily="18" charset="0"/>
                <a:ea typeface="方正中等线简体" panose="03000509000000000000" pitchFamily="65" charset="-122"/>
                <a:cs typeface="Times New Roman" panose="02020603050405020304" pitchFamily="18" charset="0"/>
              </a:rPr>
              <a:t>蒸馏过程中，温度应控制在</a:t>
            </a:r>
            <a:r>
              <a:rPr lang="en-US" altLang="zh-CN" sz="2800" kern="100">
                <a:latin typeface="Times New Roman" pitchFamily="18" charset="0"/>
                <a:ea typeface="方正中等线简体" panose="03000509000000000000" pitchFamily="65" charset="-122"/>
                <a:cs typeface="Courier New" panose="02070309020205020404" pitchFamily="49" charset="0"/>
              </a:rPr>
              <a:t>80</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r>
              <a:rPr lang="en-US" altLang="zh-CN" sz="2800" kern="100">
                <a:latin typeface="Times New Roman" pitchFamily="18" charset="0"/>
                <a:ea typeface="方正中等线简体" panose="03000509000000000000" pitchFamily="65" charset="-122"/>
                <a:cs typeface="Courier New" panose="02070309020205020404" pitchFamily="49" charset="0"/>
              </a:rPr>
              <a:t>90 </a:t>
            </a:r>
            <a:r>
              <a:rPr lang="en-US" altLang="zh-CN" sz="2800" kern="100">
                <a:latin typeface="宋体" pitchFamily="2" charset="-122"/>
                <a:ea typeface="方正中等线简体" panose="03000509000000000000" pitchFamily="65" charset="-122"/>
                <a:cs typeface="Times New Roman" panose="02020603050405020304" pitchFamily="18"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。温度过高或过低都不利于生产，若温度过高，大量水蒸气随溴排出，溴蒸气中水分增加；若温度过低，则</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______________</a:t>
            </a:r>
            <a:r>
              <a:rPr lang="en-US" altLang="zh-CN" sz="2800" kern="100">
                <a:latin typeface="Times New Roman" pitchFamily="18" charset="0"/>
                <a:ea typeface="方正中等线简体" panose="03000509000000000000" pitchFamily="65" charset="-122"/>
                <a:cs typeface="Courier New" panose="02070309020205020404" pitchFamily="49" charset="0"/>
              </a:rPr>
              <a:t>_</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__________</a:t>
            </a:r>
            <a:r>
              <a:rPr lang="zh-CN" altLang="zh-CN" sz="2800" kern="100">
                <a:latin typeface="Times New Roman" pitchFamily="18" charset="0"/>
                <a:ea typeface="方正中等线简体" panose="03000509000000000000" pitchFamily="65" charset="-122"/>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
        <p:nvSpPr>
          <p:cNvPr id="13" name="返回">
            <a:hlinkClick r:id="rId2" action="ppaction://hlinksldjump?num=3"/>
            <a:extLst>
              <a:ext uri="{FF2B5EF4-FFF2-40B4-BE49-F238E27FC236}">
                <a16:creationId xmlns:a16="http://schemas.microsoft.com/office/drawing/2014/main" xmlns="" id="{7DF0F6FD-6596-D84C-87E3-557138758E03}"/>
              </a:ext>
            </a:extLst>
          </p:cNvPr>
          <p:cNvSpPr/>
          <p:nvPr/>
        </p:nvSpPr>
        <p:spPr>
          <a:xfrm>
            <a:off x="11181294" y="6381096"/>
            <a:ext cx="846000" cy="345600"/>
          </a:xfrm>
          <a:prstGeom prst="round2DiagRect">
            <a:avLst/>
          </a:prstGeom>
          <a:gradFill>
            <a:gsLst>
              <a:gs pos="0">
                <a:schemeClr val="accent5">
                  <a:lumMod val="5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r>
              <a:rPr kumimoji="1" lang="zh-CN" altLang="en-US" sz="2000">
                <a:solidFill>
                  <a:schemeClr val="tx1"/>
                </a:solidFill>
              </a:rPr>
              <a:t>返回</a:t>
            </a:r>
          </a:p>
        </p:txBody>
      </p:sp>
      <p:pic>
        <p:nvPicPr>
          <p:cNvPr id="4" name="Picture 2" descr="X310"/>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86894" y="2493690"/>
            <a:ext cx="5435188" cy="275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393923" y="1720852"/>
            <a:ext cx="4493538" cy="523220"/>
          </a:xfrm>
          <a:prstGeom prst="rect">
            <a:avLst/>
          </a:prstGeom>
        </p:spPr>
        <p:txBody>
          <a:bodyPr wrap="non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r>
              <a:rPr lang="zh-CN" altLang="zh-CN" sz="2800" kern="100">
                <a:solidFill>
                  <a:srgbClr val="C00000"/>
                </a:solidFill>
                <a:latin typeface="Times New Roman" pitchFamily="18" charset="0"/>
                <a:ea typeface="方正中等线简体" panose="03000509000000000000" pitchFamily="65" charset="-122"/>
                <a:cs typeface="Times New Roman" panose="02020603050405020304" pitchFamily="18" charset="0"/>
              </a:rPr>
              <a:t>溴不能完全蒸出，产率太</a:t>
            </a:r>
            <a:r>
              <a:rPr lang="zh-CN" altLang="zh-CN" sz="2800" kern="100" smtClean="0">
                <a:solidFill>
                  <a:srgbClr val="C00000"/>
                </a:solidFill>
                <a:latin typeface="Times New Roman" pitchFamily="18" charset="0"/>
                <a:ea typeface="方正中等线简体" panose="03000509000000000000" pitchFamily="65" charset="-122"/>
                <a:cs typeface="Times New Roman" panose="02020603050405020304" pitchFamily="18" charset="0"/>
              </a:rPr>
              <a:t>低</a:t>
            </a:r>
            <a:endParaRPr lang="zh-CN" altLang="en-US" sz="2800" kern="100">
              <a:solidFill>
                <a:srgbClr val="C00000"/>
              </a:solidFill>
              <a:latin typeface="Times New Roman"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2545092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0" name="直接连接符 9"/>
          <p:cNvCxnSpPr/>
          <p:nvPr/>
        </p:nvCxnSpPr>
        <p:spPr>
          <a:xfrm>
            <a:off x="0" y="198963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204801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210638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0" y="216476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222313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228151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0" y="233989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0" y="239826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245664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251501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257339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269014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280689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0" y="286527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0" y="298202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0" y="309877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0" y="3157154"/>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0" y="3273906"/>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0" y="3390658"/>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0" y="350741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0" y="3565777"/>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263177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0" y="274852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292365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0" y="304040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0" y="3215530"/>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0" y="3332282"/>
            <a:ext cx="21347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0" y="3449034"/>
            <a:ext cx="2134766"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任意多边形 40"/>
          <p:cNvSpPr/>
          <p:nvPr/>
        </p:nvSpPr>
        <p:spPr>
          <a:xfrm flipH="1" flipV="1">
            <a:off x="1105595" y="1989634"/>
            <a:ext cx="11084818" cy="1584176"/>
          </a:xfrm>
          <a:custGeom>
            <a:gdLst>
              <a:gd name="connsiteX0" fmla="*/ 7808636 w 8543479"/>
              <a:gd name="connsiteY0" fmla="*/ 1584176 h 1584176"/>
              <a:gd name="connsiteX1" fmla="*/ 0 w 8543479"/>
              <a:gd name="connsiteY1" fmla="*/ 1562078 h 1584176"/>
              <a:gd name="connsiteX2" fmla="*/ 0 w 8543479"/>
              <a:gd name="connsiteY2" fmla="*/ 0 h 1584176"/>
              <a:gd name="connsiteX3" fmla="*/ 8543479 w 8543479"/>
              <a:gd name="connsiteY3" fmla="*/ 0 h 1584176"/>
            </a:gdLst>
            <a:cxnLst>
              <a:cxn ang="0">
                <a:pos x="connsiteX0" y="connsiteY0"/>
              </a:cxn>
              <a:cxn ang="0">
                <a:pos x="connsiteX1" y="connsiteY1"/>
              </a:cxn>
              <a:cxn ang="0">
                <a:pos x="connsiteX2" y="connsiteY2"/>
              </a:cxn>
              <a:cxn ang="0">
                <a:pos x="connsiteX3" y="connsiteY3"/>
              </a:cxn>
            </a:cxnLst>
            <a:rect l="l" t="t" r="r" b="b"/>
            <a:pathLst>
              <a:path w="8543479" h="1584176">
                <a:moveTo>
                  <a:pt x="7808636" y="1584176"/>
                </a:moveTo>
                <a:lnTo>
                  <a:pt x="0" y="1562078"/>
                </a:lnTo>
                <a:lnTo>
                  <a:pt x="0" y="0"/>
                </a:lnTo>
                <a:lnTo>
                  <a:pt x="8543479"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1218565" rtl="0" eaLnBrk="1" latinLnBrk="0" hangingPunct="1">
              <a:defRPr sz="2400" kern="1200">
                <a:solidFill>
                  <a:srgbClr val="FFFFFF"/>
                </a:solidFill>
                <a:latin typeface="Arial"/>
                <a:ea typeface="+mn-ea"/>
                <a:cs typeface="+mn-cs"/>
              </a:defRPr>
            </a:lvl1pPr>
            <a:lvl2pPr marL="609600" algn="l" defTabSz="1218565" rtl="0" eaLnBrk="1" latinLnBrk="0" hangingPunct="1">
              <a:defRPr sz="2400" kern="1200">
                <a:solidFill>
                  <a:srgbClr val="FFFFFF"/>
                </a:solidFill>
                <a:latin typeface="Arial"/>
                <a:ea typeface="+mn-ea"/>
                <a:cs typeface="+mn-cs"/>
              </a:defRPr>
            </a:lvl2pPr>
            <a:lvl3pPr marL="1219200" algn="l" defTabSz="1218565" rtl="0" eaLnBrk="1" latinLnBrk="0" hangingPunct="1">
              <a:defRPr sz="2400" kern="1200">
                <a:solidFill>
                  <a:srgbClr val="FFFFFF"/>
                </a:solidFill>
                <a:latin typeface="Arial"/>
                <a:ea typeface="+mn-ea"/>
                <a:cs typeface="+mn-cs"/>
              </a:defRPr>
            </a:lvl3pPr>
            <a:lvl4pPr marL="1828800" algn="l" defTabSz="1218565" rtl="0" eaLnBrk="1" latinLnBrk="0" hangingPunct="1">
              <a:defRPr sz="2400" kern="1200">
                <a:solidFill>
                  <a:srgbClr val="FFFFFF"/>
                </a:solidFill>
                <a:latin typeface="Arial"/>
                <a:ea typeface="+mn-ea"/>
                <a:cs typeface="+mn-cs"/>
              </a:defRPr>
            </a:lvl4pPr>
            <a:lvl5pPr marL="2438400" algn="l" defTabSz="1218565" rtl="0" eaLnBrk="1" latinLnBrk="0" hangingPunct="1">
              <a:defRPr sz="2400" kern="1200">
                <a:solidFill>
                  <a:srgbClr val="FFFFFF"/>
                </a:solidFill>
                <a:latin typeface="Arial"/>
                <a:ea typeface="+mn-ea"/>
                <a:cs typeface="+mn-cs"/>
              </a:defRPr>
            </a:lvl5pPr>
            <a:lvl6pPr marL="3048000" algn="l" defTabSz="1218565" rtl="0" eaLnBrk="1" latinLnBrk="0" hangingPunct="1">
              <a:defRPr sz="2400" kern="1200">
                <a:solidFill>
                  <a:srgbClr val="FFFFFF"/>
                </a:solidFill>
                <a:latin typeface="Arial"/>
                <a:ea typeface="+mn-ea"/>
                <a:cs typeface="+mn-cs"/>
              </a:defRPr>
            </a:lvl6pPr>
            <a:lvl7pPr marL="3657600" algn="l" defTabSz="1218565" rtl="0" eaLnBrk="1" latinLnBrk="0" hangingPunct="1">
              <a:defRPr sz="2400" kern="1200">
                <a:solidFill>
                  <a:srgbClr val="FFFFFF"/>
                </a:solidFill>
                <a:latin typeface="Arial"/>
                <a:ea typeface="+mn-ea"/>
                <a:cs typeface="+mn-cs"/>
              </a:defRPr>
            </a:lvl7pPr>
            <a:lvl8pPr marL="4267200" algn="l" defTabSz="1218565" rtl="0" eaLnBrk="1" latinLnBrk="0" hangingPunct="1">
              <a:defRPr sz="2400" kern="1200">
                <a:solidFill>
                  <a:srgbClr val="FFFFFF"/>
                </a:solidFill>
                <a:latin typeface="Arial"/>
                <a:ea typeface="+mn-ea"/>
                <a:cs typeface="+mn-cs"/>
              </a:defRPr>
            </a:lvl8pPr>
            <a:lvl9pPr marL="4876800" algn="l" defTabSz="1218565" rtl="0" eaLnBrk="1" latinLnBrk="0" hangingPunct="1">
              <a:defRPr sz="2400" kern="1200">
                <a:solidFill>
                  <a:srgbClr val="FFFFFF"/>
                </a:solidFill>
                <a:latin typeface="Arial"/>
                <a:ea typeface="+mn-ea"/>
                <a:cs typeface="+mn-cs"/>
              </a:defRPr>
            </a:lvl9pPr>
          </a:lstStyle>
          <a:p>
            <a:pPr algn="ctr"/>
            <a:endParaRPr lang="zh-CN" altLang="en-US"/>
          </a:p>
        </p:txBody>
      </p:sp>
      <p:sp>
        <p:nvSpPr>
          <p:cNvPr id="42" name="文本框 41"/>
          <p:cNvSpPr txBox="1"/>
          <p:nvPr/>
        </p:nvSpPr>
        <p:spPr>
          <a:xfrm>
            <a:off x="2988407" y="2375075"/>
            <a:ext cx="7643303" cy="861774"/>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a:r>
              <a:rPr lang="zh-CN" altLang="zh-CN" sz="4800" b="1" kern="100">
                <a:solidFill>
                  <a:schemeClr val="bg1"/>
                </a:solidFill>
                <a:latin typeface="Times New Roman" pitchFamily="18" charset="0"/>
                <a:ea typeface="微软雅黑" pitchFamily="34" charset="-122"/>
                <a:cs typeface="Times New Roman" panose="02020603050405020304" pitchFamily="18" charset="0"/>
              </a:rPr>
              <a:t>随堂演练　知识落实</a:t>
            </a:r>
            <a:endParaRPr lang="en-US" altLang="zh-CN" sz="4800" b="1" kern="100">
              <a:solidFill>
                <a:schemeClr val="bg1"/>
              </a:solidFill>
              <a:latin typeface="Times New Roman"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val="3161994534"/>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矩形 11"/>
          <p:cNvSpPr/>
          <p:nvPr/>
        </p:nvSpPr>
        <p:spPr>
          <a:xfrm>
            <a:off x="382157" y="549474"/>
            <a:ext cx="11392669" cy="1987892"/>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1.</a:t>
            </a:r>
            <a:r>
              <a:rPr lang="en-US" altLang="zh-CN" sz="2800" kern="100">
                <a:latin typeface="Times New Roman" pitchFamily="18" charset="0"/>
                <a:cs typeface="Courier New" panose="02070309020205020404" pitchFamily="49" charset="0"/>
              </a:rPr>
              <a:t>(2020·</a:t>
            </a:r>
            <a:r>
              <a:rPr lang="zh-CN" altLang="zh-CN" sz="2800" kern="100">
                <a:latin typeface="Times New Roman" pitchFamily="18" charset="0"/>
                <a:ea typeface="楷体_GB2312" panose="02010609030101010101" pitchFamily="49" charset="-122"/>
                <a:cs typeface="Times New Roman" panose="02020603050405020304" pitchFamily="18" charset="0"/>
              </a:rPr>
              <a:t>湖南娄底检测</a:t>
            </a:r>
            <a:r>
              <a:rPr lang="en-US" altLang="zh-CN" sz="2800" kern="100">
                <a:latin typeface="Times New Roman" pitchFamily="18" charset="0"/>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从本质上讲，工业上冶炼金属的反应一定都属于</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A.</a:t>
            </a:r>
            <a:r>
              <a:rPr lang="zh-CN" altLang="zh-CN" sz="2800" kern="100">
                <a:latin typeface="Times New Roman" pitchFamily="18" charset="0"/>
                <a:ea typeface="方正中等线简体" panose="03000509000000000000" pitchFamily="65" charset="-122"/>
                <a:cs typeface="Times New Roman" panose="02020603050405020304" pitchFamily="18" charset="0"/>
              </a:rPr>
              <a:t>氧化还原反应</a:t>
            </a:r>
            <a:r>
              <a:rPr lang="en-US" altLang="zh-CN" sz="2800" kern="100">
                <a:latin typeface="Times New Roman" pitchFamily="18" charset="0"/>
                <a:ea typeface="方正中等线简体" panose="03000509000000000000" pitchFamily="65" charset="-122"/>
                <a:cs typeface="Courier New" panose="02070309020205020404" pitchFamily="49"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	B</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置换反应</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C.</a:t>
            </a:r>
            <a:r>
              <a:rPr lang="zh-CN" altLang="zh-CN" sz="2800" kern="100">
                <a:latin typeface="Times New Roman" pitchFamily="18" charset="0"/>
                <a:ea typeface="方正中等线简体" panose="03000509000000000000" pitchFamily="65" charset="-122"/>
                <a:cs typeface="Times New Roman" panose="02020603050405020304" pitchFamily="18" charset="0"/>
              </a:rPr>
              <a:t>分解反应</a:t>
            </a:r>
            <a:r>
              <a:rPr lang="en-US" altLang="zh-CN" sz="2800" kern="100">
                <a:latin typeface="Times New Roman" pitchFamily="18" charset="0"/>
                <a:ea typeface="方正中等线简体" panose="03000509000000000000" pitchFamily="65" charset="-122"/>
                <a:cs typeface="Courier New" panose="02070309020205020404" pitchFamily="49" charset="0"/>
              </a:rPr>
              <a:t>  	</a:t>
            </a:r>
            <a:r>
              <a:rPr lang="en-US" altLang="zh-CN" sz="2800" kern="100" smtClean="0">
                <a:latin typeface="Times New Roman" pitchFamily="18" charset="0"/>
                <a:ea typeface="方正中等线简体" panose="03000509000000000000" pitchFamily="65" charset="-122"/>
                <a:cs typeface="Courier New" panose="02070309020205020404" pitchFamily="49" charset="0"/>
              </a:rPr>
              <a:t>		D</a:t>
            </a:r>
            <a:r>
              <a:rPr lang="en-US" altLang="zh-CN" sz="2800" kern="100">
                <a:latin typeface="Times New Roman" pitchFamily="18" charset="0"/>
                <a:ea typeface="方正中等线简体" panose="03000509000000000000" pitchFamily="65" charset="-122"/>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复分解反应</a:t>
            </a:r>
            <a:endParaRPr lang="zh-CN" altLang="zh-CN" sz="1050" kern="100">
              <a:effectLst/>
              <a:latin typeface="宋体" pitchFamily="2" charset="-122"/>
              <a:ea typeface="宋体" pitchFamily="2" charset="-122"/>
              <a:cs typeface="Courier New" panose="02070309020205020404" pitchFamily="49" charset="0"/>
            </a:endParaRPr>
          </a:p>
        </p:txBody>
      </p:sp>
      <p:sp>
        <p:nvSpPr>
          <p:cNvPr id="15" name="TextBox 19"/>
          <p:cNvSpPr txBox="1"/>
          <p:nvPr/>
        </p:nvSpPr>
        <p:spPr>
          <a:xfrm>
            <a:off x="262558" y="1151005"/>
            <a:ext cx="756098" cy="78483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zh-CN" altLang="en-US" sz="4500" b="1" smtClean="0">
                <a:solidFill>
                  <a:srgbClr val="C00000"/>
                </a:solidFill>
                <a:latin typeface="华文细黑" panose="02010600040101010101" pitchFamily="2" charset="-122"/>
                <a:ea typeface="华文细黑" panose="02010600040101010101" pitchFamily="2" charset="-122"/>
              </a:rPr>
              <a:t>√</a:t>
            </a:r>
            <a:endParaRPr lang="zh-CN" altLang="en-US" sz="4500" b="1">
              <a:solidFill>
                <a:srgbClr val="C00000"/>
              </a:solidFill>
              <a:latin typeface="华文细黑" panose="02010600040101010101" pitchFamily="2" charset="-122"/>
              <a:ea typeface="华文细黑" panose="02010600040101010101" pitchFamily="2" charset="-122"/>
            </a:endParaRPr>
          </a:p>
        </p:txBody>
      </p:sp>
      <p:sp>
        <p:nvSpPr>
          <p:cNvPr id="17" name="Rectangle 21">
            <a:hlinkClick r:id="rId2" action="ppaction://hlinksldjump?num=35"/>
          </p:cNvPr>
          <p:cNvSpPr>
            <a:spLocks noChangeArrowheads="1"/>
          </p:cNvSpPr>
          <p:nvPr/>
        </p:nvSpPr>
        <p:spPr bwMode="auto">
          <a:xfrm>
            <a:off x="2259535"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solidFill>
                  <a:srgbClr val="0000FF"/>
                </a:solidFill>
                <a:latin typeface="Broadway" pitchFamily="82" charset="0"/>
                <a:ea typeface="楷体" pitchFamily="49" charset="-122"/>
                <a:cs typeface="经典繁仿黑" pitchFamily="49" charset="-122"/>
              </a:rPr>
              <a:t>1</a:t>
            </a:r>
          </a:p>
        </p:txBody>
      </p:sp>
      <p:sp>
        <p:nvSpPr>
          <p:cNvPr id="18" name="Rectangle 21"/>
          <p:cNvSpPr>
            <a:spLocks noChangeArrowheads="1"/>
          </p:cNvSpPr>
          <p:nvPr/>
        </p:nvSpPr>
        <p:spPr bwMode="auto">
          <a:xfrm>
            <a:off x="2544680"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latin typeface="Broadway" pitchFamily="82" charset="0"/>
                <a:ea typeface="楷体" pitchFamily="49" charset="-122"/>
                <a:cs typeface="经典繁仿黑" pitchFamily="49" charset="-122"/>
              </a:rPr>
              <a:t>2</a:t>
            </a:r>
          </a:p>
        </p:txBody>
      </p:sp>
      <p:sp>
        <p:nvSpPr>
          <p:cNvPr id="19" name="Rectangle 21"/>
          <p:cNvSpPr>
            <a:spLocks noChangeArrowheads="1"/>
          </p:cNvSpPr>
          <p:nvPr/>
        </p:nvSpPr>
        <p:spPr bwMode="auto">
          <a:xfrm>
            <a:off x="2829825"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3</a:t>
            </a:r>
            <a:endParaRPr lang="en-US" altLang="zh-CN" sz="1400">
              <a:latin typeface="Broadway" pitchFamily="82" charset="0"/>
              <a:ea typeface="楷体" pitchFamily="49" charset="-122"/>
              <a:cs typeface="经典繁仿黑" pitchFamily="49" charset="-122"/>
            </a:endParaRPr>
          </a:p>
        </p:txBody>
      </p:sp>
      <p:sp>
        <p:nvSpPr>
          <p:cNvPr id="23" name="Rectangle 21"/>
          <p:cNvSpPr>
            <a:spLocks noChangeArrowheads="1"/>
          </p:cNvSpPr>
          <p:nvPr/>
        </p:nvSpPr>
        <p:spPr bwMode="auto">
          <a:xfrm>
            <a:off x="3114970"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4</a:t>
            </a:r>
            <a:endParaRPr lang="en-US" altLang="zh-CN" sz="1400">
              <a:latin typeface="Broadway" pitchFamily="82" charset="0"/>
              <a:ea typeface="楷体" pitchFamily="49" charset="-122"/>
              <a:cs typeface="经典繁仿黑" pitchFamily="49" charset="-122"/>
            </a:endParaRPr>
          </a:p>
        </p:txBody>
      </p:sp>
      <p:sp>
        <p:nvSpPr>
          <p:cNvPr id="13" name="Rectangle 21"/>
          <p:cNvSpPr>
            <a:spLocks noChangeArrowheads="1"/>
          </p:cNvSpPr>
          <p:nvPr/>
        </p:nvSpPr>
        <p:spPr bwMode="auto">
          <a:xfrm>
            <a:off x="3413976"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5</a:t>
            </a:r>
            <a:endParaRPr lang="en-US" altLang="zh-CN" sz="1400">
              <a:latin typeface="Broadway" pitchFamily="82" charset="0"/>
              <a:ea typeface="楷体" pitchFamily="49" charset="-122"/>
              <a:cs typeface="经典繁仿黑" pitchFamily="49" charset="-122"/>
            </a:endParaRPr>
          </a:p>
        </p:txBody>
      </p:sp>
      <p:sp>
        <p:nvSpPr>
          <p:cNvPr id="14" name="矩形 13"/>
          <p:cNvSpPr/>
          <p:nvPr/>
        </p:nvSpPr>
        <p:spPr>
          <a:xfrm>
            <a:off x="382157" y="3267163"/>
            <a:ext cx="11392669" cy="1314759"/>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a:latin typeface="Times New Roman" pitchFamily="18" charset="0"/>
                <a:cs typeface="Times New Roman" panose="02020603050405020304" pitchFamily="18" charset="0"/>
              </a:rPr>
              <a:t>金属冶炼的本质是金属阳离子得电子被还原生成金属单质，因此一定属于氧化还原反应</a:t>
            </a:r>
            <a:r>
              <a:rPr lang="zh-CN" altLang="zh-CN" sz="2800" kern="100" smtClean="0">
                <a:latin typeface="Times New Roman" pitchFamily="18" charset="0"/>
                <a:cs typeface="Times New Roman" panose="02020603050405020304" pitchFamily="18" charset="0"/>
              </a:rPr>
              <a:t>。</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3194095782"/>
      </p:ext>
    </p:extLst>
  </p:cSld>
  <p:clrMapOvr>
    <a:masterClrMapping/>
  </p:clrMapOvr>
  <mc:AlternateContent>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1"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1"/>
    </p:bld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 name="矩形 10"/>
          <p:cNvSpPr/>
          <p:nvPr/>
        </p:nvSpPr>
        <p:spPr>
          <a:xfrm>
            <a:off x="382157" y="117426"/>
            <a:ext cx="11545697" cy="3354740"/>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2.</a:t>
            </a:r>
            <a:r>
              <a:rPr lang="zh-CN" altLang="zh-CN" sz="2800" kern="100">
                <a:latin typeface="Times New Roman" pitchFamily="18" charset="0"/>
                <a:ea typeface="方正中等线简体" panose="03000509000000000000" pitchFamily="65" charset="-122"/>
                <a:cs typeface="Times New Roman" panose="02020603050405020304" pitchFamily="18" charset="0"/>
              </a:rPr>
              <a:t>下列金属的冶炼方法不正确的是</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A.</a:t>
            </a:r>
            <a:r>
              <a:rPr lang="zh-CN" altLang="zh-CN" sz="2800" kern="100">
                <a:latin typeface="Times New Roman" pitchFamily="18" charset="0"/>
                <a:ea typeface="方正中等线简体" panose="03000509000000000000" pitchFamily="65" charset="-122"/>
                <a:cs typeface="Times New Roman" panose="02020603050405020304" pitchFamily="18" charset="0"/>
              </a:rPr>
              <a:t>汞、银等不活泼金属用热分解法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B.</a:t>
            </a:r>
            <a:r>
              <a:rPr lang="zh-CN" altLang="zh-CN" sz="2800" kern="100">
                <a:latin typeface="Times New Roman" pitchFamily="18" charset="0"/>
                <a:ea typeface="方正中等线简体" panose="03000509000000000000" pitchFamily="65" charset="-122"/>
                <a:cs typeface="Times New Roman" panose="02020603050405020304" pitchFamily="18" charset="0"/>
              </a:rPr>
              <a:t>钾、钠、钙、镁等活泼金属用电解法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C.</a:t>
            </a:r>
            <a:r>
              <a:rPr lang="zh-CN" altLang="zh-CN" sz="2800" kern="100">
                <a:latin typeface="Times New Roman" pitchFamily="18" charset="0"/>
                <a:ea typeface="方正中等线简体" panose="03000509000000000000" pitchFamily="65" charset="-122"/>
                <a:cs typeface="Times New Roman" panose="02020603050405020304" pitchFamily="18" charset="0"/>
              </a:rPr>
              <a:t>铝、锌、铁、铅、铜等金属用热还原法</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D.</a:t>
            </a:r>
            <a:r>
              <a:rPr lang="zh-CN" altLang="zh-CN" sz="2800" kern="100">
                <a:latin typeface="Times New Roman" pitchFamily="18" charset="0"/>
                <a:ea typeface="方正中等线简体" panose="03000509000000000000" pitchFamily="65" charset="-122"/>
                <a:cs typeface="Times New Roman" panose="02020603050405020304" pitchFamily="18" charset="0"/>
              </a:rPr>
              <a:t>氢气、碳、铝等都可用作冶炼金属的还原剂</a:t>
            </a:r>
            <a:endParaRPr lang="zh-CN" altLang="zh-CN" sz="1050" kern="100">
              <a:effectLst/>
              <a:latin typeface="宋体" pitchFamily="2" charset="-122"/>
              <a:ea typeface="宋体" pitchFamily="2" charset="-122"/>
              <a:cs typeface="Courier New" panose="02070309020205020404" pitchFamily="49" charset="0"/>
            </a:endParaRPr>
          </a:p>
        </p:txBody>
      </p:sp>
      <p:sp>
        <p:nvSpPr>
          <p:cNvPr id="20" name="Rectangle 21">
            <a:hlinkClick r:id="rId2" action="ppaction://hlinksldjump?num=35"/>
          </p:cNvPr>
          <p:cNvSpPr>
            <a:spLocks noChangeArrowheads="1"/>
          </p:cNvSpPr>
          <p:nvPr/>
        </p:nvSpPr>
        <p:spPr bwMode="auto">
          <a:xfrm>
            <a:off x="2259535"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latin typeface="Broadway" pitchFamily="82" charset="0"/>
                <a:ea typeface="楷体" pitchFamily="49" charset="-122"/>
                <a:cs typeface="经典繁仿黑" pitchFamily="49" charset="-122"/>
              </a:rPr>
              <a:t>1</a:t>
            </a:r>
          </a:p>
        </p:txBody>
      </p:sp>
      <p:sp>
        <p:nvSpPr>
          <p:cNvPr id="21" name="Rectangle 21">
            <a:hlinkClick r:id="rId3" action="ppaction://hlinksldjump?num=36"/>
          </p:cNvPr>
          <p:cNvSpPr>
            <a:spLocks noChangeArrowheads="1"/>
          </p:cNvSpPr>
          <p:nvPr/>
        </p:nvSpPr>
        <p:spPr bwMode="auto">
          <a:xfrm>
            <a:off x="2544680"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solidFill>
                  <a:srgbClr val="0000FF"/>
                </a:solidFill>
                <a:latin typeface="Broadway" pitchFamily="82" charset="0"/>
                <a:ea typeface="楷体" pitchFamily="49" charset="-122"/>
                <a:cs typeface="经典繁仿黑" pitchFamily="49" charset="-122"/>
              </a:rPr>
              <a:t>2</a:t>
            </a:r>
          </a:p>
        </p:txBody>
      </p:sp>
      <p:sp>
        <p:nvSpPr>
          <p:cNvPr id="22" name="Rectangle 21"/>
          <p:cNvSpPr>
            <a:spLocks noChangeArrowheads="1"/>
          </p:cNvSpPr>
          <p:nvPr/>
        </p:nvSpPr>
        <p:spPr bwMode="auto">
          <a:xfrm>
            <a:off x="2829825"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3</a:t>
            </a:r>
            <a:endParaRPr lang="en-US" altLang="zh-CN" sz="1400">
              <a:latin typeface="Broadway" pitchFamily="82" charset="0"/>
              <a:ea typeface="楷体" pitchFamily="49" charset="-122"/>
              <a:cs typeface="经典繁仿黑" pitchFamily="49" charset="-122"/>
            </a:endParaRPr>
          </a:p>
        </p:txBody>
      </p:sp>
      <p:sp>
        <p:nvSpPr>
          <p:cNvPr id="23" name="Rectangle 21"/>
          <p:cNvSpPr>
            <a:spLocks noChangeArrowheads="1"/>
          </p:cNvSpPr>
          <p:nvPr/>
        </p:nvSpPr>
        <p:spPr bwMode="auto">
          <a:xfrm>
            <a:off x="3114970"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4</a:t>
            </a:r>
            <a:endParaRPr lang="en-US" altLang="zh-CN" sz="1400">
              <a:latin typeface="Broadway" pitchFamily="82" charset="0"/>
              <a:ea typeface="楷体" pitchFamily="49" charset="-122"/>
              <a:cs typeface="经典繁仿黑" pitchFamily="49" charset="-122"/>
            </a:endParaRPr>
          </a:p>
        </p:txBody>
      </p:sp>
      <p:sp>
        <p:nvSpPr>
          <p:cNvPr id="10" name="Rectangle 21"/>
          <p:cNvSpPr>
            <a:spLocks noChangeArrowheads="1"/>
          </p:cNvSpPr>
          <p:nvPr/>
        </p:nvSpPr>
        <p:spPr bwMode="auto">
          <a:xfrm>
            <a:off x="3413976"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5</a:t>
            </a:r>
            <a:endParaRPr lang="en-US" altLang="zh-CN" sz="1400">
              <a:latin typeface="Broadway" pitchFamily="82" charset="0"/>
              <a:ea typeface="楷体" pitchFamily="49" charset="-122"/>
              <a:cs typeface="经典繁仿黑" pitchFamily="49" charset="-122"/>
            </a:endParaRPr>
          </a:p>
        </p:txBody>
      </p:sp>
      <p:sp>
        <p:nvSpPr>
          <p:cNvPr id="24" name="TextBox 19"/>
          <p:cNvSpPr txBox="1"/>
          <p:nvPr/>
        </p:nvSpPr>
        <p:spPr>
          <a:xfrm>
            <a:off x="262558" y="2068900"/>
            <a:ext cx="756098" cy="78483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zh-CN" altLang="en-US" sz="4500" b="1" smtClean="0">
                <a:solidFill>
                  <a:srgbClr val="C00000"/>
                </a:solidFill>
                <a:latin typeface="华文细黑" panose="02010600040101010101" pitchFamily="2" charset="-122"/>
                <a:ea typeface="华文细黑" panose="02010600040101010101" pitchFamily="2" charset="-122"/>
              </a:rPr>
              <a:t>√</a:t>
            </a:r>
            <a:endParaRPr lang="zh-CN" altLang="en-US" sz="4500" b="1">
              <a:solidFill>
                <a:srgbClr val="C00000"/>
              </a:solidFill>
              <a:latin typeface="华文细黑" panose="02010600040101010101" pitchFamily="2" charset="-122"/>
              <a:ea typeface="华文细黑" panose="02010600040101010101" pitchFamily="2" charset="-122"/>
            </a:endParaRPr>
          </a:p>
        </p:txBody>
      </p:sp>
      <p:sp>
        <p:nvSpPr>
          <p:cNvPr id="19" name="矩形 18"/>
          <p:cNvSpPr/>
          <p:nvPr/>
        </p:nvSpPr>
        <p:spPr>
          <a:xfrm>
            <a:off x="382157" y="3821288"/>
            <a:ext cx="11545697" cy="688626"/>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a:latin typeface="Times New Roman" pitchFamily="18" charset="0"/>
                <a:cs typeface="Times New Roman" panose="02020603050405020304" pitchFamily="18" charset="0"/>
              </a:rPr>
              <a:t>铝为活泼金属，冶炼时用电解法。</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2993542421"/>
      </p:ext>
    </p:extLst>
  </p:cSld>
  <p:clrMapOvr>
    <a:masterClrMapping/>
  </p:clrMapOvr>
  <mc:AlternateContent>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linds(horizontal)">
                                      <p:cBhvr>
                                        <p:cTn id="1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 name="Rectangle 21">
            <a:hlinkClick r:id="rId2" action="ppaction://hlinksldjump?num=35"/>
          </p:cNvPr>
          <p:cNvSpPr>
            <a:spLocks noChangeArrowheads="1"/>
          </p:cNvSpPr>
          <p:nvPr/>
        </p:nvSpPr>
        <p:spPr bwMode="auto">
          <a:xfrm>
            <a:off x="2259535"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latin typeface="Broadway" pitchFamily="82" charset="0"/>
                <a:ea typeface="楷体" pitchFamily="49" charset="-122"/>
                <a:cs typeface="经典繁仿黑" pitchFamily="49" charset="-122"/>
              </a:rPr>
              <a:t>1</a:t>
            </a:r>
          </a:p>
        </p:txBody>
      </p:sp>
      <p:sp>
        <p:nvSpPr>
          <p:cNvPr id="20" name="Rectangle 21">
            <a:hlinkClick r:id="rId3" action="ppaction://hlinksldjump?num=36"/>
          </p:cNvPr>
          <p:cNvSpPr>
            <a:spLocks noChangeArrowheads="1"/>
          </p:cNvSpPr>
          <p:nvPr/>
        </p:nvSpPr>
        <p:spPr bwMode="auto">
          <a:xfrm>
            <a:off x="2544680"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latin typeface="Broadway" pitchFamily="82" charset="0"/>
                <a:ea typeface="楷体" pitchFamily="49" charset="-122"/>
                <a:cs typeface="经典繁仿黑" pitchFamily="49" charset="-122"/>
              </a:rPr>
              <a:t>2</a:t>
            </a:r>
          </a:p>
        </p:txBody>
      </p:sp>
      <p:sp>
        <p:nvSpPr>
          <p:cNvPr id="21" name="Rectangle 21">
            <a:hlinkClick r:id="rId4" action="ppaction://hlinksldjump?num=37"/>
          </p:cNvPr>
          <p:cNvSpPr>
            <a:spLocks noChangeArrowheads="1"/>
          </p:cNvSpPr>
          <p:nvPr/>
        </p:nvSpPr>
        <p:spPr bwMode="auto">
          <a:xfrm>
            <a:off x="2829825"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a:solidFill>
                  <a:srgbClr val="0000FF"/>
                </a:solidFill>
                <a:latin typeface="Broadway" pitchFamily="82" charset="0"/>
                <a:ea typeface="楷体" pitchFamily="49" charset="-122"/>
                <a:cs typeface="经典繁仿黑" pitchFamily="49" charset="-122"/>
              </a:rPr>
              <a:t>3</a:t>
            </a:r>
          </a:p>
        </p:txBody>
      </p:sp>
      <p:sp>
        <p:nvSpPr>
          <p:cNvPr id="22" name="Rectangle 21"/>
          <p:cNvSpPr>
            <a:spLocks noChangeArrowheads="1"/>
          </p:cNvSpPr>
          <p:nvPr/>
        </p:nvSpPr>
        <p:spPr bwMode="auto">
          <a:xfrm>
            <a:off x="3114970"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4</a:t>
            </a:r>
            <a:endParaRPr lang="en-US" altLang="zh-CN" sz="1400">
              <a:latin typeface="Broadway" pitchFamily="82" charset="0"/>
              <a:ea typeface="楷体" pitchFamily="49" charset="-122"/>
              <a:cs typeface="经典繁仿黑" pitchFamily="49" charset="-122"/>
            </a:endParaRPr>
          </a:p>
        </p:txBody>
      </p:sp>
      <p:sp>
        <p:nvSpPr>
          <p:cNvPr id="14" name="Rectangle 21"/>
          <p:cNvSpPr>
            <a:spLocks noChangeArrowheads="1"/>
          </p:cNvSpPr>
          <p:nvPr/>
        </p:nvSpPr>
        <p:spPr bwMode="auto">
          <a:xfrm>
            <a:off x="3413976" y="6416030"/>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ctr" defTabSz="768046" fontAlgn="base">
              <a:spcBef>
                <a:spcPct val="0"/>
              </a:spcBef>
              <a:spcAft>
                <a:spcPct val="0"/>
              </a:spcAft>
            </a:pPr>
            <a:r>
              <a:rPr lang="en-US" altLang="zh-CN" sz="1400" smtClean="0">
                <a:latin typeface="Broadway" pitchFamily="82" charset="0"/>
                <a:ea typeface="楷体" pitchFamily="49" charset="-122"/>
                <a:cs typeface="经典繁仿黑" pitchFamily="49" charset="-122"/>
              </a:rPr>
              <a:t>5</a:t>
            </a:r>
            <a:endParaRPr lang="en-US" altLang="zh-CN" sz="1400">
              <a:latin typeface="Broadway" pitchFamily="82" charset="0"/>
              <a:ea typeface="楷体" pitchFamily="49" charset="-122"/>
              <a:cs typeface="经典繁仿黑" pitchFamily="49" charset="-122"/>
            </a:endParaRPr>
          </a:p>
        </p:txBody>
      </p:sp>
      <p:sp>
        <p:nvSpPr>
          <p:cNvPr id="11" name="矩形 10"/>
          <p:cNvSpPr/>
          <p:nvPr/>
        </p:nvSpPr>
        <p:spPr>
          <a:xfrm>
            <a:off x="382157" y="509280"/>
            <a:ext cx="11392669" cy="3280554"/>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3.</a:t>
            </a:r>
            <a:r>
              <a:rPr lang="en-US" altLang="zh-CN" sz="2800" kern="100">
                <a:latin typeface="Times New Roman" pitchFamily="18" charset="0"/>
                <a:cs typeface="Courier New" panose="02070309020205020404" pitchFamily="49" charset="0"/>
              </a:rPr>
              <a:t>(2020·</a:t>
            </a:r>
            <a:r>
              <a:rPr lang="zh-CN" altLang="zh-CN" sz="2800" kern="100">
                <a:latin typeface="Times New Roman" pitchFamily="18" charset="0"/>
                <a:ea typeface="楷体_GB2312" panose="02010609030101010101" pitchFamily="49" charset="-122"/>
                <a:cs typeface="Times New Roman" panose="02020603050405020304" pitchFamily="18" charset="0"/>
              </a:rPr>
              <a:t>河南周口中英文学校月考</a:t>
            </a:r>
            <a:r>
              <a:rPr lang="en-US" altLang="zh-CN" sz="2800" kern="100">
                <a:latin typeface="Times New Roman" pitchFamily="18" charset="0"/>
                <a:cs typeface="Courier New" panose="02070309020205020404" pitchFamily="49" charset="0"/>
              </a:rPr>
              <a:t>)</a:t>
            </a:r>
            <a:r>
              <a:rPr lang="zh-CN" altLang="zh-CN" sz="2800" kern="100">
                <a:latin typeface="Times New Roman" pitchFamily="18" charset="0"/>
                <a:ea typeface="方正中等线简体" panose="03000509000000000000" pitchFamily="65" charset="-122"/>
                <a:cs typeface="Times New Roman" panose="02020603050405020304" pitchFamily="18" charset="0"/>
              </a:rPr>
              <a:t>下列关于铝热反应的说法错误的是</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A.</a:t>
            </a:r>
            <a:r>
              <a:rPr lang="zh-CN" altLang="zh-CN" sz="2800" kern="100">
                <a:latin typeface="Times New Roman" pitchFamily="18" charset="0"/>
                <a:ea typeface="方正中等线简体" panose="03000509000000000000" pitchFamily="65" charset="-122"/>
                <a:cs typeface="Times New Roman" panose="02020603050405020304" pitchFamily="18" charset="0"/>
              </a:rPr>
              <a:t>铝热剂中还原剂是铝粉</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B.</a:t>
            </a:r>
            <a:r>
              <a:rPr lang="zh-CN" altLang="zh-CN" sz="2800" kern="100">
                <a:latin typeface="Times New Roman" pitchFamily="18" charset="0"/>
                <a:ea typeface="方正中等线简体" panose="03000509000000000000" pitchFamily="65" charset="-122"/>
                <a:cs typeface="Times New Roman" panose="02020603050405020304" pitchFamily="18" charset="0"/>
              </a:rPr>
              <a:t>铝热剂是纯净物</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C.</a:t>
            </a:r>
            <a:r>
              <a:rPr lang="zh-CN" altLang="zh-CN" sz="2800" kern="100">
                <a:latin typeface="Times New Roman" pitchFamily="18" charset="0"/>
                <a:ea typeface="方正中等线简体" panose="03000509000000000000" pitchFamily="65" charset="-122"/>
                <a:cs typeface="Times New Roman" panose="02020603050405020304" pitchFamily="18" charset="0"/>
              </a:rPr>
              <a:t>铝与</a:t>
            </a:r>
            <a:r>
              <a:rPr lang="en-US" altLang="zh-CN" sz="2800" kern="100">
                <a:latin typeface="Times New Roman" pitchFamily="18" charset="0"/>
                <a:ea typeface="方正中等线简体" panose="03000509000000000000" pitchFamily="65" charset="-122"/>
                <a:cs typeface="Courier New" panose="02070309020205020404" pitchFamily="49" charset="0"/>
              </a:rPr>
              <a:t>Fe</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2</a:t>
            </a:r>
            <a:r>
              <a:rPr lang="en-US" altLang="zh-CN" sz="2800" kern="100">
                <a:latin typeface="Times New Roman" pitchFamily="18" charset="0"/>
                <a:ea typeface="方正中等线简体" panose="03000509000000000000" pitchFamily="65" charset="-122"/>
                <a:cs typeface="Courier New" panose="02070309020205020404" pitchFamily="49" charset="0"/>
              </a:rPr>
              <a:t>O</a:t>
            </a:r>
            <a:r>
              <a:rPr lang="en-US" altLang="zh-CN" sz="2800" kern="100" baseline="-25000">
                <a:latin typeface="Times New Roman" pitchFamily="18" charset="0"/>
                <a:ea typeface="方正中等线简体" panose="03000509000000000000" pitchFamily="65" charset="-122"/>
                <a:cs typeface="Courier New" panose="02070309020205020404" pitchFamily="49" charset="0"/>
              </a:rPr>
              <a:t>3</a:t>
            </a:r>
            <a:r>
              <a:rPr lang="zh-CN" altLang="zh-CN" sz="2800" kern="100">
                <a:latin typeface="Times New Roman" pitchFamily="18" charset="0"/>
                <a:ea typeface="方正中等线简体" panose="03000509000000000000" pitchFamily="65" charset="-122"/>
                <a:cs typeface="Times New Roman" panose="02020603050405020304" pitchFamily="18" charset="0"/>
              </a:rPr>
              <a:t>可组成铝热剂</a:t>
            </a:r>
            <a:endParaRPr lang="zh-CN" altLang="zh-CN" sz="1050" kern="100">
              <a:latin typeface="宋体" pitchFamily="2" charset="-122"/>
              <a:ea typeface="宋体" pitchFamily="2" charset="-122"/>
              <a:cs typeface="Courier New" panose="02070309020205020404" pitchFamily="49" charset="0"/>
            </a:endParaRPr>
          </a:p>
          <a:p>
            <a:pPr algn="just">
              <a:lnSpc>
                <a:spcPct val="150000"/>
              </a:lnSpc>
              <a:spcAft>
                <a:spcPct val="0"/>
              </a:spcAft>
            </a:pPr>
            <a:r>
              <a:rPr lang="en-US" altLang="zh-CN" sz="2800" kern="100">
                <a:latin typeface="Times New Roman" pitchFamily="18" charset="0"/>
                <a:ea typeface="方正中等线简体" panose="03000509000000000000" pitchFamily="65" charset="-122"/>
                <a:cs typeface="Courier New" panose="02070309020205020404" pitchFamily="49" charset="0"/>
              </a:rPr>
              <a:t>D.</a:t>
            </a:r>
            <a:r>
              <a:rPr lang="zh-CN" altLang="zh-CN" sz="2800" kern="100">
                <a:latin typeface="Times New Roman" pitchFamily="18" charset="0"/>
                <a:ea typeface="方正中等线简体" panose="03000509000000000000" pitchFamily="65" charset="-122"/>
                <a:cs typeface="Times New Roman" panose="02020603050405020304" pitchFamily="18" charset="0"/>
              </a:rPr>
              <a:t>铝热反应是放热反应</a:t>
            </a:r>
            <a:endParaRPr lang="zh-CN" altLang="zh-CN" sz="1050" kern="100">
              <a:effectLst/>
              <a:latin typeface="宋体" pitchFamily="2" charset="-122"/>
              <a:ea typeface="宋体" pitchFamily="2" charset="-122"/>
              <a:cs typeface="Courier New" panose="02070309020205020404" pitchFamily="49" charset="0"/>
            </a:endParaRPr>
          </a:p>
        </p:txBody>
      </p:sp>
      <p:sp>
        <p:nvSpPr>
          <p:cNvPr id="9" name="TextBox 19"/>
          <p:cNvSpPr txBox="1"/>
          <p:nvPr/>
        </p:nvSpPr>
        <p:spPr>
          <a:xfrm>
            <a:off x="262558" y="1773610"/>
            <a:ext cx="756098" cy="784830"/>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1219140"/>
            <a:r>
              <a:rPr lang="zh-CN" altLang="en-US" sz="4500" b="1" smtClean="0">
                <a:solidFill>
                  <a:srgbClr val="C00000"/>
                </a:solidFill>
                <a:latin typeface="华文细黑" panose="02010600040101010101" pitchFamily="2" charset="-122"/>
                <a:ea typeface="华文细黑" panose="02010600040101010101" pitchFamily="2" charset="-122"/>
              </a:rPr>
              <a:t>√</a:t>
            </a:r>
            <a:endParaRPr lang="zh-CN" altLang="en-US" sz="4500" b="1">
              <a:solidFill>
                <a:srgbClr val="C00000"/>
              </a:solidFill>
              <a:latin typeface="华文细黑" panose="02010600040101010101" pitchFamily="2" charset="-122"/>
              <a:ea typeface="华文细黑" panose="02010600040101010101" pitchFamily="2" charset="-122"/>
            </a:endParaRPr>
          </a:p>
        </p:txBody>
      </p:sp>
      <p:sp>
        <p:nvSpPr>
          <p:cNvPr id="12" name="矩形 11"/>
          <p:cNvSpPr/>
          <p:nvPr/>
        </p:nvSpPr>
        <p:spPr>
          <a:xfrm>
            <a:off x="382157" y="4041821"/>
            <a:ext cx="11392669" cy="1980261"/>
          </a:xfrm>
          <a:prstGeom prst="rect">
            <a:avLst/>
          </a:prstGeom>
        </p:spPr>
        <p:txBody>
          <a:bodyPr wrap="square" lIns="121898" tIns="60948" rIns="121898" bIns="60948">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gn="just">
              <a:lnSpc>
                <a:spcPct val="150000"/>
              </a:lnSpc>
              <a:spcAft>
                <a:spcPct val="0"/>
              </a:spcAft>
            </a:pPr>
            <a:r>
              <a:rPr lang="zh-CN" altLang="zh-CN" sz="2800" kern="100" smtClean="0">
                <a:solidFill>
                  <a:srgbClr val="0000FF"/>
                </a:solidFill>
                <a:latin typeface="Times New Roman" pitchFamily="18" charset="0"/>
                <a:ea typeface="微软雅黑" pitchFamily="34" charset="-122"/>
                <a:cs typeface="Times New Roman" panose="02020603050405020304" pitchFamily="18" charset="0"/>
              </a:rPr>
              <a:t>解析　</a:t>
            </a:r>
            <a:r>
              <a:rPr lang="zh-CN" altLang="zh-CN" sz="2800" kern="100" smtClean="0">
                <a:latin typeface="Times New Roman" pitchFamily="18" charset="0"/>
                <a:cs typeface="Times New Roman" panose="02020603050405020304" pitchFamily="18" charset="0"/>
              </a:rPr>
              <a:t>铝热反应中，铝为还原剂，将比铝活泼性弱的金属从其化合物中置换出来，同时放出大量的热，故</a:t>
            </a:r>
            <a:r>
              <a:rPr lang="en-US" altLang="zh-CN" sz="2800" kern="100" smtClean="0">
                <a:latin typeface="Times New Roman" pitchFamily="18" charset="0"/>
                <a:cs typeface="Courier New" panose="02070309020205020404" pitchFamily="49" charset="0"/>
              </a:rPr>
              <a:t>A</a:t>
            </a:r>
            <a:r>
              <a:rPr lang="zh-CN" altLang="zh-CN" sz="2800" kern="100" smtClean="0">
                <a:latin typeface="Times New Roman" pitchFamily="18" charset="0"/>
                <a:cs typeface="Times New Roman" panose="02020603050405020304" pitchFamily="18" charset="0"/>
              </a:rPr>
              <a:t>、</a:t>
            </a:r>
            <a:r>
              <a:rPr lang="en-US" altLang="zh-CN" sz="2800" kern="100" smtClean="0">
                <a:latin typeface="Times New Roman" pitchFamily="18" charset="0"/>
                <a:cs typeface="Courier New" panose="02070309020205020404" pitchFamily="49" charset="0"/>
              </a:rPr>
              <a:t>C</a:t>
            </a:r>
            <a:r>
              <a:rPr lang="zh-CN" altLang="zh-CN" sz="2800" kern="100" smtClean="0">
                <a:latin typeface="Times New Roman" pitchFamily="18" charset="0"/>
                <a:cs typeface="Times New Roman" panose="02020603050405020304" pitchFamily="18" charset="0"/>
              </a:rPr>
              <a:t>、</a:t>
            </a:r>
            <a:r>
              <a:rPr lang="en-US" altLang="zh-CN" sz="2800" kern="100" smtClean="0">
                <a:latin typeface="Times New Roman" pitchFamily="18" charset="0"/>
                <a:cs typeface="Courier New" panose="02070309020205020404" pitchFamily="49" charset="0"/>
              </a:rPr>
              <a:t>D</a:t>
            </a:r>
            <a:r>
              <a:rPr lang="zh-CN" altLang="zh-CN" sz="2800" kern="100" smtClean="0">
                <a:latin typeface="Times New Roman" pitchFamily="18" charset="0"/>
                <a:cs typeface="Times New Roman" panose="02020603050405020304" pitchFamily="18" charset="0"/>
              </a:rPr>
              <a:t>正确；</a:t>
            </a:r>
            <a:endParaRPr lang="en-US" altLang="zh-CN" sz="2800" kern="100" smtClean="0">
              <a:latin typeface="Times New Roman" pitchFamily="18" charset="0"/>
              <a:cs typeface="Times New Roman" panose="02020603050405020304" pitchFamily="18" charset="0"/>
            </a:endParaRPr>
          </a:p>
          <a:p>
            <a:pPr algn="just">
              <a:lnSpc>
                <a:spcPct val="150000"/>
              </a:lnSpc>
              <a:spcAft>
                <a:spcPct val="0"/>
              </a:spcAft>
            </a:pPr>
            <a:r>
              <a:rPr lang="zh-CN" altLang="zh-CN" sz="2800" kern="100" smtClean="0">
                <a:latin typeface="Times New Roman" pitchFamily="18" charset="0"/>
                <a:cs typeface="Times New Roman" panose="02020603050405020304" pitchFamily="18" charset="0"/>
              </a:rPr>
              <a:t>铝热剂为混合物，</a:t>
            </a:r>
            <a:r>
              <a:rPr lang="en-US" altLang="zh-CN" sz="2800" kern="100" smtClean="0">
                <a:latin typeface="Times New Roman" pitchFamily="18" charset="0"/>
                <a:cs typeface="Courier New" panose="02070309020205020404" pitchFamily="49" charset="0"/>
              </a:rPr>
              <a:t>B</a:t>
            </a:r>
            <a:r>
              <a:rPr lang="zh-CN" altLang="zh-CN" sz="2800" kern="100" smtClean="0">
                <a:latin typeface="Times New Roman" pitchFamily="18" charset="0"/>
                <a:cs typeface="Times New Roman" panose="02020603050405020304" pitchFamily="18" charset="0"/>
              </a:rPr>
              <a:t>错误。</a:t>
            </a:r>
            <a:endParaRPr lang="zh-CN" altLang="zh-CN" sz="1050" kern="100">
              <a:effectLst/>
              <a:latin typeface="宋体" pitchFamily="2" charset="-122"/>
              <a:ea typeface="宋体" pitchFamily="2" charset="-122"/>
              <a:cs typeface="Courier New" panose="02070309020205020404" pitchFamily="49" charset="0"/>
            </a:endParaRPr>
          </a:p>
        </p:txBody>
      </p:sp>
    </p:spTree>
    <p:extLst>
      <p:ext uri="{BB962C8B-B14F-4D97-AF65-F5344CB8AC3E}">
        <p14:creationId xmlns:p14="http://schemas.microsoft.com/office/powerpoint/2010/main" val="4132885427"/>
      </p:ext>
    </p:extLst>
  </p:cSld>
  <p:clrMapOvr>
    <a:masterClrMapping/>
  </p:clrMapOvr>
  <mc:AlternateContent>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blinds(horizontal)">
                                      <p:cBhvr>
                                        <p:cTn id="12" dur="500"/>
                                        <p:tgtEl>
                                          <p:spTgt spid="12">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blinds(horizontal)">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0413" cy="5589588"/>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https://d.book118.com/568052141135006044</a:t>
            </a:r>
          </a:p>
        </p:txBody>
      </p:sp>
    </p:spTree>
  </p:cSld>
  <p:clrMapOvr>
    <a:masterClrMapping/>
  </p:clrMapOvr>
  <p:transition/>
  <p:timing/>
</p:sld>
</file>

<file path=ppt/tags/tag1.xml><?xml version="1.0" encoding="utf-8"?>
<p:tagLst xmlns:p="http://schemas.openxmlformats.org/presentationml/2006/main">
  <p:tag name="MH" val="20150816225314"/>
  <p:tag name="MH_LIBRARY" val="GRAPHIC"/>
  <p:tag name="MH_ORDER" val="1"/>
  <p:tag name="MH_TYPE" val="SubTitle"/>
</p:tagLst>
</file>

<file path=ppt/tags/tag2.xml><?xml version="1.0" encoding="utf-8"?>
<p:tagLst xmlns:p="http://schemas.openxmlformats.org/presentationml/2006/main">
  <p:tag name="MH" val="20150816225314"/>
  <p:tag name="MH_LIBRARY" val="GRAPHIC"/>
  <p:tag name="MH_ORDER" val="1"/>
  <p:tag name="MH_TYPE" val="SubTitle"/>
</p:tagLst>
</file>

<file path=ppt/tags/tag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7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微软雅黑" charset="-122"/>
        <a:cs typeface="Arial"/>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黑体"/>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229</Paragraphs>
  <Slides>38</Slides>
  <Notes>0</Notes>
  <TotalTime>1</TotalTime>
  <HiddenSlides>0</HiddenSlides>
  <MMClips>0</MMClips>
  <ScaleCrop>0</ScaleCrop>
  <HeadingPairs>
    <vt:vector baseType="variant" size="6">
      <vt:variant>
        <vt:lpstr>Fonts used</vt:lpstr>
      </vt:variant>
      <vt:variant>
        <vt:i4>16</vt:i4>
      </vt:variant>
      <vt:variant>
        <vt:lpstr>Theme</vt:lpstr>
      </vt:variant>
      <vt:variant>
        <vt:i4>1</vt:i4>
      </vt:variant>
      <vt:variant>
        <vt:lpstr>Slide Titles</vt:lpstr>
      </vt:variant>
      <vt:variant>
        <vt:i4>38</vt:i4>
      </vt:variant>
    </vt:vector>
  </HeadingPairs>
  <TitlesOfParts>
    <vt:vector baseType="lpstr" size="55">
      <vt:lpstr>Arial</vt:lpstr>
      <vt:lpstr>Calibri</vt:lpstr>
      <vt:lpstr>Arial Black</vt:lpstr>
      <vt:lpstr>微软雅黑</vt:lpstr>
      <vt:lpstr>黑体</vt:lpstr>
      <vt:lpstr>Times New Roman</vt:lpstr>
      <vt:lpstr>方正中等线简体</vt:lpstr>
      <vt:lpstr>Courier New</vt:lpstr>
      <vt:lpstr>宋体</vt:lpstr>
      <vt:lpstr>明黑</vt:lpstr>
      <vt:lpstr>华文细黑</vt:lpstr>
      <vt:lpstr>IPAPANNEW</vt:lpstr>
      <vt:lpstr>楷体_GB2312</vt:lpstr>
      <vt:lpstr>Broadway</vt:lpstr>
      <vt:lpstr>楷体</vt:lpstr>
      <vt:lpstr>经典繁仿黑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2024-09-25T05:20:45.502</cp:lastPrinted>
  <dcterms:created xsi:type="dcterms:W3CDTF">2024-09-24T21:20:45Z</dcterms:created>
  <dcterms:modified xsi:type="dcterms:W3CDTF">2024-09-24T21:20:47Z</dcterms:modified>
</cp:coreProperties>
</file>