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10.xml" ContentType="application/vnd.openxmlformats-officedocument.drawingml.chart+xml"/>
  <Override PartName="/ppt/charts/chart1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ppt/charts/chart9.xml" ContentType="application/vnd.openxmlformats-officedocument.drawingml.chart+xml"/>
  <Override PartName="/ppt/charts/colors1.xml" ContentType="application/vnd.ms-office.chartcolorstyle+xml"/>
  <Override PartName="/ppt/charts/colors2.xml" ContentType="application/vnd.ms-office.chartcolorstyle+xml"/>
  <Override PartName="/ppt/charts/colors3.xml" ContentType="application/vnd.ms-office.chartcolorstyle+xml"/>
  <Override PartName="/ppt/charts/colors4.xml" ContentType="application/vnd.ms-office.chartcolorstyle+xml"/>
  <Override PartName="/ppt/charts/colors5.xml" ContentType="application/vnd.ms-office.chartcolorstyle+xml"/>
  <Override PartName="/ppt/charts/colors6.xml" ContentType="application/vnd.ms-office.chartcolorstyle+xml"/>
  <Override PartName="/ppt/charts/colors7.xml" ContentType="application/vnd.ms-office.chartcolorstyle+xml"/>
  <Override PartName="/ppt/charts/colors8.xml" ContentType="application/vnd.ms-office.chartcolorstyle+xml"/>
  <Override PartName="/ppt/charts/colors9.xml" ContentType="application/vnd.ms-office.chartcolorstyle+xml"/>
  <Override PartName="/ppt/charts/style1.xml" ContentType="application/vnd.ms-office.chartstyle+xml"/>
  <Override PartName="/ppt/charts/style2.xml" ContentType="application/vnd.ms-office.chartstyle+xml"/>
  <Override PartName="/ppt/charts/style3.xml" ContentType="application/vnd.ms-office.chartstyle+xml"/>
  <Override PartName="/ppt/charts/style4.xml" ContentType="application/vnd.ms-office.chartstyle+xml"/>
  <Override PartName="/ppt/charts/style5.xml" ContentType="application/vnd.ms-office.chartstyle+xml"/>
  <Override PartName="/ppt/charts/style6.xml" ContentType="application/vnd.ms-office.chartstyle+xml"/>
  <Override PartName="/ppt/charts/style7.xml" ContentType="application/vnd.ms-office.chartstyle+xml"/>
  <Override PartName="/ppt/charts/style8.xml" ContentType="application/vnd.ms-office.chartstyle+xml"/>
  <Override PartName="/ppt/charts/style9.xml" ContentType="application/vnd.ms-office.chartstyl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9" r:id="rId34"/>
    <p:sldId id="352" r:id="rId35"/>
    <p:sldId id="354" r:id="rId36"/>
  </p:sldIdLst>
  <p:sldSz cx="10871200" cy="6083300"/>
  <p:notesSz cx="6858000" cy="9144000"/>
  <p:custDataLst>
    <p:tags r:id="rId3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slide" Target="slides/slide32.xml" /><Relationship Id="rId36" Type="http://schemas.openxmlformats.org/officeDocument/2006/relationships/slide" Target="slides/slide33.xml" /><Relationship Id="rId37" Type="http://schemas.openxmlformats.org/officeDocument/2006/relationships/tags" Target="tags/tag7.xml" /><Relationship Id="rId38" Type="http://schemas.openxmlformats.org/officeDocument/2006/relationships/presProps" Target="presProps.xml" /><Relationship Id="rId39" Type="http://schemas.openxmlformats.org/officeDocument/2006/relationships/viewProps" Target="viewProps.xml" /><Relationship Id="rId4" Type="http://schemas.openxmlformats.org/officeDocument/2006/relationships/slide" Target="slides/slide1.xml" /><Relationship Id="rId40" Type="http://schemas.openxmlformats.org/officeDocument/2006/relationships/theme" Target="theme/theme1.xml" /><Relationship Id="rId41" Type="http://schemas.openxmlformats.org/officeDocument/2006/relationships/tableStyles" Target="tableStyles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\\192.168.1.108\&#24247;&#22797;&#31185;\&#10084;&#10084;&#10084;&#24247;&#22797;&#31185;&#26723;&#26696;&#31649;&#29702;&#21450;&#26465;&#27454;&#30418;&#23376;\&#9734;&#26032;&#36136;&#25511;-&#27599;&#26376;&#26356;&#26032;\2022&#24180;&#23433;&#20840;&#26376;&#25253;&#25968;&#25454;.xlsx" TargetMode="External" /><Relationship Id="rId2" Type="http://schemas.microsoft.com/office/2011/relationships/chartColorStyle" Target="colors1.xml" /><Relationship Id="rId3" Type="http://schemas.microsoft.com/office/2011/relationships/chartStyle" Target="style1.xml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\\192.168.1.108\&#24247;&#22797;&#31185;\&#10084;&#10084;&#10084;&#24247;&#22797;&#31185;&#26723;&#26696;&#31649;&#29702;&#21450;&#26465;&#27454;&#30418;&#23376;\&#9734;&#26032;&#36136;&#25511;-&#27599;&#26376;&#26356;&#26032;\2022&#24180;&#23433;&#20840;&#26376;&#25253;&#25968;&#25454;.xlsx" TargetMode="External" /><Relationship Id="rId2" Type="http://schemas.microsoft.com/office/2011/relationships/chartColorStyle" Target="colors2.xml" /><Relationship Id="rId3" Type="http://schemas.microsoft.com/office/2011/relationships/chartStyle" Target="style2.xml" /></Relationships>
</file>

<file path=ppt/charts/_rels/chart3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\\192.168.1.108\&#24247;&#22797;&#31185;\&#10084;&#10084;&#10084;&#24247;&#22797;&#31185;&#26723;&#26696;&#31649;&#29702;&#21450;&#26465;&#27454;&#30418;&#23376;\&#9734;&#26032;&#36136;&#25511;-&#27599;&#26376;&#26356;&#26032;\2022&#24180;&#23433;&#20840;&#26376;&#25253;&#25968;&#25454;.xlsx" TargetMode="External" /><Relationship Id="rId2" Type="http://schemas.microsoft.com/office/2011/relationships/chartColorStyle" Target="colors3.xml" /><Relationship Id="rId3" Type="http://schemas.microsoft.com/office/2011/relationships/chartStyle" Target="style3.xml" /></Relationships>
</file>

<file path=ppt/charts/_rels/chart4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\\192.168.1.108\&#24247;&#22797;&#31185;\&#10084;&#10084;&#10084;&#24247;&#22797;&#31185;&#26723;&#26696;&#31649;&#29702;&#21450;&#26465;&#27454;&#30418;&#23376;\&#9734;&#26032;&#36136;&#25511;-&#27599;&#26376;&#26356;&#26032;\2022&#24180;&#23433;&#20840;&#26376;&#25253;&#25968;&#25454;.xlsx" TargetMode="External" /><Relationship Id="rId2" Type="http://schemas.microsoft.com/office/2011/relationships/chartColorStyle" Target="colors4.xml" /><Relationship Id="rId3" Type="http://schemas.microsoft.com/office/2011/relationships/chartStyle" Target="style4.xml" /></Relationships>
</file>

<file path=ppt/charts/_rels/chart5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\\192.168.1.108\&#24247;&#22797;&#31185;\&#10084;&#10084;&#10084;&#24247;&#22797;&#31185;&#26723;&#26696;&#31649;&#29702;&#21450;&#26465;&#27454;&#30418;&#23376;\&#9734;&#26032;&#36136;&#25511;-&#27599;&#26376;&#26356;&#26032;\2022&#24180;&#23433;&#20840;&#26376;&#25253;&#25968;&#25454;.xlsx" TargetMode="External" /><Relationship Id="rId2" Type="http://schemas.microsoft.com/office/2011/relationships/chartColorStyle" Target="colors5.xml" /><Relationship Id="rId3" Type="http://schemas.microsoft.com/office/2011/relationships/chartStyle" Target="style5.xml" /></Relationships>
</file>

<file path=ppt/charts/_rels/chart6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\\192.168.1.108\&#24247;&#22797;&#31185;\&#10084;&#10084;&#10084;&#24247;&#22797;&#31185;&#26723;&#26696;&#31649;&#29702;&#21450;&#26465;&#27454;&#30418;&#23376;\&#9734;&#26032;&#36136;&#25511;-&#27599;&#26376;&#26356;&#26032;\2022&#24180;&#23433;&#20840;&#26376;&#25253;&#25968;&#25454;.xlsx" TargetMode="External" /><Relationship Id="rId2" Type="http://schemas.microsoft.com/office/2011/relationships/chartColorStyle" Target="colors6.xml" /><Relationship Id="rId3" Type="http://schemas.microsoft.com/office/2011/relationships/chartStyle" Target="style6.xml" /></Relationships>
</file>

<file path=ppt/charts/_rels/chart7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\\192.168.1.108\&#24247;&#22797;&#31185;\&#10084;&#10084;&#10084;&#24247;&#22797;&#31185;&#26723;&#26696;&#31649;&#29702;&#21450;&#26465;&#27454;&#30418;&#23376;\&#9734;&#26032;&#36136;&#25511;-&#27599;&#26376;&#26356;&#26032;\2022&#24180;&#23433;&#20840;&#26376;&#25253;&#25968;&#25454;.xlsx" TargetMode="External" /><Relationship Id="rId2" Type="http://schemas.microsoft.com/office/2011/relationships/chartColorStyle" Target="colors7.xml" /><Relationship Id="rId3" Type="http://schemas.microsoft.com/office/2011/relationships/chartStyle" Target="style7.xml" /></Relationships>
</file>

<file path=ppt/charts/_rels/chart8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\\192.168.1.108\&#24247;&#22797;&#31185;\&#10084;&#10084;&#10084;&#24247;&#22797;&#31185;&#26723;&#26696;&#31649;&#29702;&#21450;&#26465;&#27454;&#30418;&#23376;\&#9734;&#26032;&#36136;&#25511;-&#27599;&#26376;&#26356;&#26032;\2022&#24180;&#23433;&#20840;&#26376;&#25253;&#25968;&#25454;.xlsx" TargetMode="External" /><Relationship Id="rId2" Type="http://schemas.microsoft.com/office/2011/relationships/chartColorStyle" Target="colors8.xml" /><Relationship Id="rId3" Type="http://schemas.microsoft.com/office/2011/relationships/chartStyle" Target="style8.xml" /></Relationships>
</file>

<file path=ppt/charts/_rels/chart9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\\192.168.1.108\&#24247;&#22797;&#31185;\&#10084;&#10084;&#10084;&#24247;&#22797;&#31185;&#26723;&#26696;&#31649;&#29702;&#21450;&#26465;&#27454;&#30418;&#23376;\&#9734;&#26032;&#36136;&#25511;-&#27599;&#26376;&#26356;&#26032;\2022&#24180;&#23433;&#20840;&#26376;&#25253;&#25968;&#25454;.xlsx" TargetMode="External" /><Relationship Id="rId2" Type="http://schemas.microsoft.com/office/2011/relationships/chartColorStyle" Target="colors9.xml" /><Relationship Id="rId3" Type="http://schemas.microsoft.com/office/2011/relationships/chartStyle" Target="style9.xml" /></Relationships>
</file>

<file path=ppt/charts/_rels/chart10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\\192.168.1.108\&#24247;&#22797;&#31185;\&#24247;&#22797;&#31185;&#21307;&#24072;&#25991;&#20214;\&#10084;&#40644;&#34122;&#10084;\2022&#26032;&#19977;&#30002;&#21019;&#35780;&#30563;&#26597;\2022&#24180;&#19977;&#30002;&#36164;&#26009;\&#19977;&#30002;&#35780;&#23457;&#30418;&#23376;\2021&#23433;&#20840;&#26376;&#25253;&#25968;&#25454;-&#27599;&#26376;&#26356;&#26032;.......xls" TargetMode="External" /></Relationships>
</file>

<file path=ppt/charts/_rels/chart11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\\192.168.1.108\&#24247;&#22797;&#31185;\&#24247;&#22797;&#31185;&#21307;&#24072;&#25991;&#20214;\&#10084;&#40644;&#34122;&#10084;\2022&#26032;&#19977;&#30002;&#21019;&#35780;&#30563;&#26597;\2022&#24180;&#19977;&#30002;&#36164;&#26009;\&#19977;&#30002;&#35780;&#23457;&#30418;&#23376;\2021&#23433;&#20840;&#26376;&#25253;&#25968;&#25454;-&#27599;&#26376;&#26356;&#26032;.......xls" TargetMode="External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400" b="0" i="0" u="none" strike="noStrike" kern="1200" spc="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CN" sz="1400" b="0" i="0" u="none" strike="noStrike" kern="1200" spc="0" baseline="0" smtId="4294967295">
            <a:solidFill>
              <a:schemeClr val="tx1">
                <a:lumMod val="65000"/>
                <a:lumOff val="35000"/>
              </a:schemeClr>
            </a:solidFill>
            <a:latin typeface="+mn-lt"/>
            <a:ea typeface="+mn-ea"/>
            <a:cs typeface="+mn-cs"/>
          </a:endParaRPr>
        </a:p>
      </c:txPr>
    </c:title>
    <c:autoTitleDeleted val="0"/>
    <c:plotArea>
      <c:barChart>
        <c:barDir val="col"/>
        <c:grouping val="clustered"/>
        <c:varyColors val="0"/>
        <c:ser>
          <c:idx val="0"/>
          <c:order val="0"/>
          <c:tx>
            <c:strRef>
              <c:f>[2022年安全月报数据.xlsx]Sheet2!$C$6</c:f>
              <c:strCache>
                <c:ptCount val="1"/>
                <c:pt idx="0">
                  <c:v>出院人数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[2022年安全月报数据.xlsx]Sheet2!$D$5:$H$5</c:f>
              <c:strCache>
                <c:ptCount val="5"/>
                <c:pt idx="0">
                  <c:v>6月份</c:v>
                </c:pt>
                <c:pt idx="1">
                  <c:v>7月份</c:v>
                </c:pt>
                <c:pt idx="2">
                  <c:v>8月份</c:v>
                </c:pt>
                <c:pt idx="3">
                  <c:v>9月份</c:v>
                </c:pt>
                <c:pt idx="4">
                  <c:v>10月份</c:v>
                </c:pt>
              </c:strCache>
            </c:strRef>
          </c:cat>
          <c:val>
            <c:numRef>
              <c:f>[2022年安全月报数据.xlsx]Sheet2!$D$6:$H$6</c:f>
              <c:numCache>
                <c:formatCode>General</c:formatCode>
                <c:ptCount val="5"/>
                <c:pt idx="0">
                  <c:v>88</c:v>
                </c:pt>
                <c:pt idx="1">
                  <c:v>98</c:v>
                </c:pt>
                <c:pt idx="2">
                  <c:v>108</c:v>
                </c:pt>
                <c:pt idx="3">
                  <c:v>103</c:v>
                </c:pt>
                <c:pt idx="4">
                  <c:v>114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19"/>
        <c:overlap val="-27"/>
        <c:axId val="951068677"/>
        <c:axId val="549825336"/>
      </c:barChart>
      <c:catAx>
        <c:axId val="951068677"/>
        <c:scaling>
          <c:orientation/>
        </c:scaling>
        <c:delete val="0"/>
        <c:axPos val="b"/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549825336"/>
        <c:crosses val="autoZero"/>
        <c:auto val="0"/>
        <c:lblAlgn val="ctr"/>
        <c:lblOffset/>
        <c:noMultiLvlLbl val="0"/>
      </c:catAx>
      <c:valAx>
        <c:axId val="549825336"/>
        <c:scaling>
          <c:orientation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spPr>
          <a:noFill/>
          <a:ln>
            <a:noFill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951068677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</c:dTable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p>
      <a:pPr>
        <a:defRPr lang="zh-CN" smtId="4294967295"/>
      </a:pPr>
      <a:endParaRPr lang="zh-CN" smtId="4294967295"/>
    </a:p>
  </c:txPr>
  <c:externalData r:id="rId1">
    <c:autoUpdate val="0"/>
  </c:externalData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400" b="0" i="0" u="none" strike="noStrike" kern="1200" spc="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CN" sz="1400" b="0" i="0" u="none" strike="noStrike" kern="1200" spc="0" baseline="0" smtId="4294967295">
            <a:solidFill>
              <a:schemeClr val="tx1">
                <a:lumMod val="65000"/>
                <a:lumOff val="35000"/>
              </a:schemeClr>
            </a:solidFill>
            <a:latin typeface="+mn-lt"/>
            <a:ea typeface="+mn-ea"/>
            <a:cs typeface="+mn-cs"/>
          </a:endParaRPr>
        </a:p>
      </c:txPr>
    </c:title>
    <c:autoTitleDeleted val="0"/>
    <c:plotArea>
      <c:barChart>
        <c:barDir val="col"/>
        <c:grouping val="clustered"/>
        <c:varyColors val="0"/>
        <c:ser>
          <c:idx val="0"/>
          <c:order val="0"/>
          <c:tx>
            <c:strRef>
              <c:f>[2022年安全月报数据.xlsx]Sheet2!$C$22</c:f>
              <c:strCache>
                <c:ptCount val="1"/>
                <c:pt idx="0">
                  <c:v>门诊人数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numRef>
              <c:f>[2022年安全月报数据.xlsx]Sheet2!$D$21:$E$21</c:f>
              <c:numCache>
                <c:formatCode>yyyy"年"m"月"</c:formatCode>
                <c:ptCount val="2"/>
                <c:pt idx="0">
                  <c:v>44470</c:v>
                </c:pt>
                <c:pt idx="1">
                  <c:v>44835</c:v>
                </c:pt>
              </c:numCache>
            </c:numRef>
          </c:cat>
          <c:val>
            <c:numRef>
              <c:f>[2022年安全月报数据.xlsx]Sheet2!$D$22:$E$22</c:f>
              <c:numCache>
                <c:formatCode>General</c:formatCode>
                <c:ptCount val="2"/>
                <c:pt idx="0">
                  <c:v>425</c:v>
                </c:pt>
                <c:pt idx="1">
                  <c:v>482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19"/>
        <c:overlap val="-27"/>
        <c:axId val="961770323"/>
        <c:axId val="656698887"/>
      </c:barChart>
      <c:dateAx>
        <c:axId val="961770323"/>
        <c:scaling>
          <c:orientation/>
        </c:scaling>
        <c:delete val="1"/>
        <c:axPos val="b"/>
        <c:majorTickMark val="out"/>
        <c:minorTickMark val="none"/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656698887"/>
        <c:auto val="0"/>
        <c:lblOffset/>
        <c:baseTimeUnit val="years"/>
      </c:dateAx>
      <c:valAx>
        <c:axId val="656698887"/>
        <c:scaling>
          <c:orientation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spPr>
          <a:noFill/>
          <a:ln>
            <a:noFill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961770323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</c:dTable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p>
      <a:pPr>
        <a:defRPr lang="zh-CN" smtId="4294967295"/>
      </a:pPr>
      <a:endParaRPr lang="zh-CN" smtId="4294967295"/>
    </a:p>
  </c:txPr>
  <c:externalData r:id="rId1">
    <c:autoUpdate val="0"/>
  </c:externalData>
</c:chartSpace>
</file>

<file path=ppt/charts/chart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400" b="0" i="0" u="none" strike="noStrike" kern="1200" spc="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CN" sz="1400" b="0" i="0" u="none" strike="noStrike" kern="1200" spc="0" baseline="0" smtId="4294967295">
            <a:solidFill>
              <a:schemeClr val="tx1">
                <a:lumMod val="65000"/>
                <a:lumOff val="35000"/>
              </a:schemeClr>
            </a:solidFill>
            <a:latin typeface="+mn-lt"/>
            <a:ea typeface="+mn-ea"/>
            <a:cs typeface="+mn-cs"/>
          </a:endParaRPr>
        </a:p>
      </c:txPr>
    </c:title>
    <c:autoTitleDeleted val="0"/>
    <c:plotArea>
      <c:barChart>
        <c:barDir val="col"/>
        <c:grouping val="clustered"/>
        <c:varyColors val="0"/>
        <c:ser>
          <c:idx val="0"/>
          <c:order val="0"/>
          <c:tx>
            <c:strRef>
              <c:f>[2022年安全月报数据.xlsx]Sheet2!$C$22</c:f>
              <c:strCache>
                <c:ptCount val="1"/>
                <c:pt idx="0">
                  <c:v>出院人数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numRef>
              <c:f>[2022年安全月报数据.xlsx]Sheet2!$D$21:$E$21</c:f>
              <c:numCache>
                <c:formatCode>yyyy"年"m"月"</c:formatCode>
                <c:ptCount val="2"/>
                <c:pt idx="0">
                  <c:v>44470</c:v>
                </c:pt>
                <c:pt idx="1">
                  <c:v>44835</c:v>
                </c:pt>
              </c:numCache>
            </c:numRef>
          </c:cat>
          <c:val>
            <c:numRef>
              <c:f>[2022年安全月报数据.xlsx]Sheet2!$D$22:$E$22</c:f>
              <c:numCache>
                <c:formatCode>General</c:formatCode>
                <c:ptCount val="2"/>
                <c:pt idx="0">
                  <c:v>101</c:v>
                </c:pt>
                <c:pt idx="1">
                  <c:v>114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19"/>
        <c:overlap val="-27"/>
        <c:axId val="961770323"/>
        <c:axId val="656698887"/>
      </c:barChart>
      <c:dateAx>
        <c:axId val="961770323"/>
        <c:scaling>
          <c:orientation/>
        </c:scaling>
        <c:delete val="1"/>
        <c:axPos val="b"/>
        <c:majorTickMark val="out"/>
        <c:minorTickMark val="none"/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656698887"/>
        <c:auto val="0"/>
        <c:lblOffset/>
        <c:baseTimeUnit val="years"/>
      </c:dateAx>
      <c:valAx>
        <c:axId val="656698887"/>
        <c:scaling>
          <c:orientation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spPr>
          <a:noFill/>
          <a:ln>
            <a:noFill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961770323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</c:dTable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p>
      <a:pPr>
        <a:defRPr lang="zh-CN" smtId="4294967295"/>
      </a:pPr>
      <a:endParaRPr lang="zh-CN" smtId="4294967295"/>
    </a:p>
  </c:txPr>
  <c:externalData r:id="rId1">
    <c:autoUpdate val="0"/>
  </c:externalData>
</c:chartSpace>
</file>

<file path=ppt/charts/chart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400" b="0" i="0" u="none" strike="noStrike" kern="1200" spc="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CN" sz="1400" b="0" i="0" u="none" strike="noStrike" kern="1200" spc="0" baseline="0" smtId="4294967295">
            <a:solidFill>
              <a:schemeClr val="tx1">
                <a:lumMod val="65000"/>
                <a:lumOff val="35000"/>
              </a:schemeClr>
            </a:solidFill>
            <a:latin typeface="+mn-lt"/>
            <a:ea typeface="+mn-ea"/>
            <a:cs typeface="+mn-cs"/>
          </a:endParaRPr>
        </a:p>
      </c:txPr>
    </c:title>
    <c:autoTitleDeleted val="0"/>
    <c:plotArea>
      <c:barChart>
        <c:barDir val="col"/>
        <c:grouping val="clustered"/>
        <c:varyColors val="0"/>
        <c:ser>
          <c:idx val="0"/>
          <c:order val="0"/>
          <c:tx>
            <c:strRef>
              <c:f>[2022年安全月报数据.xlsx]Sheet2!$C$32</c:f>
              <c:strCache>
                <c:ptCount val="1"/>
                <c:pt idx="0">
                  <c:v>平均住院天数（额定值7.1）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[2022年安全月报数据.xlsx]Sheet2!$D$31:$H$31</c:f>
              <c:strCache>
                <c:ptCount val="5"/>
                <c:pt idx="0">
                  <c:v>6月份</c:v>
                </c:pt>
                <c:pt idx="1">
                  <c:v>7月份</c:v>
                </c:pt>
                <c:pt idx="2">
                  <c:v>8月份</c:v>
                </c:pt>
                <c:pt idx="3">
                  <c:v>9月份</c:v>
                </c:pt>
                <c:pt idx="4">
                  <c:v>10月份</c:v>
                </c:pt>
              </c:strCache>
            </c:strRef>
          </c:cat>
          <c:val>
            <c:numRef>
              <c:f>[2022年安全月报数据.xlsx]Sheet2!$D$32:$H$32</c:f>
              <c:numCache>
                <c:formatCode>General</c:formatCode>
                <c:ptCount val="5"/>
                <c:pt idx="0">
                  <c:v>11.3</c:v>
                </c:pt>
                <c:pt idx="1">
                  <c:v>9.7</c:v>
                </c:pt>
                <c:pt idx="2">
                  <c:v>9</c:v>
                </c:pt>
                <c:pt idx="3">
                  <c:v>8.3</c:v>
                </c:pt>
                <c:pt idx="4">
                  <c:v>7.9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19"/>
        <c:overlap val="-27"/>
        <c:axId val="440479726"/>
        <c:axId val="945450823"/>
      </c:barChart>
      <c:catAx>
        <c:axId val="440479726"/>
        <c:scaling>
          <c:orientation/>
        </c:scaling>
        <c:delete val="0"/>
        <c:axPos val="b"/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945450823"/>
        <c:crosses val="autoZero"/>
        <c:auto val="0"/>
        <c:lblAlgn val="ctr"/>
        <c:lblOffset/>
        <c:noMultiLvlLbl val="0"/>
      </c:catAx>
      <c:valAx>
        <c:axId val="945450823"/>
        <c:scaling>
          <c:orientation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spPr>
          <a:noFill/>
          <a:ln>
            <a:noFill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440479726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</c:dTable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p>
      <a:pPr>
        <a:defRPr lang="zh-CN" smtId="4294967295"/>
      </a:pPr>
      <a:endParaRPr lang="zh-CN" smtId="4294967295"/>
    </a:p>
  </c:txPr>
  <c:externalData r:id="rId1">
    <c:autoUpdate val="0"/>
  </c:externalData>
</c:chartSpace>
</file>

<file path=ppt/charts/chart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400" b="0" i="0" u="none" strike="noStrike" kern="1200" spc="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CN" sz="1400" b="0" i="0" u="none" strike="noStrike" kern="1200" spc="0" baseline="0" smtId="4294967295">
            <a:solidFill>
              <a:schemeClr val="tx1">
                <a:lumMod val="65000"/>
                <a:lumOff val="35000"/>
              </a:schemeClr>
            </a:solidFill>
            <a:latin typeface="+mn-lt"/>
            <a:ea typeface="+mn-ea"/>
            <a:cs typeface="+mn-cs"/>
          </a:endParaRPr>
        </a:p>
      </c:txPr>
    </c:title>
    <c:autoTitleDeleted val="0"/>
    <c:plotArea>
      <c:barChart>
        <c:barDir val="col"/>
        <c:grouping val="clustered"/>
        <c:varyColors val="0"/>
        <c:ser>
          <c:idx val="0"/>
          <c:order val="0"/>
          <c:tx>
            <c:strRef>
              <c:f>[2022年安全月报数据.xlsx]Sheet2!$C$32</c:f>
              <c:strCache>
                <c:ptCount val="1"/>
                <c:pt idx="0">
                  <c:v>病床使用率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[2022年安全月报数据.xlsx]Sheet2!$D$31:$H$31</c:f>
              <c:strCache>
                <c:ptCount val="5"/>
                <c:pt idx="0">
                  <c:v>6月份</c:v>
                </c:pt>
                <c:pt idx="1">
                  <c:v>7月份</c:v>
                </c:pt>
                <c:pt idx="2">
                  <c:v>8月份</c:v>
                </c:pt>
                <c:pt idx="3">
                  <c:v>9月份</c:v>
                </c:pt>
                <c:pt idx="4">
                  <c:v>10月份</c:v>
                </c:pt>
              </c:strCache>
            </c:strRef>
          </c:cat>
          <c:val>
            <c:numRef>
              <c:f>[2022年安全月报数据.xlsx]Sheet2!$D$32:$H$32</c:f>
              <c:numCache>
                <c:formatCode>0%</c:formatCode>
                <c:ptCount val="5"/>
                <c:pt idx="0">
                  <c:v>2.05</c:v>
                </c:pt>
                <c:pt idx="1">
                  <c:v>2.115</c:v>
                </c:pt>
                <c:pt idx="2">
                  <c:v>2.046</c:v>
                </c:pt>
                <c:pt idx="3">
                  <c:v>2.007</c:v>
                </c:pt>
                <c:pt idx="4">
                  <c:v>2.09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19"/>
        <c:overlap val="-27"/>
        <c:axId val="440479726"/>
        <c:axId val="945450823"/>
      </c:barChart>
      <c:catAx>
        <c:axId val="440479726"/>
        <c:scaling>
          <c:orientation/>
        </c:scaling>
        <c:delete val="0"/>
        <c:axPos val="b"/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945450823"/>
        <c:crosses val="autoZero"/>
        <c:auto val="0"/>
        <c:lblAlgn val="ctr"/>
        <c:lblOffset/>
        <c:noMultiLvlLbl val="0"/>
      </c:catAx>
      <c:valAx>
        <c:axId val="945450823"/>
        <c:scaling>
          <c:orientation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spPr>
          <a:noFill/>
          <a:ln>
            <a:noFill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440479726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</c:dTable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p>
      <a:pPr>
        <a:defRPr lang="zh-CN" smtId="4294967295"/>
      </a:pPr>
      <a:endParaRPr lang="zh-CN" smtId="4294967295"/>
    </a:p>
  </c:txPr>
  <c:externalData r:id="rId1">
    <c:autoUpdate val="0"/>
  </c:externalData>
</c:chartSpace>
</file>

<file path=ppt/charts/chart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barChart>
        <c:barDir val="col"/>
        <c:grouping val="clustered"/>
        <c:varyColors val="0"/>
        <c:ser>
          <c:idx val="0"/>
          <c:order val="0"/>
          <c:tx>
            <c:strRef>
              <c:f>[2022年安全月报数据.xlsx]Sheet2!$C$40</c:f>
              <c:strCache>
                <c:ptCount val="1"/>
                <c:pt idx="0">
                  <c:v>平均病床周转次数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[2022年安全月报数据.xlsx]Sheet2!$D$39:$H$39</c:f>
              <c:strCache>
                <c:ptCount val="5"/>
                <c:pt idx="0">
                  <c:v>6月份</c:v>
                </c:pt>
                <c:pt idx="1">
                  <c:v>7月份</c:v>
                </c:pt>
                <c:pt idx="2">
                  <c:v>8月份</c:v>
                </c:pt>
                <c:pt idx="3">
                  <c:v>9月份</c:v>
                </c:pt>
                <c:pt idx="4">
                  <c:v>10月份</c:v>
                </c:pt>
              </c:strCache>
            </c:strRef>
          </c:cat>
          <c:val>
            <c:numRef>
              <c:f>[2022年安全月报数据.xlsx]Sheet2!$D$40:$H$40</c:f>
              <c:numCache>
                <c:formatCode>General</c:formatCode>
                <c:ptCount val="5"/>
                <c:pt idx="0">
                  <c:v>6.4</c:v>
                </c:pt>
                <c:pt idx="1">
                  <c:v>7.3</c:v>
                </c:pt>
                <c:pt idx="2">
                  <c:v>7.9</c:v>
                </c:pt>
                <c:pt idx="3">
                  <c:v>7.6</c:v>
                </c:pt>
                <c:pt idx="4">
                  <c:v>8.7</c:v>
                </c:pt>
              </c:numCache>
            </c:numRef>
          </c:val>
        </c:ser>
        <c:ser>
          <c:idx val="1"/>
          <c:order val="1"/>
          <c:tx>
            <c:strRef>
              <c:f>[2022年安全月报数据.xlsx]Sheet2!$C$41</c:f>
              <c:strCache>
                <c:ptCount val="1"/>
                <c:pt idx="0">
                  <c:v>每医师日均管理住院床日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[2022年安全月报数据.xlsx]Sheet2!$D$39:$H$39</c:f>
              <c:strCache>
                <c:ptCount val="5"/>
                <c:pt idx="0">
                  <c:v>6月份</c:v>
                </c:pt>
                <c:pt idx="1">
                  <c:v>7月份</c:v>
                </c:pt>
                <c:pt idx="2">
                  <c:v>8月份</c:v>
                </c:pt>
                <c:pt idx="3">
                  <c:v>9月份</c:v>
                </c:pt>
                <c:pt idx="4">
                  <c:v>10月份</c:v>
                </c:pt>
              </c:strCache>
            </c:strRef>
          </c:cat>
          <c:val>
            <c:numRef>
              <c:f>[2022年安全月报数据.xlsx]Sheet2!$D$41:$H$41</c:f>
              <c:numCache>
                <c:formatCode>General</c:formatCode>
                <c:ptCount val="5"/>
                <c:pt idx="0">
                  <c:v>4.1</c:v>
                </c:pt>
                <c:pt idx="1">
                  <c:v>4.2</c:v>
                </c:pt>
                <c:pt idx="2">
                  <c:v>4.1</c:v>
                </c:pt>
                <c:pt idx="3">
                  <c:v>4</c:v>
                </c:pt>
                <c:pt idx="4">
                  <c:v>4.2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19"/>
        <c:overlap val="-27"/>
        <c:axId val="295889970"/>
        <c:axId val="566139148"/>
      </c:barChart>
      <c:catAx>
        <c:axId val="295889970"/>
        <c:scaling>
          <c:orientation/>
        </c:scaling>
        <c:delete val="0"/>
        <c:axPos val="b"/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566139148"/>
        <c:crosses val="autoZero"/>
        <c:auto val="0"/>
        <c:lblAlgn val="ctr"/>
        <c:lblOffset/>
        <c:noMultiLvlLbl val="0"/>
      </c:catAx>
      <c:valAx>
        <c:axId val="566139148"/>
        <c:scaling>
          <c:orientation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spPr>
          <a:noFill/>
          <a:ln>
            <a:noFill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295889970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</c:dTable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CN" sz="900" b="0" i="0" u="none" strike="noStrike" kern="1200" baseline="0" smtId="4294967295">
            <a:solidFill>
              <a:schemeClr val="tx1">
                <a:lumMod val="65000"/>
                <a:lumOff val="35000"/>
              </a:schemeClr>
            </a:solidFill>
            <a:latin typeface="+mn-lt"/>
            <a:ea typeface="+mn-ea"/>
            <a:cs typeface="+mn-cs"/>
          </a:endParaRPr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p>
      <a:pPr>
        <a:defRPr lang="zh-CN" smtId="4294967295"/>
      </a:pPr>
      <a:endParaRPr lang="zh-CN" smtId="4294967295"/>
    </a:p>
  </c:txPr>
  <c:externalData r:id="rId1">
    <c:autoUpdate val="0"/>
  </c:externalData>
</c:chartSpace>
</file>

<file path=ppt/charts/chart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400" b="0" i="0" u="none" strike="noStrike" kern="1200" spc="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CN" sz="1400" b="0" i="0" u="none" strike="noStrike" kern="1200" spc="0" baseline="0" smtId="4294967295">
            <a:solidFill>
              <a:schemeClr val="tx1">
                <a:lumMod val="65000"/>
                <a:lumOff val="35000"/>
              </a:schemeClr>
            </a:solidFill>
            <a:latin typeface="+mn-lt"/>
            <a:ea typeface="+mn-ea"/>
            <a:cs typeface="+mn-cs"/>
          </a:endParaRPr>
        </a:p>
      </c:txPr>
    </c:title>
    <c:autoTitleDeleted val="0"/>
    <c:plotArea>
      <c:layout>
        <c:manualLayout>
          <c:layoutTarget val="inner"/>
          <c:xMode val="edge"/>
          <c:yMode val="edge"/>
          <c:x val="0.20687949657440186"/>
          <c:y val="0.058657363057136536"/>
          <c:w val="0.78974819183349609"/>
          <c:h val="0.6218345165252685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[2022年安全月报数据.xlsx]Sheet2!$C$40</c:f>
              <c:strCache>
                <c:ptCount val="1"/>
                <c:pt idx="0">
                  <c:v>可收费比值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[2022年安全月报数据.xlsx]Sheet2!$D$39:$H$39</c:f>
              <c:strCache>
                <c:ptCount val="5"/>
                <c:pt idx="0">
                  <c:v>6月份</c:v>
                </c:pt>
                <c:pt idx="1">
                  <c:v>7月份</c:v>
                </c:pt>
                <c:pt idx="2">
                  <c:v>8月份</c:v>
                </c:pt>
                <c:pt idx="3">
                  <c:v>9月份</c:v>
                </c:pt>
                <c:pt idx="4">
                  <c:v>10月份</c:v>
                </c:pt>
              </c:strCache>
            </c:strRef>
          </c:cat>
          <c:val>
            <c:numRef>
              <c:f>[2022年安全月报数据.xlsx]Sheet2!$D$40:$H$40</c:f>
              <c:numCache>
                <c:formatCode>0.00%</c:formatCode>
                <c:ptCount val="5"/>
                <c:pt idx="0">
                  <c:v>0.0456</c:v>
                </c:pt>
                <c:pt idx="1">
                  <c:v>0.0607</c:v>
                </c:pt>
                <c:pt idx="2">
                  <c:v>0.0192</c:v>
                </c:pt>
                <c:pt idx="3">
                  <c:v>0.0207</c:v>
                </c:pt>
                <c:pt idx="4">
                  <c:v>0.0369</c:v>
                </c:pt>
              </c:numCache>
            </c:numRef>
          </c:val>
        </c:ser>
        <c:ser>
          <c:idx val="1"/>
          <c:order val="1"/>
          <c:tx>
            <c:strRef>
              <c:f>[2022年安全月报数据.xlsx]Sheet2!$C$41</c:f>
              <c:strCache>
                <c:ptCount val="1"/>
                <c:pt idx="0">
                  <c:v>不可收费比值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[2022年安全月报数据.xlsx]Sheet2!$D$39:$H$39</c:f>
              <c:strCache>
                <c:ptCount val="5"/>
                <c:pt idx="0">
                  <c:v>6月份</c:v>
                </c:pt>
                <c:pt idx="1">
                  <c:v>7月份</c:v>
                </c:pt>
                <c:pt idx="2">
                  <c:v>8月份</c:v>
                </c:pt>
                <c:pt idx="3">
                  <c:v>9月份</c:v>
                </c:pt>
                <c:pt idx="4">
                  <c:v>10月份</c:v>
                </c:pt>
              </c:strCache>
            </c:strRef>
          </c:cat>
          <c:val>
            <c:numRef>
              <c:f>[2022年安全月报数据.xlsx]Sheet2!$D$41:$H$41</c:f>
              <c:numCache>
                <c:formatCode>0.00%</c:formatCode>
                <c:ptCount val="5"/>
                <c:pt idx="0">
                  <c:v>0.0177</c:v>
                </c:pt>
                <c:pt idx="1">
                  <c:v>0.0052</c:v>
                </c:pt>
                <c:pt idx="2">
                  <c:v>0.0155</c:v>
                </c:pt>
                <c:pt idx="3">
                  <c:v>0.0243</c:v>
                </c:pt>
                <c:pt idx="4">
                  <c:v>0.0042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19"/>
        <c:overlap val="-27"/>
        <c:axId val="295889970"/>
        <c:axId val="566139148"/>
      </c:barChart>
      <c:catAx>
        <c:axId val="295889970"/>
        <c:scaling>
          <c:orientation/>
        </c:scaling>
        <c:delete val="0"/>
        <c:axPos val="b"/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566139148"/>
        <c:crosses val="autoZero"/>
        <c:auto val="0"/>
        <c:lblAlgn val="ctr"/>
        <c:lblOffset/>
        <c:noMultiLvlLbl val="0"/>
      </c:catAx>
      <c:valAx>
        <c:axId val="566139148"/>
        <c:scaling>
          <c:orientation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%" sourceLinked="1"/>
        <c:majorTickMark val="none"/>
        <c:minorTickMark val="none"/>
        <c:spPr>
          <a:noFill/>
          <a:ln>
            <a:noFill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295889970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</c:dTable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CN" sz="900" b="0" i="0" u="none" strike="noStrike" kern="1200" baseline="0" smtId="4294967295">
            <a:solidFill>
              <a:schemeClr val="tx1">
                <a:lumMod val="65000"/>
                <a:lumOff val="35000"/>
              </a:schemeClr>
            </a:solidFill>
            <a:latin typeface="+mn-lt"/>
            <a:ea typeface="+mn-ea"/>
            <a:cs typeface="+mn-cs"/>
          </a:endParaRPr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p>
      <a:pPr>
        <a:defRPr lang="zh-CN" smtId="4294967295"/>
      </a:pPr>
      <a:endParaRPr lang="zh-CN" smtId="4294967295"/>
    </a:p>
  </c:txPr>
  <c:externalData r:id="rId1">
    <c:autoUpdate val="0"/>
  </c:externalData>
</c:chartSpace>
</file>

<file path=ppt/charts/chart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400" b="0" i="0" u="none" strike="noStrike" kern="1200" spc="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CN" sz="1400" b="0" i="0" u="none" strike="noStrike" kern="1200" spc="0" baseline="0" smtId="4294967295">
            <a:solidFill>
              <a:schemeClr val="tx1">
                <a:lumMod val="65000"/>
                <a:lumOff val="35000"/>
              </a:schemeClr>
            </a:solidFill>
            <a:latin typeface="+mn-lt"/>
            <a:ea typeface="+mn-ea"/>
            <a:cs typeface="+mn-cs"/>
          </a:endParaRPr>
        </a:p>
      </c:txPr>
    </c:title>
    <c:autoTitleDeleted val="0"/>
    <c:plotArea>
      <c:barChart>
        <c:barDir val="col"/>
        <c:grouping val="clustered"/>
        <c:varyColors val="0"/>
        <c:ser>
          <c:idx val="0"/>
          <c:order val="0"/>
          <c:tx>
            <c:strRef>
              <c:f>[2022年安全月报数据.xlsx]Sheet2!$C$32</c:f>
              <c:strCache>
                <c:ptCount val="1"/>
                <c:pt idx="0">
                  <c:v>医疗服务总收入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[2022年安全月报数据.xlsx]Sheet2!$D$31:$H$31</c:f>
              <c:strCache>
                <c:ptCount val="5"/>
                <c:pt idx="0">
                  <c:v>6月份</c:v>
                </c:pt>
                <c:pt idx="1">
                  <c:v>7月份</c:v>
                </c:pt>
                <c:pt idx="2">
                  <c:v>8月份</c:v>
                </c:pt>
                <c:pt idx="3">
                  <c:v>9月份</c:v>
                </c:pt>
                <c:pt idx="4">
                  <c:v>10月份</c:v>
                </c:pt>
              </c:strCache>
            </c:strRef>
          </c:cat>
          <c:val>
            <c:numRef>
              <c:f>[2022年安全月报数据.xlsx]Sheet2!$D$32:$H$32</c:f>
              <c:numCache>
                <c:formatCode>General</c:formatCode>
                <c:ptCount val="5"/>
                <c:pt idx="0">
                  <c:v>422719</c:v>
                </c:pt>
                <c:pt idx="1">
                  <c:v>425604</c:v>
                </c:pt>
                <c:pt idx="2">
                  <c:v>404674</c:v>
                </c:pt>
                <c:pt idx="3">
                  <c:v>392983</c:v>
                </c:pt>
                <c:pt idx="4">
                  <c:v>404646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19"/>
        <c:overlap val="-27"/>
        <c:axId val="440479726"/>
        <c:axId val="945450823"/>
      </c:barChart>
      <c:catAx>
        <c:axId val="440479726"/>
        <c:scaling>
          <c:orientation/>
        </c:scaling>
        <c:delete val="0"/>
        <c:axPos val="b"/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945450823"/>
        <c:crosses val="autoZero"/>
        <c:auto val="0"/>
        <c:lblAlgn val="ctr"/>
        <c:lblOffset/>
        <c:noMultiLvlLbl val="0"/>
      </c:catAx>
      <c:valAx>
        <c:axId val="945450823"/>
        <c:scaling>
          <c:orientation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spPr>
          <a:noFill/>
          <a:ln>
            <a:noFill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440479726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</c:dTable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p>
      <a:pPr>
        <a:defRPr lang="zh-CN" smtId="4294967295"/>
      </a:pPr>
      <a:endParaRPr lang="zh-CN" smtId="4294967295"/>
    </a:p>
  </c:txPr>
  <c:externalData r:id="rId1">
    <c:autoUpdate val="0"/>
  </c:externalData>
</c:chartSpace>
</file>

<file path=ppt/charts/chart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ineChart>
        <c:grouping/>
        <c:varyColors val="0"/>
        <c:ser>
          <c:idx val="0"/>
          <c:order val="0"/>
          <c:tx>
            <c:strRef>
              <c:f>[2022年安全月报数据.xlsx]Sheet1!$A$50</c:f>
              <c:strCache>
                <c:ptCount val="1"/>
                <c:pt idx="0">
                  <c:v>CMI数据2021年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[2022年安全月报数据.xlsx]Sheet1!$B$49:$M$49</c:f>
              <c:strCache>
                <c:ptCount val="12"/>
                <c:pt idx="0">
                  <c:v>1月份</c:v>
                </c:pt>
                <c:pt idx="1">
                  <c:v>2月份</c:v>
                </c:pt>
                <c:pt idx="2">
                  <c:v>3月份</c:v>
                </c:pt>
                <c:pt idx="3">
                  <c:v>4月份</c:v>
                </c:pt>
                <c:pt idx="4">
                  <c:v>5月份</c:v>
                </c:pt>
                <c:pt idx="5">
                  <c:v>6月份</c:v>
                </c:pt>
                <c:pt idx="6">
                  <c:v>7月份</c:v>
                </c:pt>
                <c:pt idx="7">
                  <c:v>8月份</c:v>
                </c:pt>
                <c:pt idx="8">
                  <c:v>9月份</c:v>
                </c:pt>
                <c:pt idx="9">
                  <c:v>10月份</c:v>
                </c:pt>
                <c:pt idx="10">
                  <c:v>11月份</c:v>
                </c:pt>
                <c:pt idx="11">
                  <c:v>12月份</c:v>
                </c:pt>
              </c:strCache>
            </c:strRef>
          </c:cat>
          <c:val>
            <c:numRef>
              <c:f>[2022年安全月报数据.xlsx]Sheet1!$B$50:$M$50</c:f>
              <c:numCache>
                <c:formatCode>General</c:formatCode>
                <c:ptCount val="12"/>
                <c:pt idx="0">
                  <c:v>0.66</c:v>
                </c:pt>
                <c:pt idx="1">
                  <c:v>0.68</c:v>
                </c:pt>
                <c:pt idx="2">
                  <c:v>0.75</c:v>
                </c:pt>
                <c:pt idx="3">
                  <c:v>0.78</c:v>
                </c:pt>
                <c:pt idx="4">
                  <c:v>0.79</c:v>
                </c:pt>
                <c:pt idx="5">
                  <c:v>0.69</c:v>
                </c:pt>
                <c:pt idx="6">
                  <c:v>0.73</c:v>
                </c:pt>
                <c:pt idx="7">
                  <c:v>0.72</c:v>
                </c:pt>
                <c:pt idx="8">
                  <c:v>0.7</c:v>
                </c:pt>
                <c:pt idx="9">
                  <c:v>0.71</c:v>
                </c:pt>
                <c:pt idx="10">
                  <c:v>0.72</c:v>
                </c:pt>
                <c:pt idx="11">
                  <c:v>0.66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[2022年安全月报数据.xlsx]Sheet1!$A$51</c:f>
              <c:strCache>
                <c:ptCount val="1"/>
                <c:pt idx="0">
                  <c:v>CMI数据2022年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f>[2022年安全月报数据.xlsx]Sheet1!$B$49:$M$49</c:f>
              <c:strCache>
                <c:ptCount val="12"/>
                <c:pt idx="0">
                  <c:v>1月份</c:v>
                </c:pt>
                <c:pt idx="1">
                  <c:v>2月份</c:v>
                </c:pt>
                <c:pt idx="2">
                  <c:v>3月份</c:v>
                </c:pt>
                <c:pt idx="3">
                  <c:v>4月份</c:v>
                </c:pt>
                <c:pt idx="4">
                  <c:v>5月份</c:v>
                </c:pt>
                <c:pt idx="5">
                  <c:v>6月份</c:v>
                </c:pt>
                <c:pt idx="6">
                  <c:v>7月份</c:v>
                </c:pt>
                <c:pt idx="7">
                  <c:v>8月份</c:v>
                </c:pt>
                <c:pt idx="8">
                  <c:v>9月份</c:v>
                </c:pt>
                <c:pt idx="9">
                  <c:v>10月份</c:v>
                </c:pt>
                <c:pt idx="10">
                  <c:v>11月份</c:v>
                </c:pt>
                <c:pt idx="11">
                  <c:v>12月份</c:v>
                </c:pt>
              </c:strCache>
            </c:strRef>
          </c:cat>
          <c:val>
            <c:numRef>
              <c:f>[2022年安全月报数据.xlsx]Sheet1!$B$51:$M$51</c:f>
              <c:numCache>
                <c:formatCode>General</c:formatCode>
                <c:ptCount val="12"/>
                <c:pt idx="0">
                  <c:v>0.7</c:v>
                </c:pt>
                <c:pt idx="1">
                  <c:v>0.71</c:v>
                </c:pt>
                <c:pt idx="2">
                  <c:v>0.75</c:v>
                </c:pt>
                <c:pt idx="3">
                  <c:v>0.72</c:v>
                </c:pt>
                <c:pt idx="4">
                  <c:v>0.79</c:v>
                </c:pt>
                <c:pt idx="5">
                  <c:v>0.93</c:v>
                </c:pt>
                <c:pt idx="6">
                  <c:v>0.97</c:v>
                </c:pt>
                <c:pt idx="7">
                  <c:v>1.03</c:v>
                </c:pt>
                <c:pt idx="8">
                  <c:v>0.97</c:v>
                </c:pt>
                <c:pt idx="9">
                  <c:v>0.96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768034069"/>
        <c:axId val="619277888"/>
      </c:lineChart>
      <c:catAx>
        <c:axId val="768034069"/>
        <c:scaling>
          <c:orientation/>
        </c:scaling>
        <c:delete val="0"/>
        <c:axPos val="b"/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619277888"/>
        <c:crosses val="autoZero"/>
        <c:auto val="0"/>
        <c:lblAlgn val="ctr"/>
        <c:lblOffset/>
        <c:noMultiLvlLbl val="0"/>
      </c:catAx>
      <c:valAx>
        <c:axId val="619277888"/>
        <c:scaling>
          <c:orientation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spPr>
          <a:noFill/>
          <a:ln>
            <a:noFill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768034069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</c:dTable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CN" sz="900" b="0" i="0" u="none" strike="noStrike" kern="1200" baseline="0" smtId="4294967295">
            <a:solidFill>
              <a:schemeClr val="tx1">
                <a:lumMod val="65000"/>
                <a:lumOff val="35000"/>
              </a:schemeClr>
            </a:solidFill>
            <a:latin typeface="+mn-lt"/>
            <a:ea typeface="+mn-ea"/>
            <a:cs typeface="+mn-cs"/>
          </a:endParaRPr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p>
      <a:pPr>
        <a:defRPr lang="zh-CN" smtId="4294967295"/>
      </a:pPr>
      <a:endParaRPr lang="zh-CN" smtId="4294967295"/>
    </a:p>
  </c:txPr>
  <c:externalData r:id="rId1">
    <c:autoUpdate val="0"/>
  </c:externalData>
</c:chartSpace>
</file>

<file path=ppt/charts/chart1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txPr>
        <a:bodyPr rot="0" spcFirstLastPara="0" vertOverflow="ellipsis" vert="horz" wrap="square" anchor="ctr" anchorCtr="1"/>
        <a:p>
          <a:pPr>
            <a:defRPr lang="zh-CN" sz="1400" b="0" i="0" u="none" strike="noStrike" kern="1200" spc="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CN" sz="1400" b="0" i="0" u="none" strike="noStrike" kern="1200" spc="0" baseline="0" smtId="4294967295">
            <a:solidFill>
              <a:schemeClr val="tx1">
                <a:lumMod val="65000"/>
                <a:lumOff val="35000"/>
              </a:schemeClr>
            </a:solidFill>
            <a:latin typeface="+mn-lt"/>
            <a:ea typeface="+mn-ea"/>
            <a:cs typeface="+mn-cs"/>
          </a:endParaRPr>
        </a:p>
      </c:txPr>
    </c:title>
    <c:autoTitleDeleted val="0"/>
    <c:plotArea>
      <c:barChart>
        <c:barDir val="col"/>
        <c:grouping val="clustered"/>
        <c:varyColors val="0"/>
        <c:ser>
          <c:idx val="0"/>
          <c:order val="0"/>
          <c:tx>
            <c:strRef>
              <c:f>'[2021安全月报数据-每月更新.......xls]Sheet3'!$E$87</c:f>
              <c:strCache>
                <c:ptCount val="1"/>
                <c:pt idx="0">
                  <c:v>平均住院日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numFmt formatCode="General" sourceLinked="1"/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900" b="0" i="0" u="none" strike="noStrike" kern="1200" baseline="0" smtId="4294967295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'[2021安全月报数据-每月更新.......xls]Sheet3'!$F$86:$J$86</c:f>
              <c:strCache>
                <c:ptCount val="5"/>
                <c:pt idx="0">
                  <c:v>6月</c:v>
                </c:pt>
                <c:pt idx="1">
                  <c:v>7月</c:v>
                </c:pt>
                <c:pt idx="2">
                  <c:v>8月</c:v>
                </c:pt>
                <c:pt idx="3">
                  <c:v>9月</c:v>
                </c:pt>
                <c:pt idx="4">
                  <c:v>10月</c:v>
                </c:pt>
              </c:strCache>
            </c:strRef>
          </c:cat>
          <c:val>
            <c:numRef>
              <c:f>'[2021安全月报数据-每月更新.......xls]Sheet3'!$F$87:$J$87</c:f>
              <c:numCache>
                <c:formatCode>General</c:formatCode>
                <c:ptCount val="5"/>
                <c:pt idx="0">
                  <c:v>19.25</c:v>
                </c:pt>
                <c:pt idx="1">
                  <c:v>13.75</c:v>
                </c:pt>
                <c:pt idx="2">
                  <c:v>17.89</c:v>
                </c:pt>
                <c:pt idx="3">
                  <c:v>14.75</c:v>
                </c:pt>
                <c:pt idx="4">
                  <c:v>16.18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19"/>
        <c:overlap val="-27"/>
        <c:axId val="12973689"/>
        <c:axId val="14228213"/>
      </c:barChart>
      <c:catAx>
        <c:axId val="12973689"/>
        <c:scaling>
          <c:orientation/>
        </c:scaling>
        <c:delete val="0"/>
        <c:axPos val="b"/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prstDash val="solid"/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14228213"/>
        <c:crosses val="autoZero"/>
        <c:auto val="0"/>
        <c:lblAlgn val="ctr"/>
        <c:lblOffset/>
        <c:noMultiLvlLbl val="0"/>
      </c:catAx>
      <c:valAx>
        <c:axId val="14228213"/>
        <c:scaling>
          <c:orientation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olid"/>
              <a:round/>
            </a:ln>
            <a:effectLst/>
          </c:spPr>
        </c:majorGridlines>
        <c:numFmt formatCode="General" sourceLinked="1"/>
        <c:majorTickMark val="none"/>
        <c:minorTickMark val="none"/>
        <c:spPr>
          <a:noFill/>
          <a:ln w="6350" cap="flat" cmpd="sng" algn="ctr">
            <a:noFill/>
            <a:prstDash val="solid"/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12973689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prstDash val="solid"/>
            <a:round/>
          </a:ln>
          <a:effectLst/>
        </c:spPr>
        <c:txPr>
          <a:bodyPr rot="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</c:dTable>
      <c:spPr>
        <a:noFill/>
        <a:ln w="3175">
          <a:noFill/>
        </a:ln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prstDash val="solid"/>
      <a:round/>
    </a:ln>
    <a:effectLst/>
  </c:spPr>
  <c:txPr>
    <a:bodyPr rot="0" wrap="square" anchor="ctr" anchorCtr="1"/>
    <a:p>
      <a:pPr>
        <a:defRPr lang="zh-CN" sz="1000" b="0" i="0" u="none" strike="noStrike" baseline="0" smtId="4294967295">
          <a:solidFill>
            <a:srgbClr val="000000"/>
          </a:solidFill>
          <a:latin typeface="宋体" panose="02010600030101010101" pitchFamily="2" charset="-122"/>
          <a:ea typeface="宋体" panose="02010600030101010101" pitchFamily="2" charset="-122"/>
          <a:cs typeface="宋体" panose="02010600030101010101" pitchFamily="2" charset="-122"/>
        </a:defRPr>
      </a:pPr>
      <a:endParaRPr lang="zh-CN" sz="1000" b="0" i="0" u="none" strike="noStrike" baseline="0" smtId="4294967295">
        <a:solidFill>
          <a:srgbClr val="000000"/>
        </a:solidFill>
        <a:latin typeface="宋体" panose="02010600030101010101" pitchFamily="2" charset="-122"/>
        <a:ea typeface="宋体" panose="02010600030101010101" pitchFamily="2" charset="-122"/>
        <a:cs typeface="宋体" panose="02010600030101010101" pitchFamily="2" charset="-122"/>
      </a:endParaRPr>
    </a:p>
  </c:txPr>
  <c:externalData r:id="rId1">
    <c:autoUpdate val="0"/>
  </c:externalData>
</c:chartSpace>
</file>

<file path=ppt/charts/chart1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>
        <c:manualLayout>
          <c:xMode val="edge"/>
          <c:yMode val="edge"/>
          <c:x val="0.39500001072883606"/>
          <c:y val="0.03125"/>
        </c:manualLayout>
      </c:layout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400" b="0" i="0" u="none" strike="noStrike" kern="1200" spc="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CN" sz="1400" b="0" i="0" u="none" strike="noStrike" kern="1200" spc="0" baseline="0" smtId="4294967295">
            <a:solidFill>
              <a:schemeClr val="tx1">
                <a:lumMod val="65000"/>
                <a:lumOff val="35000"/>
              </a:schemeClr>
            </a:solidFill>
            <a:latin typeface="+mn-lt"/>
            <a:ea typeface="+mn-ea"/>
            <a:cs typeface="+mn-cs"/>
          </a:endParaRPr>
        </a:p>
      </c:txPr>
    </c:title>
    <c:autoTitleDeleted val="0"/>
    <c:plotArea>
      <c:barChart>
        <c:barDir val="col"/>
        <c:grouping val="clustered"/>
        <c:varyColors val="0"/>
        <c:ser>
          <c:idx val="0"/>
          <c:order val="0"/>
          <c:tx>
            <c:strRef>
              <c:f>'[2021安全月报数据-每月更新.......xls]Sheet3'!$E$145</c:f>
              <c:strCache>
                <c:ptCount val="1"/>
                <c:pt idx="0">
                  <c:v>平均住院费用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numFmt formatCode="General" sourceLinked="1"/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900" b="0" i="0" u="none" strike="noStrike" kern="1200" baseline="0" smtId="4294967295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'[2021安全月报数据-每月更新.......xls]Sheet3'!$F$144:$J$144</c:f>
              <c:strCache>
                <c:ptCount val="5"/>
                <c:pt idx="0">
                  <c:v>6月</c:v>
                </c:pt>
                <c:pt idx="1">
                  <c:v>7月</c:v>
                </c:pt>
                <c:pt idx="2">
                  <c:v>8月</c:v>
                </c:pt>
                <c:pt idx="3">
                  <c:v>9月</c:v>
                </c:pt>
                <c:pt idx="4">
                  <c:v>10月</c:v>
                </c:pt>
              </c:strCache>
            </c:strRef>
          </c:cat>
          <c:val>
            <c:numRef>
              <c:f>'[2021安全月报数据-每月更新.......xls]Sheet3'!$F$145:$J$145</c:f>
              <c:numCache>
                <c:formatCode>General</c:formatCode>
                <c:ptCount val="5"/>
                <c:pt idx="0">
                  <c:v>12447.56</c:v>
                </c:pt>
                <c:pt idx="1">
                  <c:v>14369.64</c:v>
                </c:pt>
                <c:pt idx="2">
                  <c:v>12685.57</c:v>
                </c:pt>
                <c:pt idx="3">
                  <c:v>15518.79</c:v>
                </c:pt>
                <c:pt idx="4">
                  <c:v>12633.6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19"/>
        <c:overlap val="-27"/>
        <c:axId val="829959582"/>
        <c:axId val="222579985"/>
      </c:barChart>
      <c:catAx>
        <c:axId val="829959582"/>
        <c:scaling>
          <c:orientation/>
        </c:scaling>
        <c:delete val="0"/>
        <c:axPos val="b"/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prstDash val="solid"/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222579985"/>
        <c:crosses val="autoZero"/>
        <c:auto val="0"/>
        <c:lblAlgn val="ctr"/>
        <c:lblOffset/>
        <c:noMultiLvlLbl val="0"/>
      </c:catAx>
      <c:valAx>
        <c:axId val="222579985"/>
        <c:scaling>
          <c:orientation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olid"/>
              <a:round/>
            </a:ln>
            <a:effectLst/>
          </c:spPr>
        </c:majorGridlines>
        <c:numFmt formatCode="General" sourceLinked="1"/>
        <c:majorTickMark val="none"/>
        <c:minorTickMark val="none"/>
        <c:spPr>
          <a:noFill/>
          <a:ln w="6350" cap="flat" cmpd="sng" algn="ctr">
            <a:noFill/>
            <a:prstDash val="solid"/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829959582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prstDash val="solid"/>
            <a:round/>
          </a:ln>
          <a:effectLst/>
        </c:spPr>
        <c:txPr>
          <a:bodyPr rot="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</c:dTable>
      <c:spPr>
        <a:noFill/>
        <a:ln>
          <a:noFill/>
        </a:ln>
        <a:effectLst/>
      </c:spPr>
    </c:plotArea>
    <c:plotVisOnly val="0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prstDash val="solid"/>
      <a:round/>
    </a:ln>
    <a:effectLst/>
  </c:spPr>
  <c:txPr>
    <a:bodyPr wrap="square"/>
    <a:p>
      <a:pPr>
        <a:defRPr lang="zh-CN" smtId="4294967295"/>
      </a:pPr>
      <a:endParaRPr lang="zh-CN" smtId="4294967295"/>
    </a:p>
  </c:txPr>
  <c:externalData r:id="rId1">
    <c:autoUpdate val="0"/>
  </c:externalData>
</c:chartSpace>
</file>

<file path=ppt/charts/colors1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7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8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9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a="http://schemas.openxmlformats.org/drawingml/2006/main" xmlns:r="http://schemas.openxmlformats.org/officeDocument/2006/relationships" xmlns:cs="http://schemas.microsoft.com/office/drawing/2012/chartStyle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a="http://schemas.openxmlformats.org/drawingml/2006/main" xmlns:r="http://schemas.openxmlformats.org/officeDocument/2006/relationships" xmlns:cs="http://schemas.microsoft.com/office/drawing/2012/chartStyle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a="http://schemas.openxmlformats.org/drawingml/2006/main" xmlns:r="http://schemas.openxmlformats.org/officeDocument/2006/relationships" xmlns:cs="http://schemas.microsoft.com/office/drawing/2012/chartStyle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a="http://schemas.openxmlformats.org/drawingml/2006/main" xmlns:r="http://schemas.openxmlformats.org/officeDocument/2006/relationships" xmlns:cs="http://schemas.microsoft.com/office/drawing/2012/chartStyle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a="http://schemas.openxmlformats.org/drawingml/2006/main" xmlns:r="http://schemas.openxmlformats.org/officeDocument/2006/relationships" xmlns:cs="http://schemas.microsoft.com/office/drawing/2012/chartStyle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.xml><?xml version="1.0" encoding="utf-8"?>
<cs:chartStyle xmlns:a="http://schemas.openxmlformats.org/drawingml/2006/main" xmlns:r="http://schemas.openxmlformats.org/officeDocument/2006/relationships" xmlns:cs="http://schemas.microsoft.com/office/drawing/2012/chartStyle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7.xml><?xml version="1.0" encoding="utf-8"?>
<cs:chartStyle xmlns:a="http://schemas.openxmlformats.org/drawingml/2006/main" xmlns:r="http://schemas.openxmlformats.org/officeDocument/2006/relationships" xmlns:cs="http://schemas.microsoft.com/office/drawing/2012/chartStyle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8.xml><?xml version="1.0" encoding="utf-8"?>
<cs:chartStyle xmlns:a="http://schemas.openxmlformats.org/drawingml/2006/main" xmlns:r="http://schemas.openxmlformats.org/officeDocument/2006/relationships" xmlns:cs="http://schemas.microsoft.com/office/drawing/2012/chartStyle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9.xml><?xml version="1.0" encoding="utf-8"?>
<cs:chartStyle xmlns:a="http://schemas.openxmlformats.org/drawingml/2006/main" xmlns:r="http://schemas.openxmlformats.org/officeDocument/2006/relationships" xmlns:cs="http://schemas.microsoft.com/office/drawing/2012/chartStyle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71483" y="1143000"/>
            <a:ext cx="551503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2D8AB-8C80-4090-A089-4B3C51D1A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A9D4D-CC26-4067-8C51-302E1AEF3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C452D-F6CB-4B58-9D2C-AA1883FA9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FC23F9-C5F6-4F39-83A9-D3E5743D9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B26E14-D1E4-464E-AD60-33C1D3B2C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544843-1980-4D54-B283-3194E89A4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8BCA96-6117-4CA0-A56B-05D9F01EC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B9A65C-854C-4EFC-9DDB-09FFB378C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582DFB-4190-4E5F-B5A3-D1EB30010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EE390-362A-4662-B113-60FBE9D88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24A73-384E-44C9-A61F-B81C6CE03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359222" y="995939"/>
            <a:ext cx="8155334" cy="2118658"/>
          </a:xfrm>
        </p:spPr>
        <p:txBody>
          <a:bodyPr anchor="b"/>
          <a:lstStyle>
            <a:lvl1pPr algn="ctr">
              <a:defRPr sz="399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59222" y="3196300"/>
            <a:ext cx="8155334" cy="1469255"/>
          </a:xfrm>
        </p:spPr>
        <p:txBody>
          <a:bodyPr/>
          <a:lstStyle>
            <a:lvl1pPr marL="0" indent="0" algn="ctr">
              <a:buNone/>
              <a:defRPr sz="1595"/>
            </a:lvl1pPr>
            <a:lvl2pPr marL="304165" indent="0" algn="ctr">
              <a:buNone/>
              <a:defRPr sz="1330"/>
            </a:lvl2pPr>
            <a:lvl3pPr marL="608330" indent="0" algn="ctr">
              <a:buNone/>
              <a:defRPr sz="1200"/>
            </a:lvl3pPr>
            <a:lvl4pPr marL="913130" indent="0" algn="ctr">
              <a:buNone/>
              <a:defRPr sz="1065"/>
            </a:lvl4pPr>
            <a:lvl5pPr marL="1217295" indent="0" algn="ctr">
              <a:buNone/>
              <a:defRPr sz="1065"/>
            </a:lvl5pPr>
            <a:lvl6pPr marL="1520825" indent="0" algn="ctr">
              <a:buNone/>
              <a:defRPr sz="1065"/>
            </a:lvl6pPr>
            <a:lvl7pPr marL="1824990" indent="0" algn="ctr">
              <a:buNone/>
              <a:defRPr sz="1065"/>
            </a:lvl7pPr>
            <a:lvl8pPr marL="2129155" indent="0" algn="ctr">
              <a:buNone/>
              <a:defRPr sz="1065"/>
            </a:lvl8pPr>
            <a:lvl9pPr marL="2433955" indent="0" algn="ctr">
              <a:buNone/>
              <a:defRPr sz="1065"/>
            </a:lvl9pPr>
          </a:lstStyle>
          <a:p>
            <a:r>
              <a:rPr lang="zh-CN" altLang="en-US" noProof="1" smtClean="0"/>
              <a:t>单击此处编辑母版副标题样式</a:t>
            </a:r>
            <a:endParaRPr lang="zh-CN" altLang="en-US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542925" y="5541963"/>
            <a:ext cx="2538413" cy="42227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ern="1200" noProof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714750" y="5541963"/>
            <a:ext cx="3443288" cy="42227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ern="1200" noProof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793038" y="5541963"/>
            <a:ext cx="2536825" cy="42227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ern="1200" noProof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47D48352-6E32-4CA8-993D-82ED4C5FEA9D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ern="1200" noProof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D523CA13-2424-44D2-9C90-EE24EF2E7894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ern="1200" noProof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ern="1200" noProof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49DD0033-8391-4B8C-B56D-0E9B807E339E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txStyles>
    <p:titleStyle>
      <a:lvl1pPr algn="ctr" defTabSz="810895" rtl="0" fontAlgn="base">
        <a:spcBef>
          <a:spcPct val="0"/>
        </a:spcBef>
        <a:spcAft>
          <a:spcPct val="0"/>
        </a:spcAft>
        <a:defRPr sz="39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defTabSz="810895" rtl="0" fontAlgn="base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defTabSz="810895" rtl="0" fontAlgn="base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defTabSz="810895" rtl="0" fontAlgn="base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defTabSz="810895" rtl="0" fontAlgn="base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defTabSz="810895" rtl="0" fontAlgn="base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defTabSz="810895" rtl="0" fontAlgn="base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defTabSz="810895" rtl="0" fontAlgn="base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defTabSz="810895" rtl="0" fontAlgn="base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03530" indent="-303530" algn="l" defTabSz="810895" rtl="0" fontAlgn="base">
        <a:spcBef>
          <a:spcPts val="90"/>
        </a:spcBef>
        <a:spcAft>
          <a:spcPct val="0"/>
        </a:spcAft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9130" lvl="1" indent="-254000" algn="l" defTabSz="810895" rtl="0" fontAlgn="base">
        <a:spcBef>
          <a:spcPts val="90"/>
        </a:spcBef>
        <a:spcAft>
          <a:spcPct val="0"/>
        </a:spcAft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012825" lvl="2" indent="-201930" algn="l" defTabSz="810895" rtl="0" fontAlgn="base">
        <a:spcBef>
          <a:spcPts val="90"/>
        </a:spcBef>
        <a:spcAft>
          <a:spcPct val="0"/>
        </a:spcAft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419225" lvl="3" indent="-201930" algn="l" defTabSz="810895" rtl="0" fontAlgn="base">
        <a:spcBef>
          <a:spcPts val="90"/>
        </a:spcBef>
        <a:spcAft>
          <a:spcPct val="0"/>
        </a:spcAft>
        <a:buChar char="–"/>
        <a:defRPr sz="1700" kern="1200">
          <a:solidFill>
            <a:schemeClr val="tx1"/>
          </a:solidFill>
          <a:latin typeface="+mn-lt"/>
          <a:ea typeface="+mn-ea"/>
          <a:cs typeface="+mn-cs"/>
        </a:defRPr>
      </a:lvl4pPr>
      <a:lvl5pPr marL="1824355" lvl="4" indent="-201930" algn="l" defTabSz="810895" rtl="0" fontAlgn="base">
        <a:spcBef>
          <a:spcPts val="90"/>
        </a:spcBef>
        <a:spcAft>
          <a:spcPct val="0"/>
        </a:spcAft>
        <a:buChar char="»"/>
        <a:defRPr sz="1700" kern="1200">
          <a:solidFill>
            <a:schemeClr val="tx1"/>
          </a:solidFill>
          <a:latin typeface="+mn-lt"/>
          <a:ea typeface="+mn-ea"/>
          <a:cs typeface="+mn-cs"/>
        </a:defRPr>
      </a:lvl5pPr>
      <a:lvl6pPr marL="2231390" lvl="5" indent="-202565" algn="l" defTabSz="811530" eaLnBrk="1" fontAlgn="base" latinLnBrk="0" hangingPunct="1">
        <a:lnSpc>
          <a:spcPct val="100000"/>
        </a:lnSpc>
        <a:spcBef>
          <a:spcPts val="85"/>
        </a:spcBef>
        <a:spcAft>
          <a:spcPct val="0"/>
        </a:spcAft>
        <a:buChar char="»"/>
        <a:defRPr sz="1775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636520" lvl="6" indent="-202565" algn="l" defTabSz="811530" eaLnBrk="1" fontAlgn="base" latinLnBrk="0" hangingPunct="1">
        <a:lnSpc>
          <a:spcPct val="100000"/>
        </a:lnSpc>
        <a:spcBef>
          <a:spcPts val="85"/>
        </a:spcBef>
        <a:spcAft>
          <a:spcPct val="0"/>
        </a:spcAft>
        <a:buChar char="»"/>
        <a:defRPr sz="1775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042285" lvl="7" indent="-202565" algn="l" defTabSz="811530" eaLnBrk="1" fontAlgn="base" latinLnBrk="0" hangingPunct="1">
        <a:lnSpc>
          <a:spcPct val="100000"/>
        </a:lnSpc>
        <a:spcBef>
          <a:spcPts val="85"/>
        </a:spcBef>
        <a:spcAft>
          <a:spcPct val="0"/>
        </a:spcAft>
        <a:buChar char="»"/>
        <a:defRPr sz="1775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447415" lvl="8" indent="-202565" algn="l" defTabSz="811530" eaLnBrk="1" fontAlgn="base" latinLnBrk="0" hangingPunct="1">
        <a:lnSpc>
          <a:spcPct val="100000"/>
        </a:lnSpc>
        <a:spcBef>
          <a:spcPts val="85"/>
        </a:spcBef>
        <a:spcAft>
          <a:spcPct val="0"/>
        </a:spcAft>
        <a:buChar char="»"/>
        <a:defRPr sz="1775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81153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595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05765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81153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217295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622425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02819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433955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283972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24485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chart" Target="../charts/chart1.xml" /><Relationship Id="rId3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chart" Target="../charts/chart2.xml" /><Relationship Id="rId3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chart" Target="../charts/chart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chart" Target="../charts/chart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chart" Target="../charts/chart5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chart" Target="../charts/chart6.xml" /><Relationship Id="rId3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chart" Target="../charts/chart7.xml" /><Relationship Id="rId3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chart" Target="../charts/chart8.xml" /><Relationship Id="rId3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chart" Target="../charts/chart9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.xml" /><Relationship Id="rId3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4.xm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.xml" /><Relationship Id="rId3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.xml" /><Relationship Id="rId3" Type="http://schemas.openxmlformats.org/officeDocument/2006/relationships/image" Target="../media/image1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chart" Target="../charts/chart10.xml" /><Relationship Id="rId3" Type="http://schemas.openxmlformats.org/officeDocument/2006/relationships/image" Target="../media/image1.jpe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chart" Target="../charts/chart11.xml" /><Relationship Id="rId3" Type="http://schemas.openxmlformats.org/officeDocument/2006/relationships/image" Target="../media/image1.jpe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5404011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7" name="文本框 3077"/>
          <p:cNvSpPr txBox="1">
            <a:spLocks noChangeArrowheads="1"/>
          </p:cNvSpPr>
          <p:nvPr/>
        </p:nvSpPr>
        <p:spPr bwMode="auto">
          <a:xfrm>
            <a:off x="2152650" y="1889125"/>
            <a:ext cx="6565900" cy="178371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  <a:buFont typeface="Arial" pitchFamily="34" charset="0"/>
              <a:buNone/>
            </a:pPr>
            <a:r>
              <a:rPr lang="zh-CN" altLang="zh-CN" sz="4400" b="1">
                <a:latin typeface="宋体" panose="02010600030101010101" pitchFamily="2" charset="-122"/>
              </a:rPr>
              <a:t>康复医学科</a:t>
            </a:r>
            <a:endParaRPr lang="zh-CN" altLang="zh-CN" sz="4400" b="1">
              <a:latin typeface="宋体" panose="02010600030101010101" pitchFamily="2" charset="-122"/>
            </a:endParaRPr>
          </a:p>
          <a:p>
            <a:pPr algn="ctr">
              <a:spcBef>
                <a:spcPct val="50000"/>
              </a:spcBef>
              <a:buFont typeface="Arial" pitchFamily="34" charset="0"/>
              <a:buNone/>
            </a:pPr>
            <a:r>
              <a:rPr lang="zh-CN" altLang="zh-CN" sz="4400" b="1">
                <a:latin typeface="宋体" panose="02010600030101010101" pitchFamily="2" charset="-122"/>
              </a:rPr>
              <a:t>文化建设汇报</a:t>
            </a:r>
            <a:endParaRPr lang="zh-CN" altLang="zh-CN" sz="4400" b="1">
              <a:latin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1" name="文本框 5125"/>
          <p:cNvSpPr txBox="1">
            <a:spLocks noChangeArrowheads="1"/>
          </p:cNvSpPr>
          <p:nvPr/>
        </p:nvSpPr>
        <p:spPr bwMode="auto">
          <a:xfrm>
            <a:off x="1331595" y="1457325"/>
            <a:ext cx="8094980" cy="19380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en-US" altLang="zh-CN" sz="2000">
              <a:latin typeface="宋体" panose="02010600030101010101" pitchFamily="2" charset="-122"/>
            </a:endParaRPr>
          </a:p>
          <a:p>
            <a:pPr>
              <a:buFont typeface="Arial" pitchFamily="34" charset="0"/>
              <a:buNone/>
            </a:pPr>
            <a:endParaRPr lang="en-US" altLang="zh-CN" sz="2000">
              <a:latin typeface="宋体" panose="02010600030101010101" pitchFamily="2" charset="-122"/>
            </a:endParaRPr>
          </a:p>
          <a:p>
            <a:pPr>
              <a:buFont typeface="Arial" pitchFamily="34" charset="0"/>
              <a:buNone/>
            </a:pPr>
            <a:r>
              <a:rPr lang="en-US" altLang="zh-CN" sz="2000">
                <a:latin typeface="宋体" panose="02010600030101010101" pitchFamily="2" charset="-122"/>
              </a:rPr>
              <a:t>    </a:t>
            </a:r>
            <a:r>
              <a:rPr lang="zh-CN" altLang="en-US" sz="2000">
                <a:latin typeface="宋体" panose="02010600030101010101" pitchFamily="2" charset="-122"/>
              </a:rPr>
              <a:t>康复医学是临床医学的重要分支，以研究各年龄组病、伤、残者功能障碍的预防、评定和治疗为主要任务，以改善功能、降低障碍，预防和处理并发症、提高生活自理能力、改善生存质量，并促使其重返社会为目的的医学专科。</a:t>
            </a:r>
            <a:endParaRPr lang="zh-CN" altLang="en-US" sz="2000">
              <a:latin typeface="宋体" panose="02010600030101010101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452880" y="3833495"/>
            <a:ext cx="7851775" cy="10147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>
                <a:latin typeface="宋体" panose="02010600030101010101" pitchFamily="2" charset="-122"/>
                <a:sym typeface="+mn-ea"/>
              </a:rPr>
              <a:t>科室一直秉承着技术</a:t>
            </a:r>
            <a:r>
              <a:rPr lang="en-US" altLang="zh-CN">
                <a:latin typeface="宋体" panose="02010600030101010101" pitchFamily="2" charset="-122"/>
                <a:sym typeface="+mn-ea"/>
              </a:rPr>
              <a:t>-——</a:t>
            </a:r>
            <a:r>
              <a:rPr lang="zh-CN" altLang="en-US">
                <a:latin typeface="宋体" panose="02010600030101010101" pitchFamily="2" charset="-122"/>
                <a:sym typeface="+mn-ea"/>
              </a:rPr>
              <a:t>精益求精、服务</a:t>
            </a:r>
            <a:r>
              <a:rPr lang="en-US" altLang="zh-CN">
                <a:latin typeface="宋体" panose="02010600030101010101" pitchFamily="2" charset="-122"/>
                <a:sym typeface="+mn-ea"/>
              </a:rPr>
              <a:t>——</a:t>
            </a:r>
            <a:r>
              <a:rPr lang="zh-CN" altLang="en-US">
                <a:latin typeface="宋体" panose="02010600030101010101" pitchFamily="2" charset="-122"/>
                <a:sym typeface="+mn-ea"/>
              </a:rPr>
              <a:t>全心全意，以人民健康为中心，减轻疾病痛苦，提高生活自理能力，促使重返家庭及社会，为此，确立科室文化主题：</a:t>
            </a:r>
            <a:r>
              <a:rPr lang="zh-CN" altLang="en-US" sz="2400" b="1">
                <a:latin typeface="宋体" panose="02010600030101010101" pitchFamily="2" charset="-122"/>
                <a:sym typeface="+mn-ea"/>
              </a:rPr>
              <a:t>康复一人，幸福全家。</a:t>
            </a:r>
            <a:endParaRPr lang="zh-CN" altLang="en-US" sz="2400" b="1">
              <a:latin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1" name="文本框 5125"/>
          <p:cNvSpPr txBox="1">
            <a:spLocks noChangeArrowheads="1"/>
          </p:cNvSpPr>
          <p:nvPr/>
        </p:nvSpPr>
        <p:spPr bwMode="auto">
          <a:xfrm>
            <a:off x="1331595" y="1457325"/>
            <a:ext cx="8094980" cy="101473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en-US" altLang="zh-CN" sz="2000">
              <a:latin typeface="宋体" panose="02010600030101010101" pitchFamily="2" charset="-122"/>
            </a:endParaRPr>
          </a:p>
          <a:p>
            <a:pPr>
              <a:buFont typeface="Arial" pitchFamily="34" charset="0"/>
              <a:buNone/>
            </a:pPr>
            <a:endParaRPr lang="en-US" altLang="zh-CN" sz="2000">
              <a:latin typeface="宋体" panose="02010600030101010101" pitchFamily="2" charset="-122"/>
            </a:endParaRPr>
          </a:p>
          <a:p>
            <a:pPr>
              <a:buFont typeface="Arial" pitchFamily="34" charset="0"/>
              <a:buNone/>
            </a:pPr>
            <a:r>
              <a:rPr lang="en-US" altLang="zh-CN" sz="2000">
                <a:latin typeface="宋体" panose="02010600030101010101" pitchFamily="2" charset="-122"/>
              </a:rPr>
              <a:t>    </a:t>
            </a:r>
            <a:endParaRPr lang="zh-CN" altLang="en-US" sz="1800">
              <a:latin typeface="宋体" panose="02010600030101010101" pitchFamily="2" charset="-122"/>
            </a:endParaRPr>
          </a:p>
        </p:txBody>
      </p:sp>
      <p:sp>
        <p:nvSpPr>
          <p:cNvPr id="2" name="文本框 5125"/>
          <p:cNvSpPr txBox="1">
            <a:spLocks noChangeArrowheads="1"/>
          </p:cNvSpPr>
          <p:nvPr/>
        </p:nvSpPr>
        <p:spPr bwMode="auto">
          <a:xfrm>
            <a:off x="1331595" y="1457325"/>
            <a:ext cx="8094980" cy="224536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en-US" altLang="zh-CN" sz="2000">
              <a:latin typeface="宋体" panose="02010600030101010101" pitchFamily="2" charset="-122"/>
            </a:endParaRPr>
          </a:p>
          <a:p>
            <a:pPr>
              <a:buFont typeface="Arial" pitchFamily="34" charset="0"/>
              <a:buNone/>
            </a:pPr>
            <a:endParaRPr lang="en-US" altLang="zh-CN" sz="2000">
              <a:latin typeface="宋体" panose="02010600030101010101" pitchFamily="2" charset="-122"/>
            </a:endParaRPr>
          </a:p>
          <a:p>
            <a:pPr>
              <a:buFont typeface="Arial" pitchFamily="34" charset="0"/>
              <a:buNone/>
            </a:pPr>
            <a:r>
              <a:rPr lang="en-US" altLang="zh-CN" sz="2000">
                <a:latin typeface="宋体" panose="02010600030101010101" pitchFamily="2" charset="-122"/>
              </a:rPr>
              <a:t>    </a:t>
            </a:r>
            <a:r>
              <a:rPr lang="zh-CN" altLang="en-US" sz="2000">
                <a:latin typeface="宋体" panose="02010600030101010101" pitchFamily="2" charset="-122"/>
              </a:rPr>
              <a:t>文化就像部队里的一片旗帜，是一个科室的灵魂，文化的建设与科室的发展相互作用。相互影响、相互渗透。文化作为一种柔性的生产力，在推动科室建设和发展过程中的作用越来越受到人们的重视。近年来，我科坚持文化发展战略，围绕文化建设的诸多要素，强化内涵建设，取得了显著成效。</a:t>
            </a:r>
            <a:endParaRPr lang="zh-CN" altLang="en-US" sz="2000">
              <a:latin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圆角矩形 2"/>
          <p:cNvSpPr/>
          <p:nvPr/>
        </p:nvSpPr>
        <p:spPr>
          <a:xfrm>
            <a:off x="4283075" y="1538605"/>
            <a:ext cx="2304415" cy="6477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/>
              <a:t>1.</a:t>
            </a:r>
            <a:r>
              <a:rPr lang="zh-CN" altLang="en-US"/>
              <a:t>物质文化</a:t>
            </a:r>
            <a:endParaRPr lang="zh-CN" altLang="en-US"/>
          </a:p>
        </p:txBody>
      </p:sp>
      <p:sp>
        <p:nvSpPr>
          <p:cNvPr id="6" name="圆角矩形 5"/>
          <p:cNvSpPr/>
          <p:nvPr/>
        </p:nvSpPr>
        <p:spPr>
          <a:xfrm>
            <a:off x="4283710" y="4009390"/>
            <a:ext cx="2304415" cy="6477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/>
              <a:t>4.</a:t>
            </a:r>
            <a:r>
              <a:rPr lang="zh-CN" altLang="en-US"/>
              <a:t>精神文化</a:t>
            </a:r>
            <a:endParaRPr lang="zh-CN" altLang="en-US"/>
          </a:p>
        </p:txBody>
      </p:sp>
      <p:sp>
        <p:nvSpPr>
          <p:cNvPr id="7" name="圆角矩形 6"/>
          <p:cNvSpPr/>
          <p:nvPr/>
        </p:nvSpPr>
        <p:spPr>
          <a:xfrm>
            <a:off x="4283710" y="2362200"/>
            <a:ext cx="2304415" cy="6477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/>
              <a:t>2.</a:t>
            </a:r>
            <a:r>
              <a:rPr lang="zh-CN" altLang="en-US"/>
              <a:t>制度文化</a:t>
            </a:r>
            <a:endParaRPr lang="zh-CN" altLang="en-US"/>
          </a:p>
        </p:txBody>
      </p:sp>
      <p:sp>
        <p:nvSpPr>
          <p:cNvPr id="8" name="圆角矩形 7"/>
          <p:cNvSpPr/>
          <p:nvPr/>
        </p:nvSpPr>
        <p:spPr>
          <a:xfrm>
            <a:off x="4283710" y="3185795"/>
            <a:ext cx="2304415" cy="6477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/>
              <a:t>3.</a:t>
            </a:r>
            <a:r>
              <a:rPr lang="zh-CN" altLang="en-US"/>
              <a:t>行为文化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115060" y="2177415"/>
            <a:ext cx="7890510" cy="922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latin typeface="宋体" panose="02010600030101010101" pitchFamily="2" charset="-122"/>
                <a:sym typeface="+mn-ea"/>
              </a:rPr>
              <a:t>我院康复医学科前身是理疗室，分管于中医科，在院领导及科主任大力支持下、我科医务人员坚韧不拔的努力下，理疗室业务、医疗质量、学科发展取得长足进步，于</a:t>
            </a:r>
            <a:r>
              <a:rPr lang="en-US" altLang="zh-CN">
                <a:latin typeface="宋体" panose="02010600030101010101" pitchFamily="2" charset="-122"/>
                <a:sym typeface="+mn-ea"/>
              </a:rPr>
              <a:t>2018</a:t>
            </a:r>
            <a:r>
              <a:rPr lang="zh-CN" altLang="en-US">
                <a:latin typeface="宋体" panose="02010600030101010101" pitchFamily="2" charset="-122"/>
                <a:sym typeface="+mn-ea"/>
              </a:rPr>
              <a:t>年</a:t>
            </a:r>
            <a:r>
              <a:rPr lang="en-US" altLang="zh-CN">
                <a:latin typeface="宋体" panose="02010600030101010101" pitchFamily="2" charset="-122"/>
                <a:sym typeface="+mn-ea"/>
              </a:rPr>
              <a:t>9</a:t>
            </a:r>
            <a:r>
              <a:rPr lang="zh-CN" altLang="en-US">
                <a:latin typeface="宋体" panose="02010600030101010101" pitchFamily="2" charset="-122"/>
                <a:sym typeface="+mn-ea"/>
              </a:rPr>
              <a:t>月从中医科独立出来，成立了现在的康复医学科，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5" name="文本框 6151"/>
          <p:cNvSpPr txBox="1">
            <a:spLocks noChangeArrowheads="1"/>
          </p:cNvSpPr>
          <p:nvPr/>
        </p:nvSpPr>
        <p:spPr bwMode="auto">
          <a:xfrm>
            <a:off x="3275013" y="449263"/>
            <a:ext cx="5813425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3600" b="1"/>
              <a:t>近</a:t>
            </a:r>
            <a:r>
              <a:rPr lang="en-US" altLang="zh-CN" sz="3600" b="1"/>
              <a:t>5</a:t>
            </a:r>
            <a:r>
              <a:rPr lang="zh-CN" altLang="en-US" sz="3600" b="1"/>
              <a:t>月门诊人数及出院人数</a:t>
            </a:r>
            <a:endParaRPr lang="zh-CN" altLang="en-US" sz="3600" b="1"/>
          </a:p>
        </p:txBody>
      </p:sp>
      <p:sp>
        <p:nvSpPr>
          <p:cNvPr id="6146" name="文本框 4"/>
          <p:cNvSpPr txBox="1">
            <a:spLocks noChangeArrowheads="1"/>
          </p:cNvSpPr>
          <p:nvPr/>
        </p:nvSpPr>
        <p:spPr bwMode="auto">
          <a:xfrm>
            <a:off x="3419475" y="4769485"/>
            <a:ext cx="4417695" cy="3683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zh-CN"/>
              <a:t>分析：</a:t>
            </a:r>
            <a:r>
              <a:rPr lang="en-US" altLang="zh-CN"/>
              <a:t>10</a:t>
            </a:r>
            <a:r>
              <a:rPr lang="zh-CN" altLang="en-US"/>
              <a:t>月份我科出院人数为</a:t>
            </a:r>
            <a:r>
              <a:rPr lang="en-US" altLang="zh-CN"/>
              <a:t>114</a:t>
            </a:r>
            <a:r>
              <a:rPr lang="zh-CN" altLang="en-US"/>
              <a:t>人次</a:t>
            </a:r>
            <a:r>
              <a:rPr lang="zh-CN" altLang="zh-CN"/>
              <a:t>。</a:t>
            </a:r>
            <a:endParaRPr lang="zh-CN" altLang="zh-CN"/>
          </a:p>
        </p:txBody>
      </p:sp>
      <p:graphicFrame>
        <p:nvGraphicFramePr>
          <p:cNvPr id="2" name="图表 1"/>
          <p:cNvGraphicFramePr/>
          <p:nvPr/>
        </p:nvGraphicFramePr>
        <p:xfrm>
          <a:off x="3149600" y="1188720"/>
          <a:ext cx="5299075" cy="3229610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9" name="文本框 6148"/>
          <p:cNvSpPr txBox="1">
            <a:spLocks noChangeArrowheads="1"/>
          </p:cNvSpPr>
          <p:nvPr/>
        </p:nvSpPr>
        <p:spPr bwMode="auto">
          <a:xfrm>
            <a:off x="2123440" y="857250"/>
            <a:ext cx="7296785" cy="460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en-US" altLang="zh-CN" sz="2400"/>
              <a:t>2021</a:t>
            </a:r>
            <a:r>
              <a:rPr lang="zh-CN" altLang="en-US" sz="2400"/>
              <a:t>年</a:t>
            </a:r>
            <a:r>
              <a:rPr lang="en-US" altLang="zh-CN" sz="2400"/>
              <a:t>10</a:t>
            </a:r>
            <a:r>
              <a:rPr lang="zh-CN" altLang="en-US" sz="2400"/>
              <a:t>月与</a:t>
            </a:r>
            <a:r>
              <a:rPr lang="en-US" altLang="zh-CN" sz="2400"/>
              <a:t>2022</a:t>
            </a:r>
            <a:r>
              <a:rPr lang="zh-CN" altLang="en-US" sz="2400"/>
              <a:t>年</a:t>
            </a:r>
            <a:r>
              <a:rPr lang="en-US" altLang="zh-CN" sz="2400"/>
              <a:t>10</a:t>
            </a:r>
            <a:r>
              <a:rPr lang="zh-CN" altLang="en-US" sz="2400"/>
              <a:t>月门诊人数对比</a:t>
            </a:r>
            <a:endParaRPr lang="zh-CN" altLang="en-US" sz="2400"/>
          </a:p>
        </p:txBody>
      </p:sp>
      <p:sp>
        <p:nvSpPr>
          <p:cNvPr id="7171" name="文本框 1"/>
          <p:cNvSpPr txBox="1">
            <a:spLocks noChangeArrowheads="1"/>
          </p:cNvSpPr>
          <p:nvPr/>
        </p:nvSpPr>
        <p:spPr bwMode="auto">
          <a:xfrm>
            <a:off x="2410778" y="5130165"/>
            <a:ext cx="6956425" cy="3683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/>
              <a:t>分析：医院统计</a:t>
            </a:r>
            <a:r>
              <a:rPr lang="en-US" altLang="zh-CN"/>
              <a:t>2022</a:t>
            </a:r>
            <a:r>
              <a:rPr lang="zh-CN" altLang="en-US"/>
              <a:t>年</a:t>
            </a:r>
            <a:r>
              <a:rPr lang="en-US" altLang="zh-CN"/>
              <a:t>10</a:t>
            </a:r>
            <a:r>
              <a:rPr lang="zh-CN" altLang="en-US"/>
              <a:t>月门诊人数</a:t>
            </a:r>
            <a:r>
              <a:rPr lang="en-US" altLang="zh-CN"/>
              <a:t>286</a:t>
            </a:r>
            <a:r>
              <a:rPr lang="zh-CN" altLang="en-US"/>
              <a:t>人次，实际搜索</a:t>
            </a:r>
            <a:r>
              <a:rPr lang="en-US" altLang="zh-CN"/>
              <a:t>482</a:t>
            </a:r>
            <a:r>
              <a:rPr lang="zh-CN" altLang="en-US"/>
              <a:t>人次；</a:t>
            </a:r>
            <a:endParaRPr lang="zh-CN" altLang="en-US"/>
          </a:p>
        </p:txBody>
      </p:sp>
      <p:graphicFrame>
        <p:nvGraphicFramePr>
          <p:cNvPr id="2" name="图表 1"/>
          <p:cNvGraphicFramePr/>
          <p:nvPr/>
        </p:nvGraphicFramePr>
        <p:xfrm>
          <a:off x="2843530" y="1563370"/>
          <a:ext cx="5116195" cy="3321050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9" name="文本框 6148"/>
          <p:cNvSpPr txBox="1">
            <a:spLocks noChangeArrowheads="1"/>
          </p:cNvSpPr>
          <p:nvPr/>
        </p:nvSpPr>
        <p:spPr bwMode="auto">
          <a:xfrm>
            <a:off x="2463483" y="882650"/>
            <a:ext cx="6851650" cy="460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en-US" altLang="zh-CN" sz="2400"/>
              <a:t>2021</a:t>
            </a:r>
            <a:r>
              <a:rPr lang="zh-CN" altLang="en-US" sz="2400"/>
              <a:t>年</a:t>
            </a:r>
            <a:r>
              <a:rPr lang="en-US" altLang="zh-CN" sz="2400"/>
              <a:t>10</a:t>
            </a:r>
            <a:r>
              <a:rPr lang="zh-CN" altLang="en-US" sz="2400"/>
              <a:t>月与</a:t>
            </a:r>
            <a:r>
              <a:rPr lang="en-US" altLang="zh-CN" sz="2400"/>
              <a:t>2022</a:t>
            </a:r>
            <a:r>
              <a:rPr lang="zh-CN" altLang="en-US" sz="2400"/>
              <a:t>年</a:t>
            </a:r>
            <a:r>
              <a:rPr lang="en-US" altLang="zh-CN" sz="2400"/>
              <a:t>10</a:t>
            </a:r>
            <a:r>
              <a:rPr lang="zh-CN" altLang="en-US" sz="2400"/>
              <a:t>月出院人数对比</a:t>
            </a:r>
            <a:endParaRPr lang="zh-CN" altLang="en-US" sz="2400"/>
          </a:p>
        </p:txBody>
      </p:sp>
      <p:sp>
        <p:nvSpPr>
          <p:cNvPr id="7171" name="文本框 1"/>
          <p:cNvSpPr txBox="1">
            <a:spLocks noChangeArrowheads="1"/>
          </p:cNvSpPr>
          <p:nvPr/>
        </p:nvSpPr>
        <p:spPr bwMode="auto">
          <a:xfrm>
            <a:off x="2410778" y="5130165"/>
            <a:ext cx="6956425" cy="3683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/>
              <a:t>分析：今年</a:t>
            </a:r>
            <a:r>
              <a:rPr lang="en-US" altLang="zh-CN"/>
              <a:t>10</a:t>
            </a:r>
            <a:r>
              <a:rPr lang="zh-CN" altLang="en-US"/>
              <a:t>月出院人数较去年同期增加</a:t>
            </a:r>
            <a:endParaRPr lang="zh-CN" altLang="en-US"/>
          </a:p>
        </p:txBody>
      </p:sp>
      <p:graphicFrame>
        <p:nvGraphicFramePr>
          <p:cNvPr id="3" name="图表 2"/>
          <p:cNvGraphicFramePr/>
          <p:nvPr/>
        </p:nvGraphicFramePr>
        <p:xfrm>
          <a:off x="2573655" y="1670050"/>
          <a:ext cx="5147945" cy="3141345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7" name="文本框 7175"/>
          <p:cNvSpPr txBox="1">
            <a:spLocks noChangeArrowheads="1"/>
          </p:cNvSpPr>
          <p:nvPr/>
        </p:nvSpPr>
        <p:spPr bwMode="auto">
          <a:xfrm>
            <a:off x="3635375" y="449580"/>
            <a:ext cx="4670425" cy="52197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2800" b="1"/>
              <a:t>近</a:t>
            </a:r>
            <a:r>
              <a:rPr lang="en-US" altLang="zh-CN" sz="2800" b="1"/>
              <a:t>5</a:t>
            </a:r>
            <a:r>
              <a:rPr lang="zh-CN" altLang="en-US" sz="2800" b="1"/>
              <a:t>月平均住院天数</a:t>
            </a:r>
            <a:endParaRPr lang="zh-CN" altLang="en-US" sz="2800" b="1"/>
          </a:p>
        </p:txBody>
      </p:sp>
      <p:sp>
        <p:nvSpPr>
          <p:cNvPr id="9219" name="文本框 1"/>
          <p:cNvSpPr txBox="1">
            <a:spLocks noChangeArrowheads="1"/>
          </p:cNvSpPr>
          <p:nvPr/>
        </p:nvSpPr>
        <p:spPr bwMode="auto">
          <a:xfrm>
            <a:off x="1161415" y="5143500"/>
            <a:ext cx="9471660" cy="3683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/>
              <a:t>分析：</a:t>
            </a:r>
            <a:r>
              <a:rPr lang="en-US" altLang="zh-CN"/>
              <a:t>10</a:t>
            </a:r>
            <a:r>
              <a:rPr lang="zh-CN" altLang="en-US"/>
              <a:t>月份平均住院天数较前下降，因我科疼痛病人增多，周转加快，平均住院天数下降。</a:t>
            </a:r>
            <a:endParaRPr lang="zh-CN" altLang="en-US"/>
          </a:p>
        </p:txBody>
      </p:sp>
      <p:graphicFrame>
        <p:nvGraphicFramePr>
          <p:cNvPr id="5" name="图表 4"/>
          <p:cNvGraphicFramePr/>
          <p:nvPr/>
        </p:nvGraphicFramePr>
        <p:xfrm>
          <a:off x="2411095" y="1241425"/>
          <a:ext cx="5544185" cy="3387725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3" name="文本框 7170"/>
          <p:cNvSpPr txBox="1">
            <a:spLocks noChangeArrowheads="1"/>
          </p:cNvSpPr>
          <p:nvPr/>
        </p:nvSpPr>
        <p:spPr bwMode="auto">
          <a:xfrm>
            <a:off x="4067175" y="304800"/>
            <a:ext cx="4267200" cy="52197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sz="2800" b="1"/>
              <a:t>近5月我科病床使用率</a:t>
            </a:r>
            <a:endParaRPr lang="zh-CN" altLang="en-US" sz="2800" b="1"/>
          </a:p>
        </p:txBody>
      </p:sp>
      <p:sp>
        <p:nvSpPr>
          <p:cNvPr id="8195" name="文本框 2"/>
          <p:cNvSpPr txBox="1">
            <a:spLocks noChangeArrowheads="1"/>
          </p:cNvSpPr>
          <p:nvPr/>
        </p:nvSpPr>
        <p:spPr bwMode="auto">
          <a:xfrm>
            <a:off x="1906270" y="5194300"/>
            <a:ext cx="8404860" cy="3683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/>
              <a:t>分析：</a:t>
            </a:r>
            <a:r>
              <a:rPr lang="en-US" altLang="zh-CN"/>
              <a:t>10</a:t>
            </a:r>
            <a:r>
              <a:rPr lang="zh-CN" altLang="en-US"/>
              <a:t>月病床使用率无明显增加；</a:t>
            </a:r>
            <a:endParaRPr lang="zh-CN" altLang="en-US"/>
          </a:p>
        </p:txBody>
      </p:sp>
      <p:graphicFrame>
        <p:nvGraphicFramePr>
          <p:cNvPr id="5" name="图表 4"/>
          <p:cNvGraphicFramePr/>
          <p:nvPr/>
        </p:nvGraphicFramePr>
        <p:xfrm>
          <a:off x="2915285" y="1097280"/>
          <a:ext cx="5610225" cy="3859530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文本框 7175"/>
          <p:cNvSpPr txBox="1">
            <a:spLocks noChangeArrowheads="1"/>
          </p:cNvSpPr>
          <p:nvPr/>
        </p:nvSpPr>
        <p:spPr bwMode="auto">
          <a:xfrm>
            <a:off x="1330325" y="881063"/>
            <a:ext cx="80772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2400" b="1"/>
              <a:t>近</a:t>
            </a:r>
            <a:r>
              <a:rPr lang="en-US" altLang="zh-CN" sz="2400" b="1"/>
              <a:t>5</a:t>
            </a:r>
            <a:r>
              <a:rPr lang="zh-CN" altLang="en-US" sz="2400" b="1"/>
              <a:t>月平均病床周转次数及每医师日均管理住院床日比较</a:t>
            </a:r>
            <a:endParaRPr lang="zh-CN" altLang="en-US" sz="2400" b="1"/>
          </a:p>
        </p:txBody>
      </p:sp>
      <p:sp>
        <p:nvSpPr>
          <p:cNvPr id="10243" name="文本框 2"/>
          <p:cNvSpPr txBox="1">
            <a:spLocks noChangeArrowheads="1"/>
          </p:cNvSpPr>
          <p:nvPr/>
        </p:nvSpPr>
        <p:spPr bwMode="auto">
          <a:xfrm>
            <a:off x="2195513" y="5273675"/>
            <a:ext cx="6667500" cy="3683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/>
              <a:t>分析：</a:t>
            </a:r>
            <a:r>
              <a:rPr lang="en-US" altLang="zh-CN"/>
              <a:t>10</a:t>
            </a:r>
            <a:r>
              <a:rPr lang="zh-CN" altLang="en-US"/>
              <a:t>月份病床周转次数</a:t>
            </a:r>
            <a:r>
              <a:rPr lang="en-US" altLang="zh-CN"/>
              <a:t>8.7</a:t>
            </a:r>
            <a:r>
              <a:rPr lang="zh-CN" altLang="en-US"/>
              <a:t>，每医师日均管理住院床日为</a:t>
            </a:r>
            <a:r>
              <a:rPr lang="en-US" altLang="zh-CN"/>
              <a:t>4.2</a:t>
            </a:r>
            <a:endParaRPr lang="en-US" altLang="zh-CN"/>
          </a:p>
        </p:txBody>
      </p:sp>
      <p:graphicFrame>
        <p:nvGraphicFramePr>
          <p:cNvPr id="6" name="图表 5"/>
          <p:cNvGraphicFramePr/>
          <p:nvPr/>
        </p:nvGraphicFramePr>
        <p:xfrm>
          <a:off x="2051050" y="1529715"/>
          <a:ext cx="6495415" cy="3493135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5" name="文本框 13314"/>
          <p:cNvSpPr txBox="1">
            <a:spLocks noChangeArrowheads="1"/>
          </p:cNvSpPr>
          <p:nvPr/>
        </p:nvSpPr>
        <p:spPr bwMode="auto">
          <a:xfrm>
            <a:off x="3706813" y="738188"/>
            <a:ext cx="3530600" cy="5794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sz="3200" b="1"/>
              <a:t>近</a:t>
            </a:r>
            <a:r>
              <a:rPr lang="en-US" altLang="zh-CN" sz="3200" b="1"/>
              <a:t>5</a:t>
            </a:r>
            <a:r>
              <a:rPr lang="zh-CN" altLang="en-US" sz="3200" b="1"/>
              <a:t>月科室耗材比</a:t>
            </a:r>
            <a:endParaRPr lang="zh-CN" altLang="en-US" sz="3200" b="1"/>
          </a:p>
        </p:txBody>
      </p:sp>
      <p:graphicFrame>
        <p:nvGraphicFramePr>
          <p:cNvPr id="6" name="图表 5"/>
          <p:cNvGraphicFramePr/>
          <p:nvPr/>
        </p:nvGraphicFramePr>
        <p:xfrm>
          <a:off x="2072640" y="1670050"/>
          <a:ext cx="5648960" cy="3821430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文本框 15362"/>
          <p:cNvSpPr txBox="1">
            <a:spLocks noChangeArrowheads="1"/>
          </p:cNvSpPr>
          <p:nvPr/>
        </p:nvSpPr>
        <p:spPr bwMode="auto">
          <a:xfrm>
            <a:off x="3563938" y="520700"/>
            <a:ext cx="4343400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sz="2800" b="1"/>
              <a:t>近</a:t>
            </a:r>
            <a:r>
              <a:rPr lang="en-US" altLang="zh-CN" sz="2800" b="1"/>
              <a:t>5</a:t>
            </a:r>
            <a:r>
              <a:rPr lang="zh-CN" altLang="en-US" sz="2800" b="1"/>
              <a:t>月科室医疗服务总收入</a:t>
            </a:r>
            <a:endParaRPr lang="zh-CN" altLang="en-US" sz="2800" b="1"/>
          </a:p>
        </p:txBody>
      </p:sp>
      <p:graphicFrame>
        <p:nvGraphicFramePr>
          <p:cNvPr id="5" name="图表 4"/>
          <p:cNvGraphicFramePr/>
          <p:nvPr/>
        </p:nvGraphicFramePr>
        <p:xfrm>
          <a:off x="2339340" y="1385570"/>
          <a:ext cx="6380480" cy="3903980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3275330" y="449580"/>
            <a:ext cx="634174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/>
              <a:t>2021</a:t>
            </a:r>
            <a:r>
              <a:rPr lang="zh-CN" altLang="en-US" sz="3200"/>
              <a:t>年</a:t>
            </a:r>
            <a:r>
              <a:rPr lang="en-US" altLang="zh-CN" sz="3200"/>
              <a:t>-2022</a:t>
            </a:r>
            <a:r>
              <a:rPr lang="zh-CN" altLang="en-US" sz="3200"/>
              <a:t>年我科</a:t>
            </a:r>
            <a:r>
              <a:rPr lang="en-US" altLang="zh-CN" sz="3200"/>
              <a:t>CMI</a:t>
            </a:r>
            <a:r>
              <a:rPr lang="zh-CN" altLang="en-US" sz="3200"/>
              <a:t>数据比较</a:t>
            </a:r>
            <a:endParaRPr lang="zh-CN" altLang="en-US" sz="3200"/>
          </a:p>
        </p:txBody>
      </p:sp>
      <p:sp>
        <p:nvSpPr>
          <p:cNvPr id="3" name="文本框 2"/>
          <p:cNvSpPr txBox="1"/>
          <p:nvPr/>
        </p:nvSpPr>
        <p:spPr>
          <a:xfrm>
            <a:off x="323215" y="5346065"/>
            <a:ext cx="1018286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/>
              <a:t>2022</a:t>
            </a:r>
            <a:r>
              <a:rPr lang="zh-CN" altLang="en-US"/>
              <a:t>年</a:t>
            </a:r>
            <a:r>
              <a:rPr lang="en-US" altLang="zh-CN"/>
              <a:t>1</a:t>
            </a:r>
            <a:r>
              <a:rPr lang="zh-CN" altLang="en-US"/>
              <a:t>月份我科</a:t>
            </a:r>
            <a:r>
              <a:rPr lang="en-US" altLang="zh-CN"/>
              <a:t>CMI</a:t>
            </a:r>
            <a:r>
              <a:rPr lang="zh-CN" altLang="en-US"/>
              <a:t>平均</a:t>
            </a:r>
            <a:r>
              <a:rPr lang="en-US" altLang="zh-CN"/>
              <a:t>1.03</a:t>
            </a:r>
            <a:r>
              <a:rPr lang="zh-CN" altLang="en-US"/>
              <a:t>，较去年同期上升明显，分析：</a:t>
            </a:r>
            <a:r>
              <a:rPr lang="en-US" altLang="zh-CN"/>
              <a:t>1.</a:t>
            </a:r>
            <a:r>
              <a:rPr lang="zh-CN" altLang="en-US"/>
              <a:t>更换病种</a:t>
            </a:r>
            <a:r>
              <a:rPr lang="en-US" altLang="zh-CN"/>
              <a:t> 2.</a:t>
            </a:r>
            <a:r>
              <a:rPr lang="zh-CN" altLang="en-US"/>
              <a:t>加大力度收治偏瘫病人。</a:t>
            </a:r>
            <a:endParaRPr lang="zh-CN" altLang="en-US"/>
          </a:p>
        </p:txBody>
      </p:sp>
      <p:graphicFrame>
        <p:nvGraphicFramePr>
          <p:cNvPr id="4" name="图表 3"/>
          <p:cNvGraphicFramePr/>
          <p:nvPr/>
        </p:nvGraphicFramePr>
        <p:xfrm>
          <a:off x="736600" y="1192530"/>
          <a:ext cx="9115425" cy="3949700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00" name="文本框 15402"/>
          <p:cNvSpPr txBox="1"/>
          <p:nvPr/>
        </p:nvSpPr>
        <p:spPr>
          <a:xfrm>
            <a:off x="754698" y="809625"/>
            <a:ext cx="503237" cy="50085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  <a:defRPr/>
            </a:pPr>
            <a:r>
              <a:rPr lang="zh-CN" altLang="en-US" sz="2800" b="1">
                <a:highlight>
                  <a:srgbClr val="FFFF00"/>
                </a:highlight>
                <a:latin typeface="Arial" pitchFamily="34" charset="0"/>
                <a:ea typeface="宋体" panose="02010600030101010101" pitchFamily="2" charset="-122"/>
              </a:rPr>
              <a:t>临</a:t>
            </a:r>
            <a:endParaRPr lang="zh-CN" altLang="en-US" sz="2800" b="1">
              <a:highlight>
                <a:srgbClr val="FFFF00"/>
              </a:highlight>
              <a:latin typeface="Arial" pitchFamily="34" charset="0"/>
              <a:ea typeface="宋体" panose="02010600030101010101" pitchFamily="2" charset="-122"/>
            </a:endParaRPr>
          </a:p>
          <a:p>
            <a:pPr>
              <a:spcBef>
                <a:spcPct val="50000"/>
              </a:spcBef>
              <a:buFont typeface="Arial" pitchFamily="34" charset="0"/>
              <a:buNone/>
              <a:defRPr/>
            </a:pPr>
            <a:r>
              <a:rPr lang="zh-CN" altLang="en-US" sz="2800" b="1">
                <a:highlight>
                  <a:srgbClr val="FFFF00"/>
                </a:highlight>
                <a:latin typeface="Arial" pitchFamily="34" charset="0"/>
                <a:ea typeface="宋体" panose="02010600030101010101" pitchFamily="2" charset="-122"/>
              </a:rPr>
              <a:t>床</a:t>
            </a:r>
            <a:endParaRPr lang="zh-CN" altLang="en-US" sz="2800" b="1">
              <a:highlight>
                <a:srgbClr val="FFFF00"/>
              </a:highlight>
              <a:latin typeface="Arial" pitchFamily="34" charset="0"/>
              <a:ea typeface="宋体" panose="02010600030101010101" pitchFamily="2" charset="-122"/>
            </a:endParaRPr>
          </a:p>
          <a:p>
            <a:pPr>
              <a:spcBef>
                <a:spcPct val="50000"/>
              </a:spcBef>
              <a:buFont typeface="Arial" pitchFamily="34" charset="0"/>
              <a:buNone/>
              <a:defRPr/>
            </a:pPr>
            <a:r>
              <a:rPr lang="zh-CN" altLang="en-US" sz="2800" b="1">
                <a:highlight>
                  <a:srgbClr val="FFFF00"/>
                </a:highlight>
                <a:latin typeface="Arial" pitchFamily="34" charset="0"/>
                <a:ea typeface="宋体" panose="02010600030101010101" pitchFamily="2" charset="-122"/>
              </a:rPr>
              <a:t>医</a:t>
            </a:r>
            <a:endParaRPr lang="zh-CN" altLang="en-US" sz="2800" b="1">
              <a:highlight>
                <a:srgbClr val="FFFF00"/>
              </a:highlight>
              <a:latin typeface="Arial" pitchFamily="34" charset="0"/>
              <a:ea typeface="宋体" panose="02010600030101010101" pitchFamily="2" charset="-122"/>
            </a:endParaRPr>
          </a:p>
          <a:p>
            <a:pPr>
              <a:spcBef>
                <a:spcPct val="50000"/>
              </a:spcBef>
              <a:buFont typeface="Arial" pitchFamily="34" charset="0"/>
              <a:buNone/>
              <a:defRPr/>
            </a:pPr>
            <a:r>
              <a:rPr lang="zh-CN" altLang="en-US" sz="2800" b="1">
                <a:highlight>
                  <a:srgbClr val="FFFF00"/>
                </a:highlight>
                <a:latin typeface="Arial" pitchFamily="34" charset="0"/>
                <a:ea typeface="宋体" panose="02010600030101010101" pitchFamily="2" charset="-122"/>
              </a:rPr>
              <a:t>师</a:t>
            </a:r>
            <a:endParaRPr lang="zh-CN" altLang="en-US" sz="2800" b="1">
              <a:highlight>
                <a:srgbClr val="FFFF00"/>
              </a:highlight>
              <a:latin typeface="Arial" pitchFamily="34" charset="0"/>
              <a:ea typeface="宋体" panose="02010600030101010101" pitchFamily="2" charset="-122"/>
            </a:endParaRPr>
          </a:p>
          <a:p>
            <a:pPr>
              <a:spcBef>
                <a:spcPct val="50000"/>
              </a:spcBef>
              <a:buFont typeface="Arial" pitchFamily="34" charset="0"/>
              <a:buNone/>
              <a:defRPr/>
            </a:pPr>
            <a:r>
              <a:rPr lang="zh-CN" altLang="en-US" sz="2800" b="1">
                <a:highlight>
                  <a:srgbClr val="FFFF00"/>
                </a:highlight>
                <a:latin typeface="Arial" pitchFamily="34" charset="0"/>
                <a:ea typeface="宋体" panose="02010600030101010101" pitchFamily="2" charset="-122"/>
              </a:rPr>
              <a:t>分</a:t>
            </a:r>
            <a:endParaRPr lang="zh-CN" altLang="en-US" sz="2800" b="1">
              <a:highlight>
                <a:srgbClr val="FFFF00"/>
              </a:highlight>
              <a:latin typeface="Arial" pitchFamily="34" charset="0"/>
              <a:ea typeface="宋体" panose="02010600030101010101" pitchFamily="2" charset="-122"/>
            </a:endParaRPr>
          </a:p>
          <a:p>
            <a:pPr>
              <a:spcBef>
                <a:spcPct val="50000"/>
              </a:spcBef>
              <a:buFont typeface="Arial" pitchFamily="34" charset="0"/>
              <a:buNone/>
              <a:defRPr/>
            </a:pPr>
            <a:r>
              <a:rPr lang="zh-CN" altLang="en-US" sz="2800" b="1">
                <a:highlight>
                  <a:srgbClr val="FFFF00"/>
                </a:highlight>
                <a:latin typeface="Arial" pitchFamily="34" charset="0"/>
                <a:ea typeface="宋体" panose="02010600030101010101" pitchFamily="2" charset="-122"/>
              </a:rPr>
              <a:t>管</a:t>
            </a:r>
            <a:endParaRPr lang="zh-CN" altLang="en-US" sz="2800" b="1">
              <a:highlight>
                <a:srgbClr val="FFFF00"/>
              </a:highlight>
              <a:latin typeface="Arial" pitchFamily="34" charset="0"/>
              <a:ea typeface="宋体" panose="02010600030101010101" pitchFamily="2" charset="-122"/>
            </a:endParaRPr>
          </a:p>
          <a:p>
            <a:pPr>
              <a:spcBef>
                <a:spcPct val="50000"/>
              </a:spcBef>
              <a:buFont typeface="Arial" pitchFamily="34" charset="0"/>
              <a:buNone/>
              <a:defRPr/>
            </a:pPr>
            <a:r>
              <a:rPr lang="zh-CN" altLang="en-US" sz="2800" b="1">
                <a:highlight>
                  <a:srgbClr val="FFFF00"/>
                </a:highlight>
                <a:latin typeface="Arial" pitchFamily="34" charset="0"/>
                <a:ea typeface="宋体" panose="02010600030101010101" pitchFamily="2" charset="-122"/>
              </a:rPr>
              <a:t>目</a:t>
            </a:r>
            <a:endParaRPr lang="zh-CN" altLang="en-US" sz="2800" b="1">
              <a:highlight>
                <a:srgbClr val="FFFF00"/>
              </a:highlight>
              <a:latin typeface="Arial" pitchFamily="34" charset="0"/>
              <a:ea typeface="宋体" panose="02010600030101010101" pitchFamily="2" charset="-122"/>
            </a:endParaRPr>
          </a:p>
          <a:p>
            <a:pPr>
              <a:spcBef>
                <a:spcPct val="50000"/>
              </a:spcBef>
              <a:buFont typeface="Arial" pitchFamily="34" charset="0"/>
              <a:buNone/>
              <a:defRPr/>
            </a:pPr>
            <a:r>
              <a:rPr lang="zh-CN" altLang="en-US" sz="2800" b="1">
                <a:highlight>
                  <a:srgbClr val="FFFF00"/>
                </a:highlight>
                <a:latin typeface="Arial" pitchFamily="34" charset="0"/>
                <a:ea typeface="宋体" panose="02010600030101010101" pitchFamily="2" charset="-122"/>
              </a:rPr>
              <a:t>录</a:t>
            </a:r>
            <a:endParaRPr lang="zh-CN" altLang="en-US" sz="2800" b="1">
              <a:highlight>
                <a:srgbClr val="FFFF00"/>
              </a:highlight>
              <a:latin typeface="Arial" pitchFamily="34" charset="0"/>
              <a:ea typeface="宋体" panose="02010600030101010101" pitchFamily="2" charset="-122"/>
            </a:endParaRPr>
          </a:p>
        </p:txBody>
      </p:sp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1907540" y="809625"/>
          <a:ext cx="8372475" cy="45993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75765"/>
                <a:gridCol w="1915795"/>
                <a:gridCol w="1402080"/>
                <a:gridCol w="1664970"/>
                <a:gridCol w="1713865"/>
              </a:tblGrid>
              <a:tr h="23241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zh-CN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1595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医疗纠纷预防</a:t>
                      </a: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管理</a:t>
                      </a: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临床诊疗指南</a:t>
                      </a: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单病种管理</a:t>
                      </a: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应急预案管理</a:t>
                      </a: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40005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重点病种管理</a:t>
                      </a: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590">
                          <a:solidFill>
                            <a:schemeClr val="accent1">
                              <a:lumMod val="50000"/>
                            </a:schemeClr>
                          </a:solidFill>
                          <a:sym typeface="+mn-ea"/>
                        </a:rPr>
                        <a:t>抗菌药物管理</a:t>
                      </a: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不良事件管理</a:t>
                      </a: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排班、交班管理</a:t>
                      </a: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医院文化管理</a:t>
                      </a: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1595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临床路径管理</a:t>
                      </a: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590">
                          <a:solidFill>
                            <a:schemeClr val="accent1">
                              <a:lumMod val="50000"/>
                            </a:schemeClr>
                          </a:solidFill>
                          <a:sym typeface="+mn-ea"/>
                        </a:rPr>
                        <a:t>重点监控药品</a:t>
                      </a:r>
                      <a:endParaRPr lang="zh-CN" altLang="en-US" sz="159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1590">
                          <a:solidFill>
                            <a:schemeClr val="accent1">
                              <a:lumMod val="50000"/>
                            </a:schemeClr>
                          </a:solidFill>
                          <a:sym typeface="+mn-ea"/>
                        </a:rPr>
                        <a:t>管理</a:t>
                      </a: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危重病人管理</a:t>
                      </a: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危急值管理</a:t>
                      </a: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考核培训管理</a:t>
                      </a: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1595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输血管理</a:t>
                      </a: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590">
                          <a:solidFill>
                            <a:schemeClr val="accent1">
                              <a:lumMod val="50000"/>
                            </a:schemeClr>
                          </a:solidFill>
                          <a:sym typeface="+mn-ea"/>
                        </a:rPr>
                        <a:t>麻醉、精神类药品管理</a:t>
                      </a: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临床讨论记录</a:t>
                      </a: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传染病管理</a:t>
                      </a: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康复治疗管理</a:t>
                      </a: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1595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住院超</a:t>
                      </a:r>
                      <a:r>
                        <a:rPr lang="en-US" altLang="zh-CN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30</a:t>
                      </a:r>
                      <a:r>
                        <a:rPr lang="zh-CN" altLang="en-US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天管理</a:t>
                      </a: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590">
                          <a:solidFill>
                            <a:schemeClr val="accent1">
                              <a:lumMod val="50000"/>
                            </a:schemeClr>
                          </a:solidFill>
                          <a:sym typeface="+mn-ea"/>
                        </a:rPr>
                        <a:t>超说明书、自备</a:t>
                      </a:r>
                      <a:endParaRPr lang="zh-CN" altLang="en-US" sz="159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1590">
                          <a:solidFill>
                            <a:schemeClr val="accent1">
                              <a:lumMod val="50000"/>
                            </a:schemeClr>
                          </a:solidFill>
                          <a:sym typeface="+mn-ea"/>
                        </a:rPr>
                        <a:t>药品管理</a:t>
                      </a:r>
                      <a:endParaRPr lang="zh-CN" altLang="en-US" sz="159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  <a:p>
                      <a:pPr algn="ctr">
                        <a:buNone/>
                      </a:pP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出院病人管理</a:t>
                      </a: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会诊管理</a:t>
                      </a: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58102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院感管理</a:t>
                      </a: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590">
                          <a:solidFill>
                            <a:schemeClr val="accent1">
                              <a:lumMod val="50000"/>
                            </a:schemeClr>
                          </a:solidFill>
                          <a:sym typeface="+mn-ea"/>
                        </a:rPr>
                        <a:t>中药注射剂、糖皮质激素管理</a:t>
                      </a: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质量安全管理</a:t>
                      </a: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1595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590">
                          <a:solidFill>
                            <a:schemeClr val="accent1">
                              <a:lumMod val="50000"/>
                            </a:schemeClr>
                          </a:solidFill>
                          <a:sym typeface="+mn-ea"/>
                        </a:rPr>
                        <a:t>教学、科研管理</a:t>
                      </a: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住院病历质量管理</a:t>
                      </a: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fade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4067175" y="738188"/>
          <a:ext cx="3414713" cy="44894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13760"/>
              </a:tblGrid>
              <a:tr h="64135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b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医疗纠纷预防管理</a:t>
                      </a:r>
                      <a:endParaRPr lang="zh-CN" altLang="en-US" b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4135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抗菌药物管理</a:t>
                      </a: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4135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重点监控药品管理</a:t>
                      </a: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4135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麻醉、精神类药品管理</a:t>
                      </a: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4135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超说明书、自备药品管理</a:t>
                      </a: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4135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中药注射剂、糖皮质激素管理</a:t>
                      </a: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文本框 2"/>
          <p:cNvSpPr txBox="1">
            <a:spLocks noChangeArrowheads="1"/>
          </p:cNvSpPr>
          <p:nvPr/>
        </p:nvSpPr>
        <p:spPr bwMode="auto">
          <a:xfrm>
            <a:off x="741045" y="888365"/>
            <a:ext cx="4398645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zh-CN" sz="3200" b="1"/>
              <a:t>投诉纠纷管理</a:t>
            </a:r>
            <a:endParaRPr lang="zh-CN" altLang="zh-CN" sz="3200" b="1"/>
          </a:p>
        </p:txBody>
      </p:sp>
      <p:sp>
        <p:nvSpPr>
          <p:cNvPr id="3" name="文本框 2"/>
          <p:cNvSpPr txBox="1"/>
          <p:nvPr/>
        </p:nvSpPr>
        <p:spPr>
          <a:xfrm>
            <a:off x="1844675" y="2439670"/>
            <a:ext cx="596709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/>
              <a:t>2022</a:t>
            </a:r>
            <a:r>
              <a:rPr lang="zh-CN" altLang="en-US"/>
              <a:t>年</a:t>
            </a:r>
            <a:r>
              <a:rPr lang="en-US" altLang="zh-CN"/>
              <a:t>10</a:t>
            </a:r>
            <a:r>
              <a:rPr lang="zh-CN" altLang="en-US"/>
              <a:t>月份康复科无投诉及纠纷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文本框 2"/>
          <p:cNvSpPr txBox="1">
            <a:spLocks noChangeArrowheads="1"/>
          </p:cNvSpPr>
          <p:nvPr/>
        </p:nvSpPr>
        <p:spPr bwMode="auto">
          <a:xfrm>
            <a:off x="4283075" y="88900"/>
            <a:ext cx="3246438" cy="5222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sz="2800" b="1">
                <a:solidFill>
                  <a:srgbClr val="FF0000"/>
                </a:solidFill>
              </a:rPr>
              <a:t>抗菌药物使用情况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308735" y="5406390"/>
            <a:ext cx="829881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/>
              <a:t>10</a:t>
            </a:r>
            <a:r>
              <a:rPr lang="zh-CN" altLang="en-US"/>
              <a:t>月份我科使用抗生素</a:t>
            </a:r>
            <a:r>
              <a:rPr lang="en-US" altLang="zh-CN"/>
              <a:t>0</a:t>
            </a:r>
            <a:r>
              <a:rPr lang="zh-CN" altLang="en-US"/>
              <a:t>例，其中非限制级</a:t>
            </a:r>
            <a:r>
              <a:rPr lang="en-US" altLang="zh-CN"/>
              <a:t>0</a:t>
            </a:r>
            <a:r>
              <a:rPr lang="zh-CN" altLang="en-US"/>
              <a:t>例，限制级</a:t>
            </a:r>
            <a:r>
              <a:rPr lang="en-US" altLang="zh-CN"/>
              <a:t>0</a:t>
            </a:r>
            <a:r>
              <a:rPr lang="zh-CN" altLang="en-US"/>
              <a:t>例；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9" name="文本框 3"/>
          <p:cNvSpPr txBox="1">
            <a:spLocks noChangeArrowheads="1"/>
          </p:cNvSpPr>
          <p:nvPr/>
        </p:nvSpPr>
        <p:spPr bwMode="auto">
          <a:xfrm>
            <a:off x="4283075" y="88900"/>
            <a:ext cx="4329113" cy="5222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sz="2800" b="1">
                <a:solidFill>
                  <a:srgbClr val="FF0000"/>
                </a:solidFill>
              </a:rPr>
              <a:t>重点监控药物使用情况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539115" y="5201920"/>
            <a:ext cx="969581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/>
              <a:t>2022</a:t>
            </a:r>
            <a:r>
              <a:rPr lang="zh-CN" altLang="en-US"/>
              <a:t>年</a:t>
            </a:r>
            <a:r>
              <a:rPr lang="en-US" altLang="zh-CN"/>
              <a:t>10</a:t>
            </a:r>
            <a:r>
              <a:rPr lang="zh-CN" altLang="en-US"/>
              <a:t>月我科重点监控药品使用</a:t>
            </a:r>
            <a:r>
              <a:rPr lang="en-US" altLang="zh-CN"/>
              <a:t>7</a:t>
            </a:r>
            <a:r>
              <a:rPr lang="zh-CN" altLang="en-US"/>
              <a:t>例，均为合理运用</a:t>
            </a:r>
            <a:endParaRPr lang="zh-CN" altLang="en-US"/>
          </a:p>
        </p:txBody>
      </p:sp>
      <p:graphicFrame>
        <p:nvGraphicFramePr>
          <p:cNvPr id="3" name="表格 2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251460" y="737235"/>
          <a:ext cx="10342245" cy="43135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8135"/>
                <a:gridCol w="447040"/>
                <a:gridCol w="409575"/>
                <a:gridCol w="3310890"/>
                <a:gridCol w="555625"/>
                <a:gridCol w="2526665"/>
                <a:gridCol w="1237615"/>
                <a:gridCol w="534035"/>
                <a:gridCol w="507365"/>
                <a:gridCol w="495300"/>
              </a:tblGrid>
              <a:tr h="343535">
                <a:tc gridSpan="10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1400" b="1" u="sng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2022年康复科10月重点监控药品临床使用情况自查表</a:t>
                      </a:r>
                      <a:endParaRPr lang="zh-CN" altLang="en-US" sz="1400" b="1" u="sng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01625">
                <a:tc gridSpan="10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                                                     </a:t>
                      </a: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汇总日期：</a:t>
                      </a:r>
                      <a:r>
                        <a:rPr lang="en-US" sz="10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  </a:t>
                      </a: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2022 年10 月 31日</a:t>
                      </a:r>
                      <a:r>
                        <a:rPr lang="en-US" sz="10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   </a:t>
                      </a: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汇总人：黄蕊</a:t>
                      </a:r>
                      <a:r>
                        <a:rPr lang="en-US" sz="10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    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9497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序号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住院号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年龄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临床诊断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经管医师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药品名称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用法用量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使用天数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是否合理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备注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533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1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83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大脑动脉闭塞脑梗死(好转)，颈内动脉闭塞(好转)，大脑中动脉闭塞(好转)，高血压病2级（高危）(好转)，坠积性肺炎(好转)，动脉瘤(好转)，骨质疏松(好转)，颈内动脉斑块(好转)，高同型半胱氨酸血症(好转)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cs typeface="Verdana" panose="020b0604030504040204" charset="0"/>
                        </a:rPr>
                        <a:t>注射用哌拉西林钠他唑巴坦钠[4.5g/支](山东安信制药)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Verdana" panose="020b0604030504040204" charset="0"/>
                        <a:cs typeface="Verdana" panose="020b0604030504040204" charset="0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Verdana" panose="020b0604030504040204" charset="0"/>
                        </a:rPr>
                        <a:t>4.5g  ivgtt  q8h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Verdana" panose="020b0604030504040204" charset="0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8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12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zh-CN" altLang="en-US" sz="12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164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2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68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大脑动脉狭窄脑梗死(好转)，2型糖尿病伴神经系统并发症(好转)，高血压病3级（极高危）(好转)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注射用血栓通</a:t>
                      </a:r>
                      <a:r>
                        <a:rPr lang="en-US" sz="1000">
                          <a:solidFill>
                            <a:srgbClr val="000000"/>
                          </a:solidFill>
                          <a:latin typeface="Verdana" panose="020b0604030504040204" charset="0"/>
                        </a:rPr>
                        <a:t>[250mg/</a:t>
                      </a:r>
                      <a:r>
                        <a:rPr lang="en-US" sz="10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支</a:t>
                      </a:r>
                      <a:r>
                        <a:rPr lang="en-US" sz="1000">
                          <a:solidFill>
                            <a:srgbClr val="000000"/>
                          </a:solidFill>
                          <a:latin typeface="Verdana" panose="020b0604030504040204" charset="0"/>
                        </a:rPr>
                        <a:t>](</a:t>
                      </a:r>
                      <a:r>
                        <a:rPr lang="en-US" sz="10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广西梧州</a:t>
                      </a:r>
                      <a:r>
                        <a:rPr lang="en-US" sz="1000">
                          <a:solidFill>
                            <a:srgbClr val="000000"/>
                          </a:solidFill>
                          <a:latin typeface="Verdana" panose="020b0604030504040204" charset="0"/>
                        </a:rPr>
                        <a:t>)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Verdana" panose="020b0604030504040204" charset="0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Verdana" panose="020b0604030504040204" charset="0"/>
                        </a:rPr>
                        <a:t>500mg  ivgtt  qd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Verdana" panose="020b0604030504040204" charset="0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12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12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zh-CN" altLang="en-US" sz="12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164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67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偏瘫(好转)，脑梗死后遗症(好转)，高血压(好转)，原发性痛风(好转)，冠状动脉粥样硬化性心脏病(好转)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注射用血栓通</a:t>
                      </a:r>
                      <a:r>
                        <a:rPr lang="en-US" sz="1000">
                          <a:solidFill>
                            <a:srgbClr val="000000"/>
                          </a:solidFill>
                          <a:latin typeface="Verdana" panose="020b0604030504040204" charset="0"/>
                        </a:rPr>
                        <a:t>[250mg/</a:t>
                      </a:r>
                      <a:r>
                        <a:rPr lang="en-US" sz="10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支</a:t>
                      </a:r>
                      <a:r>
                        <a:rPr lang="en-US" sz="1000">
                          <a:solidFill>
                            <a:srgbClr val="000000"/>
                          </a:solidFill>
                          <a:latin typeface="Verdana" panose="020b0604030504040204" charset="0"/>
                        </a:rPr>
                        <a:t>](</a:t>
                      </a:r>
                      <a:r>
                        <a:rPr lang="en-US" sz="10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广西梧州</a:t>
                      </a:r>
                      <a:r>
                        <a:rPr lang="en-US" sz="1000">
                          <a:solidFill>
                            <a:srgbClr val="000000"/>
                          </a:solidFill>
                          <a:latin typeface="Verdana" panose="020b0604030504040204" charset="0"/>
                        </a:rPr>
                        <a:t>)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Verdana" panose="020b0604030504040204" charset="0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 500mg  ivgtt  qd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18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12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zh-CN" altLang="en-US" sz="12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893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4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56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颈椎间盘突出伴有神经根病(好转)，慢性肾脏病3期(好转)，痛风性关节炎(好转)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cs typeface="Verdana" panose="020b0604030504040204" charset="0"/>
                        </a:rPr>
                        <a:t>百令胶囊[0.5g×70粒/盒](杭州中美华东)</a:t>
                      </a:r>
                      <a:r>
                        <a:rPr lang="en-US" sz="1000">
                          <a:solidFill>
                            <a:srgbClr val="000000"/>
                          </a:solidFill>
                          <a:latin typeface="Verdana" panose="020b0604030504040204" charset="0"/>
                        </a:rPr>
                        <a:t> 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Verdana" panose="020b0604030504040204" charset="0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Verdana" panose="020b0604030504040204" charset="0"/>
                        </a:rPr>
                        <a:t>2g  </a:t>
                      </a:r>
                      <a:r>
                        <a:rPr lang="zh-CN" sz="1000">
                          <a:solidFill>
                            <a:srgbClr val="000000"/>
                          </a:solidFill>
                          <a:cs typeface="Verdana" panose="020b0604030504040204" charset="0"/>
                        </a:rPr>
                        <a:t>口服</a:t>
                      </a:r>
                      <a:r>
                        <a:rPr lang="en-US" sz="1000">
                          <a:solidFill>
                            <a:srgbClr val="000000"/>
                          </a:solidFill>
                          <a:latin typeface="Verdana" panose="020b0604030504040204" charset="0"/>
                        </a:rPr>
                        <a:t>  tid 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Verdana" panose="020b0604030504040204" charset="0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12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2盒</a:t>
                      </a:r>
                      <a:endParaRPr lang="zh-CN" altLang="en-US" sz="12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12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zh-CN" altLang="en-US" sz="12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956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5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60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腔隙性脑梗死(好转)，高血压病1级（高危）(好转)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注射用血栓通</a:t>
                      </a:r>
                      <a:r>
                        <a:rPr lang="en-US" sz="1000">
                          <a:solidFill>
                            <a:srgbClr val="000000"/>
                          </a:solidFill>
                          <a:latin typeface="Verdana" panose="020b0604030504040204" charset="0"/>
                        </a:rPr>
                        <a:t>[250mg/</a:t>
                      </a:r>
                      <a:r>
                        <a:rPr lang="en-US" sz="10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支</a:t>
                      </a:r>
                      <a:r>
                        <a:rPr lang="en-US" sz="1000">
                          <a:solidFill>
                            <a:srgbClr val="000000"/>
                          </a:solidFill>
                          <a:latin typeface="Verdana" panose="020b0604030504040204" charset="0"/>
                        </a:rPr>
                        <a:t>](</a:t>
                      </a:r>
                      <a:r>
                        <a:rPr lang="en-US" sz="10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广西梧州</a:t>
                      </a:r>
                      <a:r>
                        <a:rPr lang="en-US" sz="1000">
                          <a:solidFill>
                            <a:srgbClr val="000000"/>
                          </a:solidFill>
                          <a:latin typeface="Verdana" panose="020b0604030504040204" charset="0"/>
                        </a:rPr>
                        <a:t>)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Verdana" panose="020b0604030504040204" charset="0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Verdana" panose="020b0604030504040204" charset="0"/>
                        </a:rPr>
                        <a:t>500mg  ivgtt  qd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Verdana" panose="020b0604030504040204" charset="0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12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zh-CN" altLang="en-US" sz="12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037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6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83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冠状动脉粥样硬化性心脏病(好转)，高血压3级(好转)，大脑动脉血栓形成引起的脑梗死(好转)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注射用血栓通</a:t>
                      </a:r>
                      <a:r>
                        <a:rPr lang="en-US" sz="1000">
                          <a:solidFill>
                            <a:srgbClr val="000000"/>
                          </a:solidFill>
                          <a:latin typeface="Verdana" panose="020b0604030504040204" charset="0"/>
                        </a:rPr>
                        <a:t>[250mg/</a:t>
                      </a:r>
                      <a:r>
                        <a:rPr lang="en-US" sz="10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支</a:t>
                      </a:r>
                      <a:r>
                        <a:rPr lang="en-US" sz="1000">
                          <a:solidFill>
                            <a:srgbClr val="000000"/>
                          </a:solidFill>
                          <a:latin typeface="Verdana" panose="020b0604030504040204" charset="0"/>
                        </a:rPr>
                        <a:t>](</a:t>
                      </a:r>
                      <a:r>
                        <a:rPr lang="en-US" sz="10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广西梧州</a:t>
                      </a:r>
                      <a:r>
                        <a:rPr lang="en-US" sz="1000">
                          <a:solidFill>
                            <a:srgbClr val="000000"/>
                          </a:solidFill>
                          <a:latin typeface="Verdana" panose="020b0604030504040204" charset="0"/>
                        </a:rPr>
                        <a:t>)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Verdana" panose="020b0604030504040204" charset="0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500mg  ivgtt  qd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13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12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zh-CN" altLang="en-US" sz="12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164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7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83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偏瘫(好转)，脑梗死恢复期(好转)，睡眠障碍(好转)，泌尿道感染(好转)，高血压病3级（极高危）(好转)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cs typeface="Verdana" panose="020b0604030504040204" charset="0"/>
                        </a:rPr>
                        <a:t>注射用哌拉西林钠他唑巴坦钠[4.5g/支](山东安信制药)</a:t>
                      </a:r>
                      <a:r>
                        <a:rPr lang="en-US" sz="1000">
                          <a:solidFill>
                            <a:srgbClr val="000000"/>
                          </a:solidFill>
                          <a:latin typeface="Verdana" panose="020b0604030504040204" charset="0"/>
                        </a:rPr>
                        <a:t> 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Verdana" panose="020b0604030504040204" charset="0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Verdana" panose="020b0604030504040204" charset="0"/>
                        </a:rPr>
                        <a:t>4.5g  ivgtt  q8h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Verdana" panose="020b0604030504040204" charset="0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7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12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zh-CN" altLang="en-US" sz="12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文本框 3"/>
          <p:cNvSpPr txBox="1">
            <a:spLocks noChangeArrowheads="1"/>
          </p:cNvSpPr>
          <p:nvPr/>
        </p:nvSpPr>
        <p:spPr bwMode="auto">
          <a:xfrm>
            <a:off x="4283075" y="88900"/>
            <a:ext cx="4949825" cy="5222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sz="2800" b="1">
                <a:solidFill>
                  <a:srgbClr val="FF0000"/>
                </a:solidFill>
              </a:rPr>
              <a:t>特殊药物（精、麻）使用情况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20483" name="文本框 2"/>
          <p:cNvSpPr txBox="1">
            <a:spLocks noChangeArrowheads="1"/>
          </p:cNvSpPr>
          <p:nvPr/>
        </p:nvSpPr>
        <p:spPr bwMode="auto">
          <a:xfrm>
            <a:off x="2339340" y="5273675"/>
            <a:ext cx="4968875" cy="39878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en-US" altLang="zh-CN" sz="2000" b="1"/>
              <a:t>10</a:t>
            </a:r>
            <a:r>
              <a:rPr lang="zh-CN" altLang="en-US" sz="2000" b="1"/>
              <a:t>月份我科</a:t>
            </a:r>
            <a:r>
              <a:rPr lang="zh-CN" altLang="en-US" sz="2000" b="1">
                <a:sym typeface="+mn-ea"/>
              </a:rPr>
              <a:t>使用</a:t>
            </a:r>
            <a:r>
              <a:rPr lang="en-US" altLang="zh-CN" sz="2000" b="1">
                <a:sym typeface="+mn-ea"/>
              </a:rPr>
              <a:t>6</a:t>
            </a:r>
            <a:r>
              <a:rPr lang="zh-CN" altLang="en-US" sz="2000" b="1">
                <a:sym typeface="+mn-ea"/>
              </a:rPr>
              <a:t>例</a:t>
            </a:r>
            <a:r>
              <a:rPr lang="zh-CN" altLang="en-US" sz="2000" b="1"/>
              <a:t>特殊药品，均合理；</a:t>
            </a:r>
            <a:endParaRPr lang="zh-CN" altLang="en-US" sz="2000" b="1"/>
          </a:p>
        </p:txBody>
      </p:sp>
      <p:graphicFrame>
        <p:nvGraphicFramePr>
          <p:cNvPr id="3" name="表格 2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230505" y="848360"/>
          <a:ext cx="10153015" cy="4262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420"/>
                <a:gridCol w="1151255"/>
                <a:gridCol w="459740"/>
                <a:gridCol w="422275"/>
                <a:gridCol w="314960"/>
                <a:gridCol w="3228340"/>
                <a:gridCol w="451485"/>
                <a:gridCol w="528320"/>
                <a:gridCol w="1960880"/>
                <a:gridCol w="440690"/>
                <a:gridCol w="441325"/>
                <a:gridCol w="441325"/>
              </a:tblGrid>
              <a:tr h="498475">
                <a:tc gridSpan="1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000" b="1" u="sng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 </a:t>
                      </a:r>
                      <a:r>
                        <a:rPr lang="zh-CN" sz="1000" b="1" u="sng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康复</a:t>
                      </a:r>
                      <a:r>
                        <a:rPr lang="en-US" sz="10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科</a:t>
                      </a:r>
                      <a:r>
                        <a:rPr lang="en-US" sz="1000" b="1" u="sng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10</a:t>
                      </a:r>
                      <a:r>
                        <a:rPr lang="en-US" sz="10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月特殊管理药品使用情况自查表</a:t>
                      </a:r>
                      <a:r>
                        <a:rPr lang="en-US" sz="9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（每月随机抽查本科室20例使用麻精药品病例进行自查，不满20例则按实际例数抽取）</a:t>
                      </a:r>
                      <a:endParaRPr lang="en-US" altLang="en-US" sz="900" b="1" u="sng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2037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序号</a:t>
                      </a:r>
                      <a:endParaRPr lang="zh-CN" altLang="en-US" sz="9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日期</a:t>
                      </a:r>
                      <a:endParaRPr lang="zh-CN" altLang="en-US" sz="9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住院号</a:t>
                      </a:r>
                      <a:endParaRPr lang="zh-CN" altLang="en-US" sz="9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患者姓名</a:t>
                      </a:r>
                      <a:endParaRPr lang="zh-CN" altLang="en-US" sz="9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年龄</a:t>
                      </a:r>
                      <a:endParaRPr lang="zh-CN" altLang="en-US" sz="9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临床诊断</a:t>
                      </a:r>
                      <a:endParaRPr lang="zh-CN" altLang="en-US" sz="9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处方医生</a:t>
                      </a:r>
                      <a:endParaRPr lang="zh-CN" altLang="en-US" sz="9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是否有处方权限</a:t>
                      </a:r>
                      <a:endParaRPr lang="zh-CN" altLang="en-US" sz="9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使用药品</a:t>
                      </a:r>
                      <a:endParaRPr lang="zh-CN" sz="9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名称</a:t>
                      </a:r>
                      <a:endParaRPr lang="zh-CN" altLang="en-US" sz="9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用法用量是否合理</a:t>
                      </a:r>
                      <a:endParaRPr lang="zh-CN" altLang="en-US" sz="9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疗程是否合理</a:t>
                      </a:r>
                      <a:endParaRPr lang="zh-CN" altLang="en-US" sz="9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备注</a:t>
                      </a:r>
                      <a:endParaRPr lang="zh-CN" altLang="en-US" sz="9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3314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1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2022-09-29 10:16:10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83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大脑动脉闭塞脑梗死(好转)，颈内动脉闭塞(好转)，大脑中动脉闭塞(好转)，高血压病2级（高危）(好转)，坠积性肺炎(好转)，动脉瘤(好转)，骨质疏松(好转)，颈内动脉斑块(好转)，高同型半胱氨酸血症(好转)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是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(基)地西泮片[2.5mg×20片/盒](山东信谊)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069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2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2022-10-11 08:25:16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29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带状疱疹性神经痛(好转)，腰椎间盘突出(好转)，梨状肌综合征(好转)，肢体麻木(好转)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是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盐酸纳布啡注射液[2ml:20mg/支](宜昌人福)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564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2022-10-17 08:06:43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69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神经病理性疼痛(好转)，颈椎间盘突出(好转)，男性更年期综合征(好转)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是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盐酸纳布啡注射液[2ml:20mg/支](宜昌人福)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0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4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2022-10-07 10:00:14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83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偏瘫(好转)，脑梗死恢复期(好转)，睡眠障碍(好转)，泌尿道感染(好转)，高血压病3级（极高危）(好转)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是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(基)地西泮片[2.5mg×20片/盒](山东信谊)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020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5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2022-10-08 09:43:03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是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(基)地西泮片[2.5mg×20片/盒](山东信谊)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069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6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2022-10-26 08:40:50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49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神经病理性疼痛(好转)，肩区筋膜炎(好转)，中度贫血(好转)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是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盐酸纳布啡注射液[2ml:20mg/支](宜昌人福)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1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zh-CN" altLang="en-US" sz="100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7" name="文本框 3"/>
          <p:cNvSpPr txBox="1">
            <a:spLocks noChangeArrowheads="1"/>
          </p:cNvSpPr>
          <p:nvPr/>
        </p:nvSpPr>
        <p:spPr bwMode="auto">
          <a:xfrm>
            <a:off x="4283075" y="88900"/>
            <a:ext cx="3246438" cy="5222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sz="2800" b="1">
                <a:solidFill>
                  <a:srgbClr val="FF0000"/>
                </a:solidFill>
              </a:rPr>
              <a:t>激素药物使用情况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2123440" y="5273675"/>
            <a:ext cx="539305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/>
              <a:t>10</a:t>
            </a:r>
            <a:r>
              <a:rPr lang="zh-CN" altLang="en-US"/>
              <a:t>月份抽查</a:t>
            </a:r>
            <a:r>
              <a:rPr lang="en-US" altLang="zh-CN"/>
              <a:t>10</a:t>
            </a:r>
            <a:r>
              <a:rPr lang="zh-CN" altLang="en-US"/>
              <a:t>份激素用药，均合理</a:t>
            </a:r>
            <a:endParaRPr lang="zh-CN" altLang="en-US"/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251460" y="808990"/>
          <a:ext cx="9986010" cy="41630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6075"/>
                <a:gridCol w="585470"/>
                <a:gridCol w="416560"/>
                <a:gridCol w="2773045"/>
                <a:gridCol w="508000"/>
                <a:gridCol w="2336165"/>
                <a:gridCol w="508000"/>
                <a:gridCol w="508635"/>
                <a:gridCol w="508000"/>
                <a:gridCol w="508635"/>
                <a:gridCol w="508000"/>
                <a:gridCol w="479425"/>
              </a:tblGrid>
              <a:tr h="387985">
                <a:tc gridSpan="1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9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    </a:t>
                      </a:r>
                      <a:r>
                        <a:rPr lang="en-US" sz="1000" b="1" u="sng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康复</a:t>
                      </a:r>
                      <a:r>
                        <a:rPr lang="en-US" sz="10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科10月糖皮质激素临床使用情况自查表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cap="flat"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cap="flat"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cap="flat"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cap="flat"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cap="flat"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cap="flat"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cap="flat"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cap="flat"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cap="flat"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cap="flat"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</a:tcPr>
                </a:tc>
              </a:tr>
              <a:tr h="273050">
                <a:tc gridSpan="1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汇总日期：</a:t>
                      </a:r>
                      <a:r>
                        <a:rPr lang="en-US" sz="800" u="sng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2022</a:t>
                      </a:r>
                      <a:r>
                        <a:rPr lang="en-US" sz="8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年</a:t>
                      </a:r>
                      <a:r>
                        <a:rPr lang="en-US" sz="800" u="sng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10</a:t>
                      </a:r>
                      <a:r>
                        <a:rPr lang="en-US" sz="8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月</a:t>
                      </a:r>
                      <a:r>
                        <a:rPr lang="en-US" sz="800" u="sng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31</a:t>
                      </a:r>
                      <a:r>
                        <a:rPr lang="en-US" sz="8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日汇总人：</a:t>
                      </a:r>
                      <a:r>
                        <a:rPr lang="en-US" sz="800" u="sng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黄蕊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cap="flat">
                      <a:noFill/>
                    </a:lnR>
                    <a:lnT cap="flat">
                      <a:noFill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3083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序号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住院号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年龄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临床诊断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经管医师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药品名称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是否有用药依据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品种选择是否合理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给药剂量是否合理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用药疗程是否合理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有无药品不良反应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备注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289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8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1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8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48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颈椎间盘突出伴有神经根病(好转)，糜烂性胃炎(好转)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Verdana" panose="020b0604030504040204" charset="0"/>
                        </a:rPr>
                        <a:t>注射用甲泼尼龙琥珀酸钠[40mg/瓶](辽宁海思科)</a:t>
                      </a:r>
                      <a:r>
                        <a:rPr lang="en-US" sz="800">
                          <a:solidFill>
                            <a:srgbClr val="000000"/>
                          </a:solidFill>
                          <a:latin typeface="Verdana" panose="020b0604030504040204" charset="0"/>
                        </a:rPr>
                        <a:t> 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Verdana" panose="020b0604030504040204" charset="0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是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无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083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8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2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8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70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神经血管性头痛(好转)，肢体麻木(好转)，颈椎间盘突出伴有神经根病(好转)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Verdana" panose="020b0604030504040204" charset="0"/>
                        </a:rPr>
                        <a:t>注射用甲泼尼龙琥珀酸钠[40mg/瓶](辽宁海思科)</a:t>
                      </a:r>
                      <a:r>
                        <a:rPr lang="en-US" sz="800">
                          <a:solidFill>
                            <a:srgbClr val="000000"/>
                          </a:solidFill>
                          <a:latin typeface="Verdana" panose="020b0604030504040204" charset="0"/>
                        </a:rPr>
                        <a:t> 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Verdana" panose="020b0604030504040204" charset="0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是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无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353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8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8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65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血管痉挛(好转)，腕关节痛(好转)，神经病理性疼痛(好转)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Verdana" panose="020b0604030504040204" charset="0"/>
                        </a:rPr>
                        <a:t>注射用甲泼尼龙琥珀酸钠[40mg/瓶](辽宁海思科)</a:t>
                      </a:r>
                      <a:r>
                        <a:rPr lang="en-US" sz="800">
                          <a:solidFill>
                            <a:srgbClr val="000000"/>
                          </a:solidFill>
                          <a:latin typeface="Verdana" panose="020b0604030504040204" charset="0"/>
                        </a:rPr>
                        <a:t> 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Verdana" panose="020b0604030504040204" charset="0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是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无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47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8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4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8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53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神经病理性疼痛(好转)，椎间盘源性腰痛(好转)，男性更年期综合征(好转)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Verdana" panose="020b0604030504040204" charset="0"/>
                        </a:rPr>
                        <a:t>注射用甲泼尼龙琥珀酸钠[40mg/瓶](辽宁海思科)</a:t>
                      </a:r>
                      <a:r>
                        <a:rPr lang="en-US" sz="800">
                          <a:solidFill>
                            <a:srgbClr val="000000"/>
                          </a:solidFill>
                          <a:latin typeface="Verdana" panose="020b0604030504040204" charset="0"/>
                        </a:rPr>
                        <a:t> 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Verdana" panose="020b0604030504040204" charset="0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是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无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289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8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5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8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50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神经病理性疼痛(好转)，腰背肌筋膜炎(好转)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Verdana" panose="020b0604030504040204" charset="0"/>
                        </a:rPr>
                        <a:t>注射用甲泼尼龙琥珀酸钠[40mg/瓶](辽宁海思科)</a:t>
                      </a:r>
                      <a:r>
                        <a:rPr lang="en-US" sz="800">
                          <a:solidFill>
                            <a:srgbClr val="000000"/>
                          </a:solidFill>
                          <a:latin typeface="Verdana" panose="020b0604030504040204" charset="0"/>
                        </a:rPr>
                        <a:t> 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Verdana" panose="020b0604030504040204" charset="0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是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无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289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8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6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8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18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周围性面神经麻痹(好转)，脑血管供血不足(好转)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Verdana" panose="020b0604030504040204" charset="0"/>
                        </a:rPr>
                        <a:t>注射用甲泼尼龙琥珀酸钠[40mg/瓶](辽宁海思科)</a:t>
                      </a:r>
                      <a:r>
                        <a:rPr lang="en-US" sz="800">
                          <a:solidFill>
                            <a:srgbClr val="000000"/>
                          </a:solidFill>
                          <a:latin typeface="Verdana" panose="020b0604030504040204" charset="0"/>
                        </a:rPr>
                        <a:t> 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Verdana" panose="020b0604030504040204" charset="0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是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无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083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8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7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8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37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肢体麻木(好转)，腰痛伴有坐骨神经痛(好转)，乙型肝炎大三阳(好转)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Verdana" panose="020b0604030504040204" charset="0"/>
                        </a:rPr>
                        <a:t>注射用甲泼尼龙琥珀酸钠[40mg/瓶](辽宁海思科)</a:t>
                      </a:r>
                      <a:r>
                        <a:rPr lang="en-US" sz="800">
                          <a:solidFill>
                            <a:srgbClr val="000000"/>
                          </a:solidFill>
                          <a:latin typeface="Verdana" panose="020b0604030504040204" charset="0"/>
                        </a:rPr>
                        <a:t> 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Verdana" panose="020b0604030504040204" charset="0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是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无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47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8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8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8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47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神经病理性疼痛(好转)，椎间盘源性腰痛(好转)，女性更年期综合征(好转)，甲状腺功能亢进症(好转)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Verdana" panose="020b0604030504040204" charset="0"/>
                        </a:rPr>
                        <a:t>注射用甲泼尼龙琥珀酸钠[40mg/瓶](辽宁海思科)</a:t>
                      </a:r>
                      <a:r>
                        <a:rPr lang="en-US" sz="800">
                          <a:solidFill>
                            <a:srgbClr val="000000"/>
                          </a:solidFill>
                          <a:latin typeface="Verdana" panose="020b0604030504040204" charset="0"/>
                        </a:rPr>
                        <a:t> 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Verdana" panose="020b0604030504040204" charset="0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是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无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083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8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9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8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54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高血压(好转)，膝关节痛(好转)，神经病理性疼痛(好转)，女性更年期综合征(好转)，高脂血症(好转)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Verdana" panose="020b0604030504040204" charset="0"/>
                        </a:rPr>
                        <a:t>注射用甲泼尼龙琥珀酸钠[40mg/瓶](辽宁海思科)</a:t>
                      </a:r>
                      <a:r>
                        <a:rPr lang="en-US" sz="800">
                          <a:solidFill>
                            <a:srgbClr val="000000"/>
                          </a:solidFill>
                          <a:latin typeface="Verdana" panose="020b0604030504040204" charset="0"/>
                        </a:rPr>
                        <a:t> 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Verdana" panose="020b0604030504040204" charset="0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是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无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353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8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10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8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61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混合型颈椎病(好转)，神经血管性头痛(好转)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Verdana" panose="020b0604030504040204" charset="0"/>
                        </a:rPr>
                        <a:t>注射用甲泼尼龙琥珀酸钠[40mg/瓶](辽宁海思科)</a:t>
                      </a:r>
                      <a:r>
                        <a:rPr lang="en-US" sz="800">
                          <a:solidFill>
                            <a:srgbClr val="000000"/>
                          </a:solidFill>
                          <a:latin typeface="Verdana" panose="020b0604030504040204" charset="0"/>
                        </a:rPr>
                        <a:t> 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Verdana" panose="020b0604030504040204" charset="0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是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合理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9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无</a:t>
                      </a: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9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文本框 3"/>
          <p:cNvSpPr txBox="1">
            <a:spLocks noChangeArrowheads="1"/>
          </p:cNvSpPr>
          <p:nvPr/>
        </p:nvSpPr>
        <p:spPr bwMode="auto">
          <a:xfrm>
            <a:off x="4283075" y="88900"/>
            <a:ext cx="3997325" cy="5222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sz="2800" b="1">
                <a:solidFill>
                  <a:srgbClr val="FF0000"/>
                </a:solidFill>
              </a:rPr>
              <a:t>超说明药物使用情况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22531" name="文本框 2"/>
          <p:cNvSpPr txBox="1">
            <a:spLocks noChangeArrowheads="1"/>
          </p:cNvSpPr>
          <p:nvPr/>
        </p:nvSpPr>
        <p:spPr bwMode="auto">
          <a:xfrm>
            <a:off x="3429000" y="2706370"/>
            <a:ext cx="3519170" cy="39878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en-US" altLang="zh-CN" sz="2000" b="1"/>
              <a:t>10</a:t>
            </a:r>
            <a:r>
              <a:rPr lang="zh-CN" altLang="en-US" sz="2000" b="1"/>
              <a:t>月份我科无超说明书用药</a:t>
            </a:r>
            <a:endParaRPr lang="zh-CN" altLang="en-US" sz="2000" b="1"/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文本框 3"/>
          <p:cNvSpPr txBox="1">
            <a:spLocks noChangeArrowheads="1"/>
          </p:cNvSpPr>
          <p:nvPr/>
        </p:nvSpPr>
        <p:spPr bwMode="auto">
          <a:xfrm>
            <a:off x="4283075" y="88900"/>
            <a:ext cx="4403725" cy="5222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sz="2800" b="1">
                <a:solidFill>
                  <a:srgbClr val="FF0000"/>
                </a:solidFill>
              </a:rPr>
              <a:t>外配、自备药物使用情况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23555" name="文本框 2"/>
          <p:cNvSpPr txBox="1">
            <a:spLocks noChangeArrowheads="1"/>
          </p:cNvSpPr>
          <p:nvPr/>
        </p:nvSpPr>
        <p:spPr bwMode="auto">
          <a:xfrm>
            <a:off x="2722880" y="2594610"/>
            <a:ext cx="3481070" cy="39878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en-US" altLang="zh-CN" sz="2000" b="1"/>
              <a:t>10</a:t>
            </a:r>
            <a:r>
              <a:rPr lang="zh-CN" altLang="en-US" sz="2000" b="1"/>
              <a:t>月份我科无自备药物使用。</a:t>
            </a:r>
            <a:endParaRPr lang="zh-CN" altLang="en-US" sz="2000" b="1"/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3130550" y="1241425"/>
          <a:ext cx="4614863" cy="33559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14545"/>
              </a:tblGrid>
              <a:tr h="5010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zh-CN" sz="240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8989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8036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重点病种管理</a:t>
                      </a: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683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临床路径管理</a:t>
                      </a: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6766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输血管理</a:t>
                      </a: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40259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住院超</a:t>
                      </a:r>
                      <a:r>
                        <a:rPr lang="en-US" altLang="zh-CN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30</a:t>
                      </a:r>
                      <a:r>
                        <a:rPr lang="zh-CN" altLang="en-US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天管理</a:t>
                      </a: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973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院感管理</a:t>
                      </a:r>
                      <a:r>
                        <a:rPr lang="en-US" altLang="zh-CN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+</a:t>
                      </a:r>
                      <a:r>
                        <a:rPr lang="zh-CN" altLang="en-US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手卫生情况</a:t>
                      </a: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56578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590">
                          <a:solidFill>
                            <a:schemeClr val="accent1">
                              <a:lumMod val="50000"/>
                            </a:schemeClr>
                          </a:solidFill>
                          <a:sym typeface="+mn-ea"/>
                        </a:rPr>
                        <a:t>教学、科研管理</a:t>
                      </a:r>
                      <a:endParaRPr lang="zh-CN" altLang="en-US" sz="159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  <a:p>
                      <a:pPr algn="ctr">
                        <a:buNone/>
                      </a:pPr>
                      <a:endParaRPr lang="zh-CN" altLang="en-US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5" name="矩形 25603"/>
          <p:cNvSpPr>
            <a:spLocks noChangeArrowheads="1"/>
          </p:cNvSpPr>
          <p:nvPr/>
        </p:nvSpPr>
        <p:spPr bwMode="auto">
          <a:xfrm>
            <a:off x="556260" y="696595"/>
            <a:ext cx="9471660" cy="82994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2800" b="1">
                <a:solidFill>
                  <a:srgbClr val="8E90DE"/>
                </a:solidFill>
              </a:rPr>
              <a:t>重点病种管理</a:t>
            </a:r>
            <a:r>
              <a:rPr lang="en-US" altLang="zh-CN" sz="2800" b="1">
                <a:solidFill>
                  <a:srgbClr val="8E90DE"/>
                </a:solidFill>
              </a:rPr>
              <a:t>-</a:t>
            </a:r>
            <a:r>
              <a:rPr lang="zh-CN" altLang="en-US" sz="2800" b="1">
                <a:solidFill>
                  <a:srgbClr val="8E90DE"/>
                </a:solidFill>
              </a:rPr>
              <a:t>偏瘫</a:t>
            </a:r>
            <a:r>
              <a:rPr lang="zh-CN" altLang="en-US" sz="2000" b="1">
                <a:solidFill>
                  <a:srgbClr val="8E90DE"/>
                </a:solidFill>
              </a:rPr>
              <a:t>（针对例数、病死率、非计划再次入院例数、平均住院日、平均住院费用数据大幅波动或未达标的进行分析原因）</a:t>
            </a:r>
            <a:endParaRPr lang="zh-CN" altLang="en-US" sz="2000" b="1">
              <a:solidFill>
                <a:srgbClr val="8E90DE"/>
              </a:solidFill>
            </a:endParaRPr>
          </a:p>
        </p:txBody>
      </p:sp>
      <p:sp>
        <p:nvSpPr>
          <p:cNvPr id="26626" name="文本框 2"/>
          <p:cNvSpPr txBox="1">
            <a:spLocks noChangeArrowheads="1"/>
          </p:cNvSpPr>
          <p:nvPr/>
        </p:nvSpPr>
        <p:spPr bwMode="auto">
          <a:xfrm>
            <a:off x="1105535" y="5285740"/>
            <a:ext cx="7937500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sz="1600">
                <a:ea typeface="微软雅黑" panose="020b0503020204020204" charset="-122"/>
              </a:rPr>
              <a:t>统计：该重点疾病总例数：10 死亡例数：0       2周与1月内再住院例数： 0平均住院日：16.8天  平均住院费用：12633.60元</a:t>
            </a:r>
            <a:endParaRPr sz="1600">
              <a:ea typeface="微软雅黑" panose="020b0503020204020204" charset="-122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/>
        </p:nvGraphicFramePr>
        <p:xfrm>
          <a:off x="716915" y="1526223"/>
          <a:ext cx="8875713" cy="33401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25450"/>
                <a:gridCol w="752475"/>
                <a:gridCol w="733425"/>
                <a:gridCol w="876300"/>
                <a:gridCol w="1414463"/>
                <a:gridCol w="866775"/>
                <a:gridCol w="809625"/>
                <a:gridCol w="942975"/>
                <a:gridCol w="661987"/>
                <a:gridCol w="774700"/>
                <a:gridCol w="617538"/>
              </a:tblGrid>
              <a:tr h="2921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序号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出院日期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住院号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姓名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诊断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预后（是否死亡）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15天再入院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30天再入院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住院天数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住院费用（元）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经管医师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02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1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偏瘫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9525" marR="9525" marT="9525" marB="0"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否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否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否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否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Arial Unicode MS" charset="0"/>
                          <a:cs typeface="Arial Unicode MS" charset="0"/>
                        </a:rPr>
                        <a:t>14(天)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Arial Unicode MS" charset="0"/>
                          <a:cs typeface="Arial Unicode MS" charset="0"/>
                        </a:rPr>
                        <a:t>11324.66元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75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2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偏瘫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9525" marR="9525" marT="9525" marB="0"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否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否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否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否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Arial Unicode MS" charset="0"/>
                          <a:cs typeface="Arial Unicode MS" charset="0"/>
                        </a:rPr>
                        <a:t>27(天)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Arial Unicode MS" charset="0"/>
                          <a:cs typeface="Arial Unicode MS" charset="0"/>
                        </a:rPr>
                        <a:t>22276.42元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75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3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偏瘫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9525" marR="9525" marT="9525" marB="0"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否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否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否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否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Arial Unicode MS" charset="0"/>
                          <a:cs typeface="Arial Unicode MS" charset="0"/>
                        </a:rPr>
                        <a:t>7(天)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Arial Unicode MS" charset="0"/>
                          <a:cs typeface="Arial Unicode MS" charset="0"/>
                        </a:rPr>
                        <a:t>5871.3元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75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4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偏瘫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否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否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否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否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Arial Unicode MS" charset="0"/>
                          <a:cs typeface="Arial Unicode MS" charset="0"/>
                        </a:rPr>
                        <a:t>7(天)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Arial Unicode MS" charset="0"/>
                          <a:cs typeface="Arial Unicode MS" charset="0"/>
                        </a:rPr>
                        <a:t>5945.66元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75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5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偏瘫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9525" marR="9525" marT="9525" marB="0"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否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否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否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否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Arial Unicode MS" charset="0"/>
                          <a:cs typeface="Arial Unicode MS" charset="0"/>
                        </a:rPr>
                        <a:t>28(天)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Arial Unicode MS" charset="0"/>
                          <a:cs typeface="Arial Unicode MS" charset="0"/>
                        </a:rPr>
                        <a:t>21093.08元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75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6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偏瘫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9525" marR="9525" marT="9525" marB="0"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否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否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否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否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Arial Unicode MS" charset="0"/>
                          <a:cs typeface="Arial Unicode MS" charset="0"/>
                        </a:rPr>
                        <a:t>24(天)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Arial Unicode MS" charset="0"/>
                          <a:cs typeface="Arial Unicode MS" charset="0"/>
                        </a:rPr>
                        <a:t>16907.08元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75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7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偏瘫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9525" marR="9525" marT="9525" marB="0"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否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否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否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否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Arial Unicode MS" charset="0"/>
                          <a:cs typeface="Arial Unicode MS" charset="0"/>
                        </a:rPr>
                        <a:t>29(天)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Arial Unicode MS" charset="0"/>
                          <a:cs typeface="Arial Unicode MS" charset="0"/>
                        </a:rPr>
                        <a:t>18927.95元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75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8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偏瘫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否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否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否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否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Arial Unicode MS" charset="0"/>
                          <a:cs typeface="Arial Unicode MS" charset="0"/>
                        </a:rPr>
                        <a:t>5(天)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Arial Unicode MS" charset="0"/>
                          <a:cs typeface="Arial Unicode MS" charset="0"/>
                        </a:rPr>
                        <a:t>4396.35元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75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9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          偏瘫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否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否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否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否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Arial Unicode MS" charset="0"/>
                          <a:cs typeface="Arial Unicode MS" charset="0"/>
                        </a:rPr>
                        <a:t>8(天)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Arial Unicode MS" charset="0"/>
                          <a:cs typeface="Arial Unicode MS" charset="0"/>
                        </a:rPr>
                        <a:t>6755.58元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10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          偏瘫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否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否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否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否</a:t>
                      </a:r>
                      <a:endParaRPr lang="en-US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Arial Unicode MS" charset="0"/>
                          <a:cs typeface="Arial Unicode MS" charset="0"/>
                        </a:rPr>
                        <a:t>19(天)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000">
                          <a:solidFill>
                            <a:srgbClr val="000000"/>
                          </a:solidFill>
                          <a:latin typeface="Arial Unicode MS" charset="0"/>
                          <a:cs typeface="Arial Unicode MS" charset="0"/>
                        </a:rPr>
                        <a:t>12837.97元</a:t>
                      </a: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000">
                        <a:solidFill>
                          <a:srgbClr val="000000"/>
                        </a:solidFill>
                        <a:latin typeface="Arial Unicode MS" charset="0"/>
                        <a:ea typeface="Arial Unicode MS" charset="0"/>
                        <a:cs typeface="Arial Unicode MS" charset="0"/>
                      </a:endParaRPr>
                    </a:p>
                  </a:txBody>
                  <a:tcPr marL="9525" marR="9525" marT="9525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49" name="文本框 25603"/>
          <p:cNvSpPr txBox="1">
            <a:spLocks noChangeArrowheads="1"/>
          </p:cNvSpPr>
          <p:nvPr/>
        </p:nvSpPr>
        <p:spPr bwMode="auto">
          <a:xfrm>
            <a:off x="466725" y="1025525"/>
            <a:ext cx="53340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2400" b="1">
                <a:solidFill>
                  <a:srgbClr val="8E90DE"/>
                </a:solidFill>
              </a:rPr>
              <a:t>近</a:t>
            </a:r>
            <a:r>
              <a:rPr lang="en-US" altLang="zh-CN" sz="2400" b="1">
                <a:solidFill>
                  <a:srgbClr val="8E90DE"/>
                </a:solidFill>
              </a:rPr>
              <a:t>5</a:t>
            </a:r>
            <a:r>
              <a:rPr lang="zh-CN" altLang="en-US" sz="2400" b="1">
                <a:solidFill>
                  <a:srgbClr val="8E90DE"/>
                </a:solidFill>
              </a:rPr>
              <a:t>月偏瘫平均住院日与平均住院费用</a:t>
            </a:r>
            <a:endParaRPr lang="zh-CN" altLang="en-US" sz="2400" b="1">
              <a:solidFill>
                <a:srgbClr val="8E90DE"/>
              </a:solidFill>
            </a:endParaRPr>
          </a:p>
        </p:txBody>
      </p:sp>
      <p:graphicFrame>
        <p:nvGraphicFramePr>
          <p:cNvPr id="19641" name="图表 2"/>
          <p:cNvGraphicFramePr/>
          <p:nvPr/>
        </p:nvGraphicFramePr>
        <p:xfrm>
          <a:off x="648335" y="1670685"/>
          <a:ext cx="8705215" cy="3802380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3" name="文本框 25603"/>
          <p:cNvSpPr txBox="1">
            <a:spLocks noChangeArrowheads="1"/>
          </p:cNvSpPr>
          <p:nvPr/>
        </p:nvSpPr>
        <p:spPr bwMode="auto">
          <a:xfrm>
            <a:off x="695325" y="801688"/>
            <a:ext cx="53340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2400" b="1">
                <a:solidFill>
                  <a:srgbClr val="8E90DE"/>
                </a:solidFill>
              </a:rPr>
              <a:t>近</a:t>
            </a:r>
            <a:r>
              <a:rPr lang="en-US" altLang="zh-CN" sz="2400" b="1">
                <a:solidFill>
                  <a:srgbClr val="8E90DE"/>
                </a:solidFill>
              </a:rPr>
              <a:t>5</a:t>
            </a:r>
            <a:r>
              <a:rPr lang="zh-CN" altLang="en-US" sz="2400" b="1">
                <a:solidFill>
                  <a:srgbClr val="8E90DE"/>
                </a:solidFill>
              </a:rPr>
              <a:t>月偏瘫平均住院日与平均住院费用</a:t>
            </a:r>
            <a:endParaRPr lang="zh-CN" altLang="en-US" sz="2400" b="1">
              <a:solidFill>
                <a:srgbClr val="8E90DE"/>
              </a:solidFill>
            </a:endParaRPr>
          </a:p>
        </p:txBody>
      </p:sp>
      <p:sp>
        <p:nvSpPr>
          <p:cNvPr id="28674" name="矩形 27651"/>
          <p:cNvSpPr>
            <a:spLocks noChangeArrowheads="1"/>
          </p:cNvSpPr>
          <p:nvPr/>
        </p:nvSpPr>
        <p:spPr bwMode="auto">
          <a:xfrm>
            <a:off x="466725" y="4481513"/>
            <a:ext cx="10074275" cy="163004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2800" b="1">
                <a:solidFill>
                  <a:srgbClr val="8E90DE"/>
                </a:solidFill>
              </a:rPr>
              <a:t>重点病种分析：</a:t>
            </a:r>
            <a:r>
              <a:rPr sz="2400" b="1">
                <a:solidFill>
                  <a:srgbClr val="8E90DE"/>
                </a:solidFill>
              </a:rPr>
              <a:t>2022年10月份偏瘫出院10人，住院日较上月有所上升，平均住院费用较上月下降，考虑部分患者住院时间长，但部分患者因并发症停止康复，治疗项目相对较少，住院费用较低，但平均住院费用及平均住院日在正常范围之内。</a:t>
            </a:r>
            <a:endParaRPr sz="2400" b="1">
              <a:solidFill>
                <a:srgbClr val="8E90DE"/>
              </a:solidFill>
            </a:endParaRPr>
          </a:p>
        </p:txBody>
      </p:sp>
      <p:graphicFrame>
        <p:nvGraphicFramePr>
          <p:cNvPr id="19645" name="图表 1"/>
          <p:cNvGraphicFramePr/>
          <p:nvPr/>
        </p:nvGraphicFramePr>
        <p:xfrm>
          <a:off x="785495" y="1412240"/>
          <a:ext cx="8743950" cy="3069590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7" name="文本框 29706"/>
          <p:cNvSpPr txBox="1">
            <a:spLocks noChangeArrowheads="1"/>
          </p:cNvSpPr>
          <p:nvPr/>
        </p:nvSpPr>
        <p:spPr bwMode="auto">
          <a:xfrm>
            <a:off x="533400" y="990600"/>
            <a:ext cx="9115425" cy="10763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3200" b="1">
                <a:solidFill>
                  <a:srgbClr val="8E90DE"/>
                </a:solidFill>
              </a:rPr>
              <a:t>临床路径管理</a:t>
            </a:r>
            <a:r>
              <a:rPr lang="zh-CN" altLang="en-US" sz="2000" b="1">
                <a:solidFill>
                  <a:srgbClr val="8E90DE"/>
                </a:solidFill>
              </a:rPr>
              <a:t>（每个病种上报例数，入径率、变异率、治愈率、平均住院日、平均住院费用；数据大幅波动或未达标的进行分析原因。）</a:t>
            </a:r>
            <a:r>
              <a:rPr lang="zh-CN" altLang="en-US" sz="3200" b="1">
                <a:solidFill>
                  <a:srgbClr val="8E90DE"/>
                </a:solidFill>
              </a:rPr>
              <a:t>：</a:t>
            </a:r>
            <a:endParaRPr lang="zh-CN" altLang="en-US" sz="3200" b="1">
              <a:solidFill>
                <a:srgbClr val="8E90DE"/>
              </a:solidFill>
            </a:endParaRPr>
          </a:p>
        </p:txBody>
      </p:sp>
      <p:sp>
        <p:nvSpPr>
          <p:cNvPr id="29698" name="文本框 2"/>
          <p:cNvSpPr txBox="1">
            <a:spLocks noChangeArrowheads="1"/>
          </p:cNvSpPr>
          <p:nvPr/>
        </p:nvSpPr>
        <p:spPr bwMode="auto">
          <a:xfrm>
            <a:off x="918210" y="2482215"/>
            <a:ext cx="9034463" cy="224536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">
              <a:buFont typeface="Arial" pitchFamily="34" charset="0"/>
              <a:buNone/>
            </a:pPr>
            <a:r>
              <a:rPr lang="en-US" altLang="zh-CN" sz="2000"/>
              <a:t>2022</a:t>
            </a:r>
            <a:r>
              <a:rPr lang="zh-CN" altLang="en-US" sz="2000"/>
              <a:t>年</a:t>
            </a:r>
            <a:r>
              <a:rPr lang="en-US" altLang="zh-CN" sz="2000"/>
              <a:t>10</a:t>
            </a:r>
            <a:r>
              <a:rPr lang="zh-CN" altLang="en-US" sz="2000"/>
              <a:t>月份临床路径共</a:t>
            </a:r>
            <a:r>
              <a:rPr lang="en-US" altLang="zh-CN" sz="2000"/>
              <a:t>55</a:t>
            </a:r>
            <a:r>
              <a:rPr lang="zh-CN" altLang="en-US" sz="2000"/>
              <a:t>人。</a:t>
            </a:r>
            <a:endParaRPr lang="zh-CN" altLang="en-US" sz="2000"/>
          </a:p>
          <a:p>
            <a:pPr fontAlgn="b">
              <a:buFont typeface="Arial" pitchFamily="34" charset="0"/>
              <a:buNone/>
            </a:pPr>
            <a:r>
              <a:rPr lang="en-US" altLang="zh-CN" sz="2000"/>
              <a:t>1</a:t>
            </a:r>
            <a:r>
              <a:rPr lang="zh-CN" altLang="en-US" sz="2000"/>
              <a:t>、颈椎间盘突出伴有神经根病  </a:t>
            </a:r>
            <a:r>
              <a:rPr lang="en-US" altLang="zh-CN" sz="2000"/>
              <a:t>27</a:t>
            </a:r>
            <a:r>
              <a:rPr lang="zh-CN" altLang="en-US" sz="2000"/>
              <a:t>人，平均住院日：</a:t>
            </a:r>
            <a:r>
              <a:rPr lang="en-US" altLang="zh-CN" sz="2000"/>
              <a:t>6.18</a:t>
            </a:r>
            <a:r>
              <a:rPr lang="zh-CN" altLang="en-US" sz="2000"/>
              <a:t>天，平均住院费用：</a:t>
            </a:r>
            <a:r>
              <a:rPr lang="en-US" altLang="zh-CN" sz="2000"/>
              <a:t>5298.68</a:t>
            </a:r>
            <a:r>
              <a:rPr lang="zh-CN" altLang="en-US" sz="2000"/>
              <a:t>元；</a:t>
            </a:r>
            <a:endParaRPr lang="zh-CN" altLang="en-US" sz="2000"/>
          </a:p>
          <a:p>
            <a:pPr fontAlgn="b">
              <a:buFont typeface="Arial" pitchFamily="34" charset="0"/>
              <a:buNone/>
            </a:pPr>
            <a:r>
              <a:rPr lang="en-US" altLang="zh-CN" sz="2000"/>
              <a:t>2</a:t>
            </a:r>
            <a:r>
              <a:rPr lang="zh-CN" altLang="en-US" sz="2000"/>
              <a:t>、肩周炎</a:t>
            </a:r>
            <a:r>
              <a:rPr lang="en-US" altLang="zh-CN" sz="2000"/>
              <a:t>9</a:t>
            </a:r>
            <a:r>
              <a:rPr lang="zh-CN" altLang="en-US" sz="2000"/>
              <a:t>人，</a:t>
            </a:r>
            <a:r>
              <a:rPr lang="zh-CN" altLang="en-US" sz="2000">
                <a:sym typeface="+mn-ea"/>
              </a:rPr>
              <a:t>平均住院日：</a:t>
            </a:r>
            <a:r>
              <a:rPr lang="en-US" altLang="zh-CN" sz="2000">
                <a:sym typeface="+mn-ea"/>
              </a:rPr>
              <a:t>5.77</a:t>
            </a:r>
            <a:r>
              <a:rPr lang="zh-CN" altLang="en-US" sz="2000">
                <a:sym typeface="+mn-ea"/>
              </a:rPr>
              <a:t>天，平均住院费用：</a:t>
            </a:r>
            <a:r>
              <a:rPr lang="en-US" altLang="zh-CN" sz="2000">
                <a:sym typeface="+mn-ea"/>
              </a:rPr>
              <a:t>4196.01</a:t>
            </a:r>
            <a:r>
              <a:rPr lang="zh-CN" altLang="en-US" sz="2000">
                <a:sym typeface="+mn-ea"/>
              </a:rPr>
              <a:t>元</a:t>
            </a:r>
            <a:r>
              <a:rPr lang="zh-CN" altLang="en-US" sz="2000"/>
              <a:t>；</a:t>
            </a:r>
            <a:endParaRPr lang="zh-CN" altLang="en-US" sz="2000"/>
          </a:p>
          <a:p>
            <a:pPr fontAlgn="b">
              <a:buFont typeface="Arial" pitchFamily="34" charset="0"/>
              <a:buNone/>
            </a:pPr>
            <a:r>
              <a:rPr lang="en-US" altLang="zh-CN" sz="2000"/>
              <a:t>3</a:t>
            </a:r>
            <a:r>
              <a:rPr lang="zh-CN" altLang="en-US" sz="2000"/>
              <a:t>、偏瘫</a:t>
            </a:r>
            <a:r>
              <a:rPr lang="en-US" altLang="zh-CN" sz="2000"/>
              <a:t>10</a:t>
            </a:r>
            <a:r>
              <a:rPr lang="zh-CN" altLang="en-US" sz="2000"/>
              <a:t>人</a:t>
            </a:r>
            <a:r>
              <a:rPr lang="zh-CN" altLang="en-US" sz="2000">
                <a:sym typeface="+mn-ea"/>
              </a:rPr>
              <a:t>，平均住院日：</a:t>
            </a:r>
            <a:r>
              <a:rPr lang="en-US" altLang="zh-CN" sz="2000">
                <a:sym typeface="+mn-ea"/>
              </a:rPr>
              <a:t>16.8</a:t>
            </a:r>
            <a:r>
              <a:rPr lang="zh-CN" altLang="en-US" sz="2000">
                <a:sym typeface="+mn-ea"/>
              </a:rPr>
              <a:t>天，平均住院费用：</a:t>
            </a:r>
            <a:r>
              <a:rPr lang="en-US" altLang="zh-CN" sz="2000">
                <a:sym typeface="+mn-ea"/>
              </a:rPr>
              <a:t>12633.60</a:t>
            </a:r>
            <a:r>
              <a:rPr lang="zh-CN" altLang="en-US" sz="2000">
                <a:sym typeface="+mn-ea"/>
              </a:rPr>
              <a:t>元；</a:t>
            </a:r>
            <a:endParaRPr lang="zh-CN" altLang="en-US" sz="2000">
              <a:sym typeface="+mn-ea"/>
            </a:endParaRPr>
          </a:p>
          <a:p>
            <a:pPr fontAlgn="b">
              <a:buFont typeface="Arial" pitchFamily="34" charset="0"/>
              <a:buNone/>
            </a:pPr>
            <a:r>
              <a:rPr lang="en-US" altLang="zh-CN" sz="2000">
                <a:sym typeface="+mn-ea"/>
              </a:rPr>
              <a:t>4</a:t>
            </a:r>
            <a:r>
              <a:rPr lang="zh-CN" altLang="en-US" sz="2000">
                <a:sym typeface="+mn-ea"/>
              </a:rPr>
              <a:t>、</a:t>
            </a:r>
            <a:r>
              <a:rPr lang="zh-CN" altLang="en-US" sz="2000"/>
              <a:t>腰椎间盘突出伴有神经根病</a:t>
            </a:r>
            <a:r>
              <a:rPr lang="en-US" altLang="zh-CN" sz="2000"/>
              <a:t>9</a:t>
            </a:r>
            <a:r>
              <a:rPr lang="zh-CN" altLang="zh-CN" sz="2000"/>
              <a:t>人</a:t>
            </a:r>
            <a:r>
              <a:rPr lang="zh-CN" altLang="en-US" sz="2000">
                <a:sym typeface="+mn-ea"/>
              </a:rPr>
              <a:t>，平均住院日：</a:t>
            </a:r>
            <a:r>
              <a:rPr lang="en-US" altLang="zh-CN" sz="2000">
                <a:sym typeface="+mn-ea"/>
              </a:rPr>
              <a:t>5.11</a:t>
            </a:r>
            <a:r>
              <a:rPr lang="zh-CN" altLang="en-US" sz="2000">
                <a:sym typeface="+mn-ea"/>
              </a:rPr>
              <a:t>天，平均住院费用：</a:t>
            </a:r>
            <a:r>
              <a:rPr lang="en-US" altLang="zh-CN" sz="2000">
                <a:sym typeface="+mn-ea"/>
              </a:rPr>
              <a:t>5105.85</a:t>
            </a:r>
            <a:r>
              <a:rPr lang="zh-CN" altLang="en-US" sz="2000">
                <a:sym typeface="+mn-ea"/>
              </a:rPr>
              <a:t>元；</a:t>
            </a:r>
            <a:endParaRPr lang="zh-CN" altLang="en-US" sz="2000"/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表格 3"/>
          <p:cNvGraphicFramePr>
            <a:graphicFrameLocks noGrp="1"/>
          </p:cNvGraphicFramePr>
          <p:nvPr/>
        </p:nvGraphicFramePr>
        <p:xfrm>
          <a:off x="504825" y="849630"/>
          <a:ext cx="9404350" cy="47478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3595"/>
                <a:gridCol w="707390"/>
                <a:gridCol w="396875"/>
                <a:gridCol w="499745"/>
                <a:gridCol w="1149350"/>
                <a:gridCol w="1176655"/>
                <a:gridCol w="1427480"/>
                <a:gridCol w="691515"/>
                <a:gridCol w="647700"/>
                <a:gridCol w="1133475"/>
                <a:gridCol w="750570"/>
              </a:tblGrid>
              <a:tr h="69088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800" b="1">
                          <a:solidFill>
                            <a:srgbClr val="000000"/>
                          </a:solidFill>
                          <a:cs typeface="Arial Unicode MS" charset="0"/>
                        </a:rPr>
                        <a:t>病案号</a:t>
                      </a:r>
                      <a:endParaRPr lang="en-US" altLang="en-US" sz="800" b="1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800" b="1">
                          <a:solidFill>
                            <a:srgbClr val="000000"/>
                          </a:solidFill>
                          <a:cs typeface="Arial Unicode MS" charset="0"/>
                        </a:rPr>
                        <a:t>患者姓名</a:t>
                      </a:r>
                      <a:endParaRPr lang="en-US" altLang="en-US" sz="800" b="1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800" b="1">
                          <a:solidFill>
                            <a:srgbClr val="000000"/>
                          </a:solidFill>
                          <a:cs typeface="Arial Unicode MS" charset="0"/>
                        </a:rPr>
                        <a:t>性别</a:t>
                      </a:r>
                      <a:endParaRPr lang="en-US" altLang="en-US" sz="800" b="1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800" b="1">
                          <a:solidFill>
                            <a:srgbClr val="000000"/>
                          </a:solidFill>
                          <a:cs typeface="Arial Unicode MS" charset="0"/>
                        </a:rPr>
                        <a:t>年龄</a:t>
                      </a:r>
                      <a:endParaRPr lang="en-US" altLang="en-US" sz="800" b="1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800" b="1">
                          <a:solidFill>
                            <a:srgbClr val="000000"/>
                          </a:solidFill>
                          <a:cs typeface="Arial Unicode MS" charset="0"/>
                        </a:rPr>
                        <a:t>入院日期</a:t>
                      </a:r>
                      <a:endParaRPr lang="en-US" altLang="en-US" sz="800" b="1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800" b="1">
                          <a:solidFill>
                            <a:srgbClr val="000000"/>
                          </a:solidFill>
                          <a:cs typeface="Arial Unicode MS" charset="0"/>
                        </a:rPr>
                        <a:t>出院日期</a:t>
                      </a:r>
                      <a:endParaRPr lang="en-US" altLang="en-US" sz="800" b="1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800" b="1">
                          <a:solidFill>
                            <a:srgbClr val="000000"/>
                          </a:solidFill>
                          <a:cs typeface="Arial Unicode MS" charset="0"/>
                        </a:rPr>
                        <a:t>路径名称</a:t>
                      </a:r>
                      <a:endParaRPr lang="en-US" altLang="en-US" sz="800" b="1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800" b="1">
                          <a:solidFill>
                            <a:srgbClr val="000000"/>
                          </a:solidFill>
                          <a:cs typeface="Arial Unicode MS" charset="0"/>
                        </a:rPr>
                        <a:t>状态</a:t>
                      </a:r>
                      <a:endParaRPr lang="en-US" altLang="en-US" sz="800" b="1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800" b="1">
                          <a:solidFill>
                            <a:srgbClr val="000000"/>
                          </a:solidFill>
                          <a:cs typeface="Arial Unicode MS" charset="0"/>
                        </a:rPr>
                        <a:t>住院天数</a:t>
                      </a:r>
                      <a:endParaRPr lang="en-US" altLang="en-US" sz="800" b="1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800" b="1">
                          <a:solidFill>
                            <a:srgbClr val="000000"/>
                          </a:solidFill>
                          <a:cs typeface="Arial Unicode MS" charset="0"/>
                        </a:rPr>
                        <a:t>总费用</a:t>
                      </a:r>
                      <a:endParaRPr lang="en-US" altLang="en-US" sz="800" b="1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800" b="1">
                          <a:solidFill>
                            <a:srgbClr val="000000"/>
                          </a:solidFill>
                          <a:cs typeface="Arial Unicode MS" charset="0"/>
                        </a:rPr>
                        <a:t>入径人</a:t>
                      </a:r>
                      <a:endParaRPr lang="en-US" altLang="en-US" sz="800" b="1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16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女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41岁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800">
                          <a:solidFill>
                            <a:srgbClr val="000000"/>
                          </a:solidFill>
                          <a:latin typeface="Arial Unicode MS" charset="0"/>
                        </a:rPr>
                        <a:t>2022-10-1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800">
                          <a:solidFill>
                            <a:srgbClr val="000000"/>
                          </a:solidFill>
                          <a:latin typeface="Arial Unicode MS" charset="0"/>
                        </a:rPr>
                        <a:t>2022-10-8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肩关节周围炎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完成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7(天)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3630.74元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052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男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55岁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800">
                          <a:solidFill>
                            <a:srgbClr val="000000"/>
                          </a:solidFill>
                          <a:latin typeface="Arial Unicode MS" charset="0"/>
                        </a:rPr>
                        <a:t>2022-10-5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800">
                          <a:solidFill>
                            <a:srgbClr val="000000"/>
                          </a:solidFill>
                          <a:latin typeface="Arial Unicode MS" charset="0"/>
                        </a:rPr>
                        <a:t>2022-10-10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肩关节周围炎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完成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5(天)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3834.02元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052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女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54岁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800">
                          <a:solidFill>
                            <a:srgbClr val="000000"/>
                          </a:solidFill>
                          <a:latin typeface="Arial Unicode MS" charset="0"/>
                        </a:rPr>
                        <a:t>2022-10-8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800">
                          <a:solidFill>
                            <a:srgbClr val="000000"/>
                          </a:solidFill>
                          <a:latin typeface="Arial Unicode MS" charset="0"/>
                        </a:rPr>
                        <a:t>2022-10-10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肩关节周围炎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出径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2(天)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2097.39元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052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女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59岁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800">
                          <a:solidFill>
                            <a:srgbClr val="000000"/>
                          </a:solidFill>
                          <a:latin typeface="Arial Unicode MS" charset="0"/>
                        </a:rPr>
                        <a:t>2022-10-5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800">
                          <a:solidFill>
                            <a:srgbClr val="000000"/>
                          </a:solidFill>
                          <a:latin typeface="Arial Unicode MS" charset="0"/>
                        </a:rPr>
                        <a:t>2022-10-11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肩关节周围炎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完成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6(天)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5629.83元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16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男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50岁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800">
                          <a:solidFill>
                            <a:srgbClr val="000000"/>
                          </a:solidFill>
                          <a:latin typeface="Arial Unicode MS" charset="0"/>
                        </a:rPr>
                        <a:t>2022-10-9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800">
                          <a:solidFill>
                            <a:srgbClr val="000000"/>
                          </a:solidFill>
                          <a:latin typeface="Arial Unicode MS" charset="0"/>
                        </a:rPr>
                        <a:t>2022-10-15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肩关节周围炎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出径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6(天)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3488.79元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052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女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60岁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800">
                          <a:solidFill>
                            <a:srgbClr val="000000"/>
                          </a:solidFill>
                          <a:latin typeface="Arial Unicode MS" charset="0"/>
                        </a:rPr>
                        <a:t>2022-10-13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800">
                          <a:solidFill>
                            <a:srgbClr val="000000"/>
                          </a:solidFill>
                          <a:latin typeface="Arial Unicode MS" charset="0"/>
                        </a:rPr>
                        <a:t>2022-10-21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肩关节周围炎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完成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8(天)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4327.99元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052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女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52岁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800">
                          <a:solidFill>
                            <a:srgbClr val="000000"/>
                          </a:solidFill>
                          <a:latin typeface="Arial Unicode MS" charset="0"/>
                        </a:rPr>
                        <a:t>2022-10-19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800">
                          <a:solidFill>
                            <a:srgbClr val="000000"/>
                          </a:solidFill>
                          <a:latin typeface="Arial Unicode MS" charset="0"/>
                        </a:rPr>
                        <a:t>2022-10-25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肩关节周围炎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完成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6(天)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5029.12元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052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女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68岁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800">
                          <a:solidFill>
                            <a:srgbClr val="000000"/>
                          </a:solidFill>
                          <a:latin typeface="Arial Unicode MS" charset="0"/>
                        </a:rPr>
                        <a:t>2022-10-20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800">
                          <a:solidFill>
                            <a:srgbClr val="000000"/>
                          </a:solidFill>
                          <a:latin typeface="Arial Unicode MS" charset="0"/>
                        </a:rPr>
                        <a:t>2022-10-26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肩关节周围炎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完成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6(天)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4542.67元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16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男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54岁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800">
                          <a:solidFill>
                            <a:srgbClr val="000000"/>
                          </a:solidFill>
                          <a:latin typeface="Arial Unicode MS" charset="0"/>
                        </a:rPr>
                        <a:t>2022-10-21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800">
                          <a:solidFill>
                            <a:srgbClr val="000000"/>
                          </a:solidFill>
                          <a:latin typeface="Arial Unicode MS" charset="0"/>
                        </a:rPr>
                        <a:t>2022-10-27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肩关节周围炎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完成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6(天)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5183.59元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038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男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70岁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800">
                          <a:solidFill>
                            <a:srgbClr val="000000"/>
                          </a:solidFill>
                          <a:latin typeface="Arial Unicode MS" charset="0"/>
                        </a:rPr>
                        <a:t>2022-9-23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800">
                          <a:solidFill>
                            <a:srgbClr val="000000"/>
                          </a:solidFill>
                          <a:latin typeface="Arial Unicode MS" charset="0"/>
                        </a:rPr>
                        <a:t>2022-10-1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颈椎间盘突出伴有神经根病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完成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8(天)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800">
                          <a:solidFill>
                            <a:srgbClr val="000000"/>
                          </a:solidFill>
                          <a:cs typeface="Arial Unicode MS" charset="0"/>
                        </a:rPr>
                        <a:t>4989.06元</a:t>
                      </a: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800">
                        <a:solidFill>
                          <a:srgbClr val="000000"/>
                        </a:solidFill>
                        <a:latin typeface="Arial Unicode MS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1" name="文本框 1"/>
          <p:cNvSpPr txBox="1">
            <a:spLocks noChangeArrowheads="1"/>
          </p:cNvSpPr>
          <p:nvPr/>
        </p:nvSpPr>
        <p:spPr bwMode="auto">
          <a:xfrm>
            <a:off x="788353" y="1163320"/>
            <a:ext cx="8837612" cy="315341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2800">
                <a:sym typeface="+mn-ea"/>
              </a:rPr>
              <a:t>临床路径总结：康复科</a:t>
            </a:r>
            <a:r>
              <a:rPr lang="en-US" altLang="zh-CN" sz="2800">
                <a:sym typeface="+mn-ea"/>
              </a:rPr>
              <a:t>10</a:t>
            </a:r>
            <a:r>
              <a:rPr lang="zh-CN" altLang="en-US" sz="2800">
                <a:sym typeface="+mn-ea"/>
              </a:rPr>
              <a:t>月出院总人数有</a:t>
            </a:r>
            <a:r>
              <a:rPr lang="en-US" altLang="zh-CN" sz="2800">
                <a:sym typeface="+mn-ea"/>
              </a:rPr>
              <a:t>114</a:t>
            </a:r>
            <a:r>
              <a:rPr lang="zh-CN" altLang="en-US" sz="2800">
                <a:sym typeface="+mn-ea"/>
              </a:rPr>
              <a:t>人，入径人数</a:t>
            </a:r>
            <a:r>
              <a:rPr lang="en-US" altLang="zh-CN" sz="2800">
                <a:sym typeface="+mn-ea"/>
              </a:rPr>
              <a:t>55</a:t>
            </a:r>
            <a:r>
              <a:rPr lang="zh-CN" altLang="en-US" sz="2800">
                <a:sym typeface="+mn-ea"/>
              </a:rPr>
              <a:t>人，入径率</a:t>
            </a:r>
            <a:r>
              <a:rPr lang="en-US" altLang="zh-CN" sz="2800">
                <a:sym typeface="+mn-ea"/>
              </a:rPr>
              <a:t>100%</a:t>
            </a:r>
            <a:r>
              <a:rPr lang="zh-CN" altLang="en-US" sz="2800">
                <a:sym typeface="+mn-ea"/>
              </a:rPr>
              <a:t>，变异人数</a:t>
            </a:r>
            <a:r>
              <a:rPr lang="en-US" altLang="zh-CN" sz="2800">
                <a:sym typeface="+mn-ea"/>
              </a:rPr>
              <a:t>5</a:t>
            </a:r>
            <a:r>
              <a:rPr lang="zh-CN" altLang="en-US" sz="2800">
                <a:sym typeface="+mn-ea"/>
              </a:rPr>
              <a:t>人，变异率</a:t>
            </a:r>
            <a:r>
              <a:rPr lang="en-US" altLang="zh-CN" sz="2800">
                <a:sym typeface="+mn-ea"/>
              </a:rPr>
              <a:t>9%</a:t>
            </a:r>
            <a:r>
              <a:rPr lang="zh-CN" altLang="en-US" sz="2800">
                <a:sym typeface="+mn-ea"/>
              </a:rPr>
              <a:t>，入径人数</a:t>
            </a:r>
            <a:r>
              <a:rPr lang="en-US" altLang="zh-CN" sz="2800">
                <a:sym typeface="+mn-ea"/>
              </a:rPr>
              <a:t>/</a:t>
            </a:r>
            <a:r>
              <a:rPr lang="zh-CN" altLang="en-US" sz="2800">
                <a:sym typeface="+mn-ea"/>
              </a:rPr>
              <a:t>科室出院总人数为</a:t>
            </a:r>
            <a:r>
              <a:rPr lang="en-US" altLang="zh-CN" sz="2800">
                <a:sym typeface="+mn-ea"/>
              </a:rPr>
              <a:t>48.2%</a:t>
            </a:r>
            <a:r>
              <a:rPr lang="zh-CN" altLang="en-US" sz="2800">
                <a:sym typeface="+mn-ea"/>
              </a:rPr>
              <a:t>。</a:t>
            </a:r>
            <a:endParaRPr lang="zh-CN" altLang="en-US" sz="2800">
              <a:sym typeface="+mn-ea"/>
            </a:endParaRPr>
          </a:p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2800">
                <a:sym typeface="+mn-ea"/>
              </a:rPr>
              <a:t>分析：</a:t>
            </a:r>
            <a:r>
              <a:rPr lang="en-US" altLang="zh-CN" sz="2800">
                <a:sym typeface="+mn-ea"/>
              </a:rPr>
              <a:t>5</a:t>
            </a:r>
            <a:r>
              <a:rPr lang="zh-CN" altLang="en-US" sz="2800">
                <a:sym typeface="+mn-ea"/>
              </a:rPr>
              <a:t>例变异原因：</a:t>
            </a:r>
            <a:r>
              <a:rPr lang="en-US" altLang="zh-CN" sz="2800">
                <a:sym typeface="+mn-ea"/>
              </a:rPr>
              <a:t>1</a:t>
            </a:r>
            <a:r>
              <a:rPr lang="zh-CN" altLang="en-US" sz="2800">
                <a:sym typeface="+mn-ea"/>
              </a:rPr>
              <a:t>、住院时间未达到路径标准；</a:t>
            </a:r>
            <a:r>
              <a:rPr lang="en-US" altLang="zh-CN" sz="2800">
                <a:sym typeface="+mn-ea"/>
              </a:rPr>
              <a:t>2</a:t>
            </a:r>
            <a:r>
              <a:rPr lang="zh-CN" altLang="en-US" sz="2800">
                <a:sym typeface="+mn-ea"/>
              </a:rPr>
              <a:t>、患者合并其他疾病，需转科或者转院治疗。</a:t>
            </a:r>
            <a:endParaRPr lang="zh-CN" altLang="en-US" sz="2800">
              <a:sym typeface="+mn-ea"/>
            </a:endParaRPr>
          </a:p>
          <a:p>
            <a:pPr>
              <a:spcBef>
                <a:spcPct val="50000"/>
              </a:spcBef>
              <a:buFont typeface="Arial" pitchFamily="34" charset="0"/>
              <a:buNone/>
            </a:pPr>
            <a:endParaRPr lang="zh-CN" altLang="en-US"/>
          </a:p>
          <a:p>
            <a:pPr>
              <a:buFont typeface="Arial" pitchFamily="34" charset="0"/>
              <a:buNone/>
            </a:pPr>
            <a:endParaRPr lang="zh-CN" altLang="en-US"/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矩形 23555"/>
          <p:cNvSpPr/>
          <p:nvPr/>
        </p:nvSpPr>
        <p:spPr>
          <a:xfrm>
            <a:off x="721995" y="2084705"/>
            <a:ext cx="9427210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  <a:defRPr/>
            </a:pPr>
            <a:r>
              <a:rPr lang="zh-CN" altLang="en-US" sz="2800" b="1" noProof="1">
                <a:solidFill>
                  <a:srgbClr val="8E90DE"/>
                </a:solidFill>
                <a:latin typeface="Arial" pitchFamily="34" charset="0"/>
                <a:ea typeface="宋体" panose="02010600030101010101" pitchFamily="2" charset="-122"/>
              </a:rPr>
              <a:t>输血登记管理：</a:t>
            </a:r>
            <a:r>
              <a:rPr lang="en-US" altLang="zh-CN" sz="2800" b="1" noProof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Arial" pitchFamily="34" charset="0"/>
                <a:ea typeface="宋体" panose="02010600030101010101" pitchFamily="2" charset="-122"/>
                <a:sym typeface="+mn-ea"/>
              </a:rPr>
              <a:t>2022</a:t>
            </a:r>
            <a:r>
              <a:rPr lang="zh-CN" altLang="en-US" sz="2800" b="1" noProof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Arial" pitchFamily="34" charset="0"/>
                <a:ea typeface="宋体" panose="02010600030101010101" pitchFamily="2" charset="-122"/>
                <a:sym typeface="+mn-ea"/>
              </a:rPr>
              <a:t>年</a:t>
            </a:r>
            <a:r>
              <a:rPr lang="en-US" altLang="zh-CN" sz="2800" b="1" noProof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Arial" pitchFamily="34" charset="0"/>
                <a:ea typeface="宋体" panose="02010600030101010101" pitchFamily="2" charset="-122"/>
                <a:sym typeface="+mn-ea"/>
              </a:rPr>
              <a:t>10</a:t>
            </a:r>
            <a:r>
              <a:rPr lang="zh-CN" altLang="en-US" sz="2800" b="1" noProof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Arial" pitchFamily="34" charset="0"/>
                <a:ea typeface="宋体" panose="02010600030101010101" pitchFamily="2" charset="-122"/>
                <a:sym typeface="+mn-ea"/>
              </a:rPr>
              <a:t>月份我科无输血病例。</a:t>
            </a:r>
            <a:endParaRPr lang="zh-CN" altLang="en-US" sz="2800" b="1" noProof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latin typeface="Arial" pitchFamily="34" charset="0"/>
              <a:ea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矩形 23555"/>
          <p:cNvSpPr/>
          <p:nvPr/>
        </p:nvSpPr>
        <p:spPr>
          <a:xfrm>
            <a:off x="558165" y="2162810"/>
            <a:ext cx="9427210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  <a:defRPr/>
            </a:pPr>
            <a:r>
              <a:rPr lang="zh-CN" altLang="en-US" sz="2800" b="1" noProof="1">
                <a:solidFill>
                  <a:srgbClr val="8E90DE"/>
                </a:solidFill>
                <a:latin typeface="Arial" pitchFamily="34" charset="0"/>
                <a:ea typeface="宋体" panose="02010600030101010101" pitchFamily="2" charset="-122"/>
              </a:rPr>
              <a:t>住院超</a:t>
            </a:r>
            <a:r>
              <a:rPr lang="en-US" altLang="zh-CN" sz="2800" b="1" noProof="1">
                <a:solidFill>
                  <a:srgbClr val="8E90DE"/>
                </a:solidFill>
                <a:latin typeface="Arial" pitchFamily="34" charset="0"/>
                <a:ea typeface="宋体" panose="02010600030101010101" pitchFamily="2" charset="-122"/>
              </a:rPr>
              <a:t>30</a:t>
            </a:r>
            <a:r>
              <a:rPr lang="zh-CN" altLang="en-US" sz="2800" b="1" noProof="1">
                <a:solidFill>
                  <a:srgbClr val="8E90DE"/>
                </a:solidFill>
                <a:latin typeface="Arial" pitchFamily="34" charset="0"/>
                <a:ea typeface="宋体" panose="02010600030101010101" pitchFamily="2" charset="-122"/>
              </a:rPr>
              <a:t>日管理</a:t>
            </a:r>
            <a:r>
              <a:rPr lang="en-US" altLang="zh-CN" sz="2800" b="1" noProof="1">
                <a:solidFill>
                  <a:srgbClr val="8E90DE"/>
                </a:solidFill>
                <a:latin typeface="Arial" pitchFamily="34" charset="0"/>
                <a:ea typeface="宋体" panose="02010600030101010101" pitchFamily="2" charset="-122"/>
              </a:rPr>
              <a:t>:</a:t>
            </a:r>
            <a:r>
              <a:rPr lang="zh-CN" altLang="zh-CN" sz="2800" b="1" noProof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latin typeface="Arial" pitchFamily="34" charset="0"/>
                <a:ea typeface="宋体" panose="02010600030101010101" pitchFamily="2" charset="-122"/>
              </a:rPr>
              <a:t>本月无住院超</a:t>
            </a:r>
            <a:r>
              <a:rPr lang="en-US" altLang="zh-CN" sz="2800" b="1" noProof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latin typeface="Arial" pitchFamily="34" charset="0"/>
                <a:ea typeface="宋体" panose="02010600030101010101" pitchFamily="2" charset="-122"/>
              </a:rPr>
              <a:t>30</a:t>
            </a:r>
            <a:r>
              <a:rPr lang="zh-CN" altLang="en-US" sz="2800" b="1" noProof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latin typeface="Arial" pitchFamily="34" charset="0"/>
                <a:ea typeface="宋体" panose="02010600030101010101" pitchFamily="2" charset="-122"/>
              </a:rPr>
              <a:t>日病例。</a:t>
            </a:r>
            <a:endParaRPr lang="zh-CN" altLang="en-US" sz="2800" b="1" noProof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  <a:latin typeface="Arial" pitchFamily="34" charset="0"/>
              <a:ea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601200" cy="48133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https://d.book118.com/568054040114006045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TABLE_BEAUTIFY" val="smartTable{66fc35f7-8f78-40db-91b4-b1e12c44c8f1}"/>
  <p:tag name="TABLE_ENDDRAG_ORIGIN_RECT" val="659*371"/>
  <p:tag name="TABLE_ENDDRAG_RECT" val="166*69*659*371"/>
</p:tagLst>
</file>

<file path=ppt/tags/tag2.xml><?xml version="1.0" encoding="utf-8"?>
<p:tagLst xmlns:p="http://schemas.openxmlformats.org/presentationml/2006/main">
  <p:tag name="TABLE_ENDDRAG_ORIGIN_RECT" val="268*353"/>
  <p:tag name="TABLE_ENDDRAG_RECT" val="320*58*268*353"/>
</p:tagLst>
</file>

<file path=ppt/tags/tag3.xml><?xml version="1.0" encoding="utf-8"?>
<p:tagLst xmlns:p="http://schemas.openxmlformats.org/presentationml/2006/main">
  <p:tag name="KSO_WM_UNIT_TABLE_BEAUTIFY" val="smartTable{1a39718f-0d6e-4343-a933-ef2608319165}"/>
  <p:tag name="TABLE_ENDDRAG_ORIGIN_RECT" val="814*336"/>
  <p:tag name="TABLE_ENDDRAG_RECT" val="19*58*814*336"/>
</p:tagLst>
</file>

<file path=ppt/tags/tag4.xml><?xml version="1.0" encoding="utf-8"?>
<p:tagLst xmlns:p="http://schemas.openxmlformats.org/presentationml/2006/main">
  <p:tag name="KSO_WM_UNIT_TABLE_BEAUTIFY" val="smartTable{8e8acc40-daf8-4982-88b6-8f15dc415e89}"/>
  <p:tag name="TABLE_ENDDRAG_ORIGIN_RECT" val="799*335"/>
  <p:tag name="TABLE_ENDDRAG_RECT" val="18*66*799*335"/>
</p:tagLst>
</file>

<file path=ppt/tags/tag5.xml><?xml version="1.0" encoding="utf-8"?>
<p:tagLst xmlns:p="http://schemas.openxmlformats.org/presentationml/2006/main">
  <p:tag name="KSO_WM_UNIT_TABLE_BEAUTIFY" val="smartTable{03b276fc-7cb2-42ab-875a-5c39654924d6}"/>
  <p:tag name="TABLE_ENDDRAG_ORIGIN_RECT" val="786*327"/>
  <p:tag name="TABLE_ENDDRAG_RECT" val="19*63*786*327"/>
</p:tagLst>
</file>

<file path=ppt/tags/tag6.xml><?xml version="1.0" encoding="utf-8"?>
<p:tagLst xmlns:p="http://schemas.openxmlformats.org/presentationml/2006/main">
  <p:tag name="TABLE_ENDDRAG_ORIGIN_RECT" val="363*264"/>
  <p:tag name="TABLE_ENDDRAG_RECT" val="155*75*363*264"/>
</p:tagLst>
</file>

<file path=ppt/tags/tag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33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baseType="lpstr" size="41">
      <vt:lpstr>Arial</vt:lpstr>
      <vt:lpstr>Calibri</vt:lpstr>
      <vt:lpstr>宋体</vt:lpstr>
      <vt:lpstr>Verdana</vt:lpstr>
      <vt:lpstr>Calibri Light</vt:lpstr>
      <vt:lpstr>微软雅黑</vt:lpstr>
      <vt:lpstr>Arial Unicode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2024-09-26T08:16:51.247</cp:lastPrinted>
  <dcterms:created xsi:type="dcterms:W3CDTF">2024-09-26T00:16:51Z</dcterms:created>
  <dcterms:modified xsi:type="dcterms:W3CDTF">2024-09-26T00:16:53Z</dcterms:modified>
</cp:coreProperties>
</file>