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EF2100-94E8-49D5-91E4-F2B39150DF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770832-33AF-4FD9-80B3-E7D4B40A3F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91FAAD-A833-4A7E-9AD1-FFD7949C89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BDCCB2A-D8BF-48FD-A8D4-03AFC8AFC8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F7D571-C0D2-4E84-A21D-3C5E103CF12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7DF7494-5614-4018-B406-7C80C2B03FF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2ED79D1-D4C4-45C4-9EFF-B3720CAE686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AB50EE-4984-4FAB-9C92-33DFEBF98B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72011E-68A8-4214-A448-B4D8D04F1D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91D8BE-228C-4839-82BC-10B0FD6314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2B3854-1D38-4F47-B21C-50CDF702E4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805714100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schemeClr>
                </a:solidFill>
                <a:latin typeface="STKaiti"/>
                <a:ea typeface="STKaiti"/>
                <a:cs typeface="STKaiti"/>
              </a:rPr>
              <a:t>建筑学专业实习心得体会</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实习背景与目的</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实习内容与过程</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专业知识与技能应用</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个人能力提升与收获</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职业规划与发展思考</a:t>
            </a:r>
          </a:p>
          <a:p>
            <a:pPr marL="203200" lvl="0" indent="-203200">
              <a:lnSpc>
                <a:spcPct val="140000"/>
              </a:lnSpc>
              <a:spcBef>
                <a:spcPts val="375"/>
              </a:spcBef>
              <a:buFont typeface="Arial"/>
              <a:buChar char="•"/>
            </a:pPr>
            <a:r>
              <a:rPr lang="en-US" sz="2400">
                <a:solidFill>
                  <a:schemeClr val="accent3">
                    <a:lumMod val="50000"/>
                  </a:schemeClr>
                </a:solidFill>
                <a:latin typeface="STKaiti"/>
                <a:ea typeface="STKaiti"/>
                <a:cs typeface="STKaiti"/>
              </a:rPr>
              <a:t>感谢与展望未来</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实习背景与目的</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某知名建筑设计公司</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实习单位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建筑设计助理</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实习岗位</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实习单位及岗位介绍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了解实际工作环境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通过实习，更深入地了解建筑设计行业的实际工作环境，包括工作流程、团队协作、项目管理等方面。</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提升专业技能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在实习过程中，学习和掌握更多实用的建筑设计技能，如方案构思、绘图技巧、材料选择等。</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增强职业素养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培养职业道德、责任心和团队协作精神，为未来的职业生涯打下坚实基础。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实习目的与意义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实习时间</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2023年3月至2023年8月，共6个月。</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时间安排</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每周工作5天，每天工作8小时，周末和节假日休息。</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实习时间安排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实习内容与过程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我参与的是一个商业综合体的设计项目，涵盖了购物、餐饮、娱乐等多种功能。</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项目类型</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项目规模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设计理念</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20" name="Picture 20"/>
          <p:cNvPicPr>
            <a:picLocks noChangeAspect="1"/>
          </p:cNvPicPr>
          <p:nvPr/>
        </p:nvPicPr>
        <p:blipFill>
          <a:blip r:embed="rId4"/>
          <a:srcRect l="20917" r="20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该项目总建筑面积达到10万平方米，是一个大型的商业建筑。</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项目的设计理念是打造一个现代化、时尚且符合当地文化的商业空间。</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参与项目概况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我负责了其中一部分楼层的平面设计，包括商铺布局、动线规划等。</a:t>
            </a:r>
          </a:p>
        </p:txBody>
      </p:sp>
      <p:pic>
        <p:nvPicPr>
          <p:cNvPr id="5" name="Picture 5"/>
          <p:cNvPicPr>
            <a:picLocks noChangeAspect="1"/>
          </p:cNvPicPr>
          <p:nvPr/>
        </p:nvPicPr>
        <p:blipFill>
          <a:blip r:embed="rId2"/>
          <a:srcRect l="16625" r="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7" name="Picture 7"/>
          <p:cNvPicPr>
            <a:picLocks noChangeAspect="1"/>
          </p:cNvPicPr>
          <p:nvPr/>
        </p:nvPicPr>
        <p:blipFill>
          <a:blip r:embed="rId3"/>
          <a:srcRect l="12500" r="12500"/>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9" name="Picture 9"/>
          <p:cNvPicPr>
            <a:picLocks noChangeAspect="1"/>
          </p:cNvPicPr>
          <p:nvPr/>
        </p:nvPicPr>
        <p:blipFill>
          <a:blip r:embed="rId4"/>
          <a:srcRect l="16792" r="16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建筑设计</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在方案确定后，我参与了深化设计的工作，包括绘制详细的平面图、立面图、剖面图等。</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深化设计</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我还负责与结构工程师、机电工程师等其他专业人员进行沟通协调，确保设计的顺利实现。</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与其他专业协调</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实习具体任务与要求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25" r="16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在实习期间，我深刻体会到了团队协作的重要性。我们小组的成员各自分工明确，但又需要紧密合作，共同完成设计任务。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团队协作</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与不同专业的同事进行有效沟通也是我在实习中学到的宝贵经验。通过及时沟通、明确需求和表达自己的想法，我们能够更好地协同工作，解决问题。</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沟通经验</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在紧张的项目进度中，合理的时间管理也显得尤为重要。我学会了如何制定计划、分配时间和调整进度，以确保任务的按时完成。</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时间管理</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团队协作与沟通经验</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专业知识与技能应用</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schemeClr>
                </a:solidFill>
                <a:latin typeface="PingFang SC"/>
                <a:ea typeface="PingFang SC"/>
                <a:cs typeface="PingFang SC"/>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建筑历史与理论</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在实习中，我深刻体会到了建筑历史与理论对建筑设计的重要性。通过了解不同时期的建筑风格、技术和理论，我能够更好地理解建筑设计的本质和内涵，为自己的设计提供灵感和依据。</a:t>
            </a:r>
          </a:p>
        </p:txBody>
      </p:sp>
      <p:sp>
        <p:nvSpPr>
          <p:cNvPr id="7" name="AutoShape 7"/>
          <p:cNvSpPr/>
          <p:nvPr/>
        </p:nvSpPr>
        <p:spPr>
          <a:xfrm>
            <a:off x="-545608" y="2453663"/>
            <a:ext cx="3870955" cy="387095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pic>
        <p:nvPicPr>
          <p:cNvPr id="8" name="Picture 8"/>
          <p:cNvPicPr>
            <a:picLocks noChangeAspect="1"/>
          </p:cNvPicPr>
          <p:nvPr/>
        </p:nvPicPr>
        <p:blipFill>
          <a:blip r:embed="rId2">
            <a:alphaModFix/>
          </a:blip>
          <a:srcRect t="11083" b="11083"/>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建筑构造与材料</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建筑构造和材料的选择对建筑物的安全性、稳定性和经济性有着至关重要的影响。在实习中，我学习了如何根据不同的建筑类型和需求选择合适的构造方式和材料，以及如何对建筑材料进行性能分析和比较。</a:t>
            </a:r>
          </a:p>
        </p:txBody>
      </p:sp>
      <p:sp>
        <p:nvSpPr>
          <p:cNvPr id="14" name="AutoShape 14"/>
          <p:cNvSpPr/>
          <p:nvPr/>
        </p:nvSpPr>
        <p:spPr>
          <a:xfrm>
            <a:off x="3629637" y="4875521"/>
            <a:ext cx="638131" cy="638131"/>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建筑设备与环境控制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建筑设备与环境控制是建筑设计中不可或缺的一部分。在实习中，我了解了各种建筑设备的功能、选型及安装要求，以及如何通过环境控制手段提高建筑物的舒适度和能源利用效率。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建筑学理论知识运用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91113" y="1349255"/>
            <a:ext cx="1102900" cy="11029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3" name="AutoShape 3"/>
          <p:cNvSpPr/>
          <p:nvPr/>
        </p:nvSpPr>
        <p:spPr>
          <a:xfrm>
            <a:off x="5846826" y="1336491"/>
            <a:ext cx="347186" cy="349282"/>
          </a:xfrm>
          <a:prstGeom prst="ellipse">
            <a:avLst/>
          </a:prstGeom>
          <a:solidFill>
            <a:schemeClr val="accent1">
              <a:lumMod val="60000"/>
              <a:lumOff val="4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4" name="AutoShape 4"/>
          <p:cNvSpPr/>
          <p:nvPr/>
        </p:nvSpPr>
        <p:spPr>
          <a:xfrm>
            <a:off x="6115621" y="1171423"/>
            <a:ext cx="158782" cy="158782"/>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5" name="Group 5"/>
          <p:cNvGrpSpPr/>
          <p:nvPr/>
        </p:nvGrpSpPr>
        <p:grpSpPr>
          <a:xfrm>
            <a:off x="5257991" y="1574521"/>
            <a:ext cx="859155" cy="624840"/>
            <a:chOff x="5257991" y="1574521"/>
            <a:chExt cx="859155" cy="624840"/>
          </a:xfrm>
        </p:grpSpPr>
        <p:sp>
          <p:nvSpPr>
            <p:cNvPr id="6" name="TextBox 6"/>
            <p:cNvSpPr txBox="1"/>
            <p:nvPr/>
          </p:nvSpPr>
          <p:spPr>
            <a:xfrm>
              <a:off x="5257991" y="1574521"/>
              <a:ext cx="8591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7" name="AutoShape 7"/>
          <p:cNvSpPr/>
          <p:nvPr/>
        </p:nvSpPr>
        <p:spPr>
          <a:xfrm>
            <a:off x="5091113" y="3060668"/>
            <a:ext cx="1102900" cy="1104995"/>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5846826" y="3048000"/>
            <a:ext cx="347186" cy="349282"/>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9" name="AutoShape 9"/>
          <p:cNvSpPr/>
          <p:nvPr/>
        </p:nvSpPr>
        <p:spPr>
          <a:xfrm>
            <a:off x="6115621" y="2882837"/>
            <a:ext cx="158782" cy="16087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10" name="Group 10"/>
          <p:cNvGrpSpPr/>
          <p:nvPr/>
        </p:nvGrpSpPr>
        <p:grpSpPr>
          <a:xfrm>
            <a:off x="5257991" y="3286601"/>
            <a:ext cx="935355" cy="624840"/>
            <a:chOff x="5257991" y="3286601"/>
            <a:chExt cx="935355" cy="624840"/>
          </a:xfrm>
        </p:grpSpPr>
        <p:sp>
          <p:nvSpPr>
            <p:cNvPr id="11" name="TextBox 11"/>
            <p:cNvSpPr txBox="1"/>
            <p:nvPr/>
          </p:nvSpPr>
          <p:spPr>
            <a:xfrm>
              <a:off x="5257991" y="3286601"/>
              <a:ext cx="9353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12" name="AutoShape 12"/>
          <p:cNvSpPr/>
          <p:nvPr/>
        </p:nvSpPr>
        <p:spPr>
          <a:xfrm>
            <a:off x="5091113" y="4780407"/>
            <a:ext cx="1102900" cy="1102900"/>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3" name="AutoShape 13"/>
          <p:cNvSpPr/>
          <p:nvPr/>
        </p:nvSpPr>
        <p:spPr>
          <a:xfrm>
            <a:off x="5846826" y="4767644"/>
            <a:ext cx="347186" cy="349282"/>
          </a:xfrm>
          <a:prstGeom prst="ellipse">
            <a:avLst/>
          </a:prstGeom>
          <a:solidFill>
            <a:schemeClr val="accent3">
              <a:lumMod val="60000"/>
              <a:lumOff val="40000"/>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4" name="AutoShape 14"/>
          <p:cNvSpPr/>
          <p:nvPr/>
        </p:nvSpPr>
        <p:spPr>
          <a:xfrm>
            <a:off x="6115621" y="4602575"/>
            <a:ext cx="158782" cy="158782"/>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grpSp>
        <p:nvGrpSpPr>
          <p:cNvPr id="15" name="Group 15"/>
          <p:cNvGrpSpPr/>
          <p:nvPr/>
        </p:nvGrpSpPr>
        <p:grpSpPr>
          <a:xfrm>
            <a:off x="5257991" y="5005674"/>
            <a:ext cx="935355" cy="624840"/>
            <a:chOff x="5257991" y="5005674"/>
            <a:chExt cx="935355" cy="624840"/>
          </a:xfrm>
        </p:grpSpPr>
        <p:sp>
          <p:nvSpPr>
            <p:cNvPr id="16" name="TextBox 16"/>
            <p:cNvSpPr txBox="1"/>
            <p:nvPr/>
          </p:nvSpPr>
          <p:spPr>
            <a:xfrm>
              <a:off x="5257991" y="5005674"/>
              <a:ext cx="935355" cy="624840"/>
            </a:xfrm>
            <a:prstGeom prst="rect">
              <a:avLst/>
            </a:prstGeom>
          </p:spPr>
          <p:txBody>
            <a:bodyPr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grpSp>
        <p:nvGrpSpPr>
          <p:cNvPr id="17" name="Group 17"/>
          <p:cNvGrpSpPr/>
          <p:nvPr/>
        </p:nvGrpSpPr>
        <p:grpSpPr>
          <a:xfrm>
            <a:off x="1353066" y="1349255"/>
            <a:ext cx="1968722" cy="4629531"/>
            <a:chOff x="1353066" y="1349255"/>
            <a:chExt cx="1968722" cy="4629531"/>
          </a:xfrm>
        </p:grpSpPr>
        <p:sp>
          <p:nvSpPr>
            <p:cNvPr id="18" name="Freeform 18"/>
            <p:cNvSpPr/>
            <p:nvPr/>
          </p:nvSpPr>
          <p:spPr>
            <a:xfrm>
              <a:off x="1956379" y="4609281"/>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725684" y="5635886"/>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407293" y="5635886"/>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123638" y="3523241"/>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2314138" y="3546577"/>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233652" y="3643923"/>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442029" y="4422972"/>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1598620" y="3538100"/>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197743" y="3538100"/>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1920375" y="3489427"/>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735429" y="4422972"/>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553311" y="3538100"/>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77670" y="3538100"/>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2494065" y="3489427"/>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1420788" y="1349255"/>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197743" y="1901800"/>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353066" y="2541023"/>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14797" y="2541023"/>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1439838" y="2111350"/>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837888" y="2761241"/>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1873797" y="2769718"/>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1757402" y="2549500"/>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2608365" y="2761241"/>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640179" y="2769718"/>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527974" y="2549500"/>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2227365" y="2979268"/>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2055915" y="3102045"/>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2240034" y="3298927"/>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6" name="TextBox 46"/>
          <p:cNvSpPr txBox="1"/>
          <p:nvPr/>
        </p:nvSpPr>
        <p:spPr>
          <a:xfrm>
            <a:off x="6542983" y="1171423"/>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AutoCAD绘图技巧</a:t>
            </a:r>
          </a:p>
        </p:txBody>
      </p:sp>
      <p:sp>
        <p:nvSpPr>
          <p:cNvPr id="47" name="TextBox 47"/>
          <p:cNvSpPr txBox="1"/>
          <p:nvPr/>
        </p:nvSpPr>
        <p:spPr>
          <a:xfrm>
            <a:off x="6542983" y="1511132"/>
            <a:ext cx="4495800" cy="11049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AutoCAD是建筑设计中常用的绘图软件之一。在实习中，我熟练掌握了AutoCAD的基本操作，包括绘图、编辑、标注、打印等功能，能够高效地完成各种建筑图纸的绘制。</a:t>
            </a:r>
          </a:p>
        </p:txBody>
      </p:sp>
      <p:sp>
        <p:nvSpPr>
          <p:cNvPr id="48" name="TextBox 48"/>
          <p:cNvSpPr txBox="1"/>
          <p:nvPr/>
        </p:nvSpPr>
        <p:spPr>
          <a:xfrm>
            <a:off x="6542983" y="2934249"/>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SketchUp建模技巧</a:t>
            </a:r>
          </a:p>
        </p:txBody>
      </p:sp>
      <p:sp>
        <p:nvSpPr>
          <p:cNvPr id="49" name="TextBox 49"/>
          <p:cNvSpPr txBox="1"/>
          <p:nvPr/>
        </p:nvSpPr>
        <p:spPr>
          <a:xfrm>
            <a:off x="6542983" y="3273958"/>
            <a:ext cx="4495800" cy="13811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SketchUp是一款简单易学的三维建模软件，适用于建筑设计中的方案建模和效果图制作。在实习中，我学习了如何使用SketchUp进行建筑模型的建立、材质贴图、光影设置等操作，能够快速地将自己的设计想法转化为三维模型。</a:t>
            </a:r>
          </a:p>
        </p:txBody>
      </p:sp>
      <p:sp>
        <p:nvSpPr>
          <p:cNvPr id="50" name="TextBox 50"/>
          <p:cNvSpPr txBox="1"/>
          <p:nvPr/>
        </p:nvSpPr>
        <p:spPr>
          <a:xfrm>
            <a:off x="6542983" y="4626808"/>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Revit协同设计</a:t>
            </a:r>
          </a:p>
        </p:txBody>
      </p:sp>
      <p:sp>
        <p:nvSpPr>
          <p:cNvPr id="51" name="TextBox 51"/>
          <p:cNvSpPr txBox="1"/>
          <p:nvPr/>
        </p:nvSpPr>
        <p:spPr>
          <a:xfrm>
            <a:off x="6542983" y="4966517"/>
            <a:ext cx="4499225" cy="13811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solidFill>
                <a:latin typeface="Microsoft Yahei"/>
                <a:ea typeface="Microsoft Yahei"/>
                <a:cs typeface="Microsoft Yahei"/>
              </a:rPr>
              <a:t>Revit是一款BIM（建筑信息模型）设计软件，能够实现多专业协同设计和信息共享。在实习中，我了解了Revit的基本操作和协同设计流程，学会了如何与其他专业人员进行协同设计和信息交流，提高了设计效率和质量。</a:t>
            </a:r>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设计软件操作技巧掌握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https://d.book118.com/568057141005006033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14</vt:i4>
      </vt:variant>
    </vt:vector>
  </HeadingPairs>
  <TitlesOfParts>
    <vt:vector baseType="lpstr" size="21">
      <vt:lpstr>Arial</vt:lpstr>
      <vt:lpstr>Calibri</vt:lpstr>
      <vt:lpstr>STKaiti</vt:lpstr>
      <vt:lpstr>PingFang SC</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2024-09-10T18:49:21.113</cp:lastPrinted>
  <dcterms:created xsi:type="dcterms:W3CDTF">2024-09-10T10:49:21Z</dcterms:created>
  <dcterms:modified xsi:type="dcterms:W3CDTF">2024-09-10T10:49:23Z</dcterms:modified>
</cp:coreProperties>
</file>