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7543800" cy="1066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B96124-F3FF-4551-A3C1-D1A8D67A14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1D91F8-B17F-43A5-B29D-F7E4642C34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5C4453-D3AB-4FE9-A0E2-C72EEC4B99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6CC54E-9035-4227-8563-CB77306D04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D0F4CD-9EA2-45A3-A17E-07F6CA5FED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B2119C-4C67-4116-8D33-9AEF300B97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0DBBC4-35F5-4AE3-BB37-24B2F4FF25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74BFB9-06F7-4846-BD77-F80CF93F7B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1DFACE-5307-4EC9-B213-3F5CDAB597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22E832-437E-490E-8B14-9BDF4B2D3D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0B8E8A-FDEC-4345-BF19-1B07562F54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jpeg" /><Relationship Id="rId4" Type="http://schemas.openxmlformats.org/officeDocument/2006/relationships/image" Target="../media/image3.png" /><Relationship Id="rId5"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 Target="slide1.xml" TargetMode="Internal" /><Relationship Id="rId3" Type="http://schemas.openxmlformats.org/officeDocument/2006/relationships/slide" Target="slide2.xml" TargetMode="Interna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11.jpeg" /><Relationship Id="rId7" Type="http://schemas.openxmlformats.org/officeDocument/2006/relationships/image" Target="../media/image12.jpeg" /><Relationship Id="rId8" Type="http://schemas.openxmlformats.org/officeDocument/2006/relationships/image" Target="../media/image1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5.jpeg" /><Relationship Id="rId3" Type="http://schemas.openxmlformats.org/officeDocument/2006/relationships/image" Target="../media/image1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64030072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p:nvPr/>
        </p:nvSpPr>
        <p:spPr>
          <a:xfrm>
            <a:off x="1701779" y="4194047"/>
            <a:ext cx="4468495" cy="20910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421"/>
              </a:lnSpc>
            </a:pPr>
            <a:endParaRPr lang="Arial" altLang="Arial" sz="100"/>
          </a:p>
          <a:p>
            <a:pPr marL="184150" algn="l" rtl="0" eaLnBrk="0">
              <a:lnSpc>
                <a:spcPct val="86000"/>
              </a:lnSpc>
            </a:pPr>
            <a:r>
              <a:rPr sz="2500" kern="0" spc="200">
                <a:solidFill>
                  <a:srgbClr val="000000">
                    <a:alpha val="100000"/>
                  </a:srgbClr>
                </a:solidFill>
                <a:latin typeface="SimHei"/>
                <a:ea typeface="SimHei"/>
                <a:cs typeface="SimHei"/>
              </a:rPr>
              <a:t>建筑材料及制品的燃烧</a:t>
            </a:r>
            <a:r>
              <a:rPr sz="2500" kern="0" spc="190">
                <a:solidFill>
                  <a:srgbClr val="000000">
                    <a:alpha val="100000"/>
                  </a:srgbClr>
                </a:solidFill>
                <a:latin typeface="SimHei"/>
                <a:ea typeface="SimHei"/>
                <a:cs typeface="SimHei"/>
              </a:rPr>
              <a:t>性能</a:t>
            </a:r>
            <a:endParaRPr lang="SimHei" altLang="SimHei" sz="2500"/>
          </a:p>
          <a:p>
            <a:pPr marL="1041400" algn="l" rtl="0" eaLnBrk="0">
              <a:lnSpc>
                <a:spcPts val="3649"/>
              </a:lnSpc>
            </a:pPr>
            <a:r>
              <a:rPr sz="2500" kern="0" spc="190">
                <a:solidFill>
                  <a:srgbClr val="000000">
                    <a:alpha val="100000"/>
                  </a:srgbClr>
                </a:solidFill>
                <a:latin typeface="SimHei"/>
                <a:ea typeface="SimHei"/>
                <a:cs typeface="SimHei"/>
              </a:rPr>
              <a:t>燃烧热值的测定</a:t>
            </a:r>
            <a:endParaRPr lang="SimHei" altLang="SimHei" sz="2500"/>
          </a:p>
          <a:p>
            <a:pPr algn="l" rtl="0" eaLnBrk="0">
              <a:lnSpc>
                <a:spcPct val="192000"/>
              </a:lnSpc>
            </a:pPr>
            <a:endParaRPr lang="Arial" altLang="Arial" sz="1000"/>
          </a:p>
          <a:p>
            <a:pPr marL="723900" indent="-711200" algn="l" rtl="0" eaLnBrk="0">
              <a:lnSpc>
                <a:spcPct val="99000"/>
              </a:lnSpc>
              <a:spcBef>
                <a:spcPts val="425"/>
              </a:spcBef>
            </a:pPr>
            <a:r>
              <a:rPr sz="1400" b="1" kern="0" spc="-10">
                <a:solidFill>
                  <a:srgbClr val="000000">
                    <a:alpha val="100000"/>
                  </a:srgbClr>
                </a:solidFill>
                <a:latin typeface="Times New Roman"/>
                <a:ea typeface="Times New Roman"/>
                <a:cs typeface="Times New Roman"/>
              </a:rPr>
              <a:t>Reaction</a:t>
            </a:r>
            <a:r>
              <a:rPr sz="1400" b="1" kern="0" spc="170">
                <a:solidFill>
                  <a:srgbClr val="000000">
                    <a:alpha val="100000"/>
                  </a:srgbClr>
                </a:solidFill>
                <a:latin typeface="Times New Roman"/>
                <a:ea typeface="Times New Roman"/>
                <a:cs typeface="Times New Roman"/>
              </a:rPr>
              <a:t> </a:t>
            </a:r>
            <a:r>
              <a:rPr sz="1400" b="1" kern="0" spc="-10">
                <a:solidFill>
                  <a:srgbClr val="000000">
                    <a:alpha val="100000"/>
                  </a:srgbClr>
                </a:solidFill>
                <a:latin typeface="Times New Roman"/>
                <a:ea typeface="Times New Roman"/>
                <a:cs typeface="Times New Roman"/>
              </a:rPr>
              <a:t>to</a:t>
            </a:r>
            <a:r>
              <a:rPr sz="1400" b="1" kern="0" spc="130">
                <a:solidFill>
                  <a:srgbClr val="000000">
                    <a:alpha val="100000"/>
                  </a:srgbClr>
                </a:solidFill>
                <a:latin typeface="Times New Roman"/>
                <a:ea typeface="Times New Roman"/>
                <a:cs typeface="Times New Roman"/>
              </a:rPr>
              <a:t> </a:t>
            </a:r>
            <a:r>
              <a:rPr sz="1400" b="1" kern="0" spc="-10">
                <a:solidFill>
                  <a:srgbClr val="000000">
                    <a:alpha val="100000"/>
                  </a:srgbClr>
                </a:solidFill>
                <a:latin typeface="Times New Roman"/>
                <a:ea typeface="Times New Roman"/>
                <a:cs typeface="Times New Roman"/>
              </a:rPr>
              <a:t>fire</a:t>
            </a:r>
            <a:r>
              <a:rPr sz="1400" b="1" kern="0" spc="100">
                <a:solidFill>
                  <a:srgbClr val="000000">
                    <a:alpha val="100000"/>
                  </a:srgbClr>
                </a:solidFill>
                <a:latin typeface="Times New Roman"/>
                <a:ea typeface="Times New Roman"/>
                <a:cs typeface="Times New Roman"/>
              </a:rPr>
              <a:t> </a:t>
            </a:r>
            <a:r>
              <a:rPr sz="1400" b="1" kern="0" spc="-10">
                <a:solidFill>
                  <a:srgbClr val="000000">
                    <a:alpha val="100000"/>
                  </a:srgbClr>
                </a:solidFill>
                <a:latin typeface="Times New Roman"/>
                <a:ea typeface="Times New Roman"/>
                <a:cs typeface="Times New Roman"/>
              </a:rPr>
              <a:t>tests</a:t>
            </a:r>
            <a:r>
              <a:rPr sz="1400" b="1" kern="0" spc="130">
                <a:solidFill>
                  <a:srgbClr val="000000">
                    <a:alpha val="100000"/>
                  </a:srgbClr>
                </a:solidFill>
                <a:latin typeface="Times New Roman"/>
                <a:ea typeface="Times New Roman"/>
                <a:cs typeface="Times New Roman"/>
              </a:rPr>
              <a:t> </a:t>
            </a:r>
            <a:r>
              <a:rPr sz="1400" b="1" kern="0" spc="-10">
                <a:solidFill>
                  <a:srgbClr val="000000">
                    <a:alpha val="100000"/>
                  </a:srgbClr>
                </a:solidFill>
                <a:latin typeface="Times New Roman"/>
                <a:ea typeface="Times New Roman"/>
                <a:cs typeface="Times New Roman"/>
              </a:rPr>
              <a:t>for</a:t>
            </a:r>
            <a:r>
              <a:rPr sz="1400" b="1" kern="0" spc="110">
                <a:solidFill>
                  <a:srgbClr val="000000">
                    <a:alpha val="100000"/>
                  </a:srgbClr>
                </a:solidFill>
                <a:latin typeface="Times New Roman"/>
                <a:ea typeface="Times New Roman"/>
                <a:cs typeface="Times New Roman"/>
              </a:rPr>
              <a:t> </a:t>
            </a:r>
            <a:r>
              <a:rPr sz="1400" b="1" kern="0" spc="-10">
                <a:solidFill>
                  <a:srgbClr val="000000">
                    <a:alpha val="100000"/>
                  </a:srgbClr>
                </a:solidFill>
                <a:latin typeface="Times New Roman"/>
                <a:ea typeface="Times New Roman"/>
                <a:cs typeface="Times New Roman"/>
              </a:rPr>
              <a:t>building</a:t>
            </a:r>
            <a:r>
              <a:rPr sz="1400" b="1" kern="0" spc="140">
                <a:solidFill>
                  <a:srgbClr val="000000">
                    <a:alpha val="100000"/>
                  </a:srgbClr>
                </a:solidFill>
                <a:latin typeface="Times New Roman"/>
                <a:ea typeface="Times New Roman"/>
                <a:cs typeface="Times New Roman"/>
              </a:rPr>
              <a:t> </a:t>
            </a:r>
            <a:r>
              <a:rPr sz="1400" b="1" kern="0" spc="-10">
                <a:solidFill>
                  <a:srgbClr val="000000">
                    <a:alpha val="100000"/>
                  </a:srgbClr>
                </a:solidFill>
                <a:latin typeface="Times New Roman"/>
                <a:ea typeface="Times New Roman"/>
                <a:cs typeface="Times New Roman"/>
              </a:rPr>
              <a:t>materials</a:t>
            </a:r>
            <a:r>
              <a:rPr sz="1400" b="1" kern="0" spc="140">
                <a:solidFill>
                  <a:srgbClr val="000000">
                    <a:alpha val="100000"/>
                  </a:srgbClr>
                </a:solidFill>
                <a:latin typeface="Times New Roman"/>
                <a:ea typeface="Times New Roman"/>
                <a:cs typeface="Times New Roman"/>
              </a:rPr>
              <a:t> </a:t>
            </a:r>
            <a:r>
              <a:rPr sz="1400" b="1" kern="0" spc="-10">
                <a:solidFill>
                  <a:srgbClr val="000000">
                    <a:alpha val="100000"/>
                  </a:srgbClr>
                </a:solidFill>
                <a:latin typeface="Times New Roman"/>
                <a:ea typeface="Times New Roman"/>
                <a:cs typeface="Times New Roman"/>
              </a:rPr>
              <a:t>and</a:t>
            </a:r>
            <a:r>
              <a:rPr sz="1400" b="1" kern="0" spc="110">
                <a:solidFill>
                  <a:srgbClr val="000000">
                    <a:alpha val="100000"/>
                  </a:srgbClr>
                </a:solidFill>
                <a:latin typeface="Times New Roman"/>
                <a:ea typeface="Times New Roman"/>
                <a:cs typeface="Times New Roman"/>
              </a:rPr>
              <a:t> </a:t>
            </a:r>
            <a:r>
              <a:rPr sz="1400" b="1" kern="0" spc="-10">
                <a:solidFill>
                  <a:srgbClr val="000000">
                    <a:alpha val="100000"/>
                  </a:srgbClr>
                </a:solidFill>
                <a:latin typeface="Times New Roman"/>
                <a:ea typeface="Times New Roman"/>
                <a:cs typeface="Times New Roman"/>
              </a:rPr>
              <a:t>products-</a:t>
            </a:r>
            <a:r>
              <a:rPr sz="1400" b="1" kern="0" spc="0">
                <a:solidFill>
                  <a:srgbClr val="000000">
                    <a:alpha val="100000"/>
                  </a:srgbClr>
                </a:solidFill>
                <a:latin typeface="Times New Roman"/>
                <a:ea typeface="Times New Roman"/>
                <a:cs typeface="Times New Roman"/>
              </a:rPr>
              <a:t>  Determination of</a:t>
            </a:r>
            <a:r>
              <a:rPr sz="1400" b="1" kern="0" spc="-80">
                <a:solidFill>
                  <a:srgbClr val="000000">
                    <a:alpha val="100000"/>
                  </a:srgbClr>
                </a:solidFill>
                <a:latin typeface="Times New Roman"/>
                <a:ea typeface="Times New Roman"/>
                <a:cs typeface="Times New Roman"/>
              </a:rPr>
              <a:t> </a:t>
            </a:r>
            <a:r>
              <a:rPr sz="1400" b="1" kern="0" spc="0">
                <a:solidFill>
                  <a:srgbClr val="000000">
                    <a:alpha val="100000"/>
                  </a:srgbClr>
                </a:solidFill>
                <a:latin typeface="Times New Roman"/>
                <a:ea typeface="Times New Roman"/>
                <a:cs typeface="Times New Roman"/>
              </a:rPr>
              <a:t>t</a:t>
            </a:r>
            <a:r>
              <a:rPr sz="1400" b="1" kern="0" spc="-10">
                <a:solidFill>
                  <a:srgbClr val="000000">
                    <a:alpha val="100000"/>
                  </a:srgbClr>
                </a:solidFill>
                <a:latin typeface="Times New Roman"/>
                <a:ea typeface="Times New Roman"/>
                <a:cs typeface="Times New Roman"/>
              </a:rPr>
              <a:t>he heat of combustion</a:t>
            </a:r>
            <a:endParaRPr lang="Times New Roman" altLang="Times New Roman" sz="1400"/>
          </a:p>
          <a:p>
            <a:pPr algn="l" rtl="0" eaLnBrk="0">
              <a:lnSpc>
                <a:spcPct val="165000"/>
              </a:lnSpc>
            </a:pPr>
            <a:endParaRPr lang="Arial" altLang="Arial" sz="1000"/>
          </a:p>
          <a:p>
            <a:pPr algn="l" rtl="0" eaLnBrk="0">
              <a:lnSpc>
                <a:spcPct val="118000"/>
              </a:lnSpc>
            </a:pPr>
            <a:endParaRPr lang="Arial" altLang="Arial" sz="300"/>
          </a:p>
          <a:p>
            <a:pPr marL="1393189" algn="l" rtl="0" eaLnBrk="0">
              <a:lnSpc>
                <a:spcPct val="93000"/>
              </a:lnSpc>
              <a:spcBef>
                <a:spcPts val="2"/>
              </a:spcBef>
            </a:pPr>
            <a:r>
              <a:rPr sz="1400" b="1" kern="0" spc="-30">
                <a:solidFill>
                  <a:srgbClr val="000000">
                    <a:alpha val="100000"/>
                  </a:srgbClr>
                </a:solidFill>
                <a:latin typeface="SimSun"/>
                <a:ea typeface="SimSun"/>
                <a:cs typeface="SimSun"/>
              </a:rPr>
              <a:t>(ISO</a:t>
            </a:r>
            <a:r>
              <a:rPr sz="1400" kern="0" spc="-30">
                <a:solidFill>
                  <a:srgbClr val="000000">
                    <a:alpha val="100000"/>
                  </a:srgbClr>
                </a:solidFill>
                <a:latin typeface="SimSun"/>
                <a:ea typeface="SimSun"/>
                <a:cs typeface="SimSun"/>
              </a:rPr>
              <a:t>  </a:t>
            </a:r>
            <a:r>
              <a:rPr sz="1400" b="1" kern="0" spc="-30">
                <a:solidFill>
                  <a:srgbClr val="000000">
                    <a:alpha val="100000"/>
                  </a:srgbClr>
                </a:solidFill>
                <a:latin typeface="SimSun"/>
                <a:ea typeface="SimSun"/>
                <a:cs typeface="SimSun"/>
              </a:rPr>
              <a:t>1716:2</a:t>
            </a:r>
            <a:r>
              <a:rPr sz="1400" b="1" kern="0" spc="-40">
                <a:solidFill>
                  <a:srgbClr val="000000">
                    <a:alpha val="100000"/>
                  </a:srgbClr>
                </a:solidFill>
                <a:latin typeface="SimSun"/>
                <a:ea typeface="SimSun"/>
                <a:cs typeface="SimSun"/>
              </a:rPr>
              <a:t>002,IDT)</a:t>
            </a:r>
            <a:endParaRPr lang="SimSun" altLang="SimSun" sz="1400"/>
          </a:p>
        </p:txBody>
      </p:sp>
      <p:sp>
        <p:nvSpPr>
          <p:cNvPr id="4" name="textbox 4"/>
          <p:cNvSpPr/>
          <p:nvPr/>
        </p:nvSpPr>
        <p:spPr>
          <a:xfrm>
            <a:off x="868218" y="1525978"/>
            <a:ext cx="6115050" cy="9861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808"/>
              </a:lnSpc>
            </a:pPr>
            <a:endParaRPr lang="Arial" altLang="Arial" sz="100"/>
          </a:p>
          <a:p>
            <a:pPr marL="12700" algn="l" rtl="0" eaLnBrk="0">
              <a:lnSpc>
                <a:spcPct val="96000"/>
              </a:lnSpc>
            </a:pPr>
            <a:r>
              <a:rPr sz="2500" b="1" kern="0" spc="-120">
                <a:solidFill>
                  <a:srgbClr val="000000">
                    <a:alpha val="100000"/>
                  </a:srgbClr>
                </a:solidFill>
                <a:latin typeface="SimSun"/>
                <a:ea typeface="SimSun"/>
                <a:cs typeface="SimSun"/>
              </a:rPr>
              <a:t>中</a:t>
            </a:r>
            <a:r>
              <a:rPr sz="2500" kern="0" spc="880">
                <a:solidFill>
                  <a:srgbClr val="000000">
                    <a:alpha val="100000"/>
                  </a:srgbClr>
                </a:solidFill>
                <a:latin typeface="SimSun"/>
                <a:ea typeface="SimSun"/>
                <a:cs typeface="SimSun"/>
              </a:rPr>
              <a:t> </a:t>
            </a:r>
            <a:r>
              <a:rPr sz="2500" b="1" kern="0" spc="-120">
                <a:solidFill>
                  <a:srgbClr val="000000">
                    <a:alpha val="100000"/>
                  </a:srgbClr>
                </a:solidFill>
                <a:latin typeface="SimSun"/>
                <a:ea typeface="SimSun"/>
                <a:cs typeface="SimSun"/>
              </a:rPr>
              <a:t>华</a:t>
            </a:r>
            <a:r>
              <a:rPr sz="2500" kern="0" spc="890">
                <a:solidFill>
                  <a:srgbClr val="000000">
                    <a:alpha val="100000"/>
                  </a:srgbClr>
                </a:solidFill>
                <a:latin typeface="SimSun"/>
                <a:ea typeface="SimSun"/>
                <a:cs typeface="SimSun"/>
              </a:rPr>
              <a:t> </a:t>
            </a:r>
            <a:r>
              <a:rPr sz="2500" b="1" kern="0" spc="-120">
                <a:solidFill>
                  <a:srgbClr val="000000">
                    <a:alpha val="100000"/>
                  </a:srgbClr>
                </a:solidFill>
                <a:latin typeface="SimSun"/>
                <a:ea typeface="SimSun"/>
                <a:cs typeface="SimSun"/>
              </a:rPr>
              <a:t>人</a:t>
            </a:r>
            <a:r>
              <a:rPr sz="2500" kern="0" spc="-120">
                <a:solidFill>
                  <a:srgbClr val="000000">
                    <a:alpha val="100000"/>
                  </a:srgbClr>
                </a:solidFill>
                <a:latin typeface="SimSun"/>
                <a:ea typeface="SimSun"/>
                <a:cs typeface="SimSun"/>
              </a:rPr>
              <a:t>  </a:t>
            </a:r>
            <a:r>
              <a:rPr sz="2500" b="1" kern="0" spc="-120">
                <a:solidFill>
                  <a:srgbClr val="000000">
                    <a:alpha val="100000"/>
                  </a:srgbClr>
                </a:solidFill>
                <a:latin typeface="SimSun"/>
                <a:ea typeface="SimSun"/>
                <a:cs typeface="SimSun"/>
              </a:rPr>
              <a:t>民</a:t>
            </a:r>
            <a:r>
              <a:rPr sz="2500" kern="0" spc="870">
                <a:solidFill>
                  <a:srgbClr val="000000">
                    <a:alpha val="100000"/>
                  </a:srgbClr>
                </a:solidFill>
                <a:latin typeface="SimSun"/>
                <a:ea typeface="SimSun"/>
                <a:cs typeface="SimSun"/>
              </a:rPr>
              <a:t> </a:t>
            </a:r>
            <a:r>
              <a:rPr sz="2500" b="1" kern="0" spc="-120">
                <a:solidFill>
                  <a:srgbClr val="000000">
                    <a:alpha val="100000"/>
                  </a:srgbClr>
                </a:solidFill>
                <a:latin typeface="SimSun"/>
                <a:ea typeface="SimSun"/>
                <a:cs typeface="SimSun"/>
              </a:rPr>
              <a:t>共</a:t>
            </a:r>
            <a:r>
              <a:rPr sz="2500" kern="0" spc="880">
                <a:solidFill>
                  <a:srgbClr val="000000">
                    <a:alpha val="100000"/>
                  </a:srgbClr>
                </a:solidFill>
                <a:latin typeface="SimSun"/>
                <a:ea typeface="SimSun"/>
                <a:cs typeface="SimSun"/>
              </a:rPr>
              <a:t> </a:t>
            </a:r>
            <a:r>
              <a:rPr sz="2500" b="1" kern="0" spc="-120">
                <a:solidFill>
                  <a:srgbClr val="000000">
                    <a:alpha val="100000"/>
                  </a:srgbClr>
                </a:solidFill>
                <a:latin typeface="SimSun"/>
                <a:ea typeface="SimSun"/>
                <a:cs typeface="SimSun"/>
              </a:rPr>
              <a:t>和</a:t>
            </a:r>
            <a:r>
              <a:rPr sz="2500" kern="0" spc="-120">
                <a:solidFill>
                  <a:srgbClr val="000000">
                    <a:alpha val="100000"/>
                  </a:srgbClr>
                </a:solidFill>
                <a:latin typeface="SimSun"/>
                <a:ea typeface="SimSun"/>
                <a:cs typeface="SimSun"/>
              </a:rPr>
              <a:t>  </a:t>
            </a:r>
            <a:r>
              <a:rPr sz="2500" b="1" kern="0" spc="-120">
                <a:solidFill>
                  <a:srgbClr val="000000">
                    <a:alpha val="100000"/>
                  </a:srgbClr>
                </a:solidFill>
                <a:latin typeface="SimSun"/>
                <a:ea typeface="SimSun"/>
                <a:cs typeface="SimSun"/>
              </a:rPr>
              <a:t>国</a:t>
            </a:r>
            <a:r>
              <a:rPr sz="2500" kern="0" spc="-120">
                <a:solidFill>
                  <a:srgbClr val="000000">
                    <a:alpha val="100000"/>
                  </a:srgbClr>
                </a:solidFill>
                <a:latin typeface="SimSun"/>
                <a:ea typeface="SimSun"/>
                <a:cs typeface="SimSun"/>
              </a:rPr>
              <a:t>  </a:t>
            </a:r>
            <a:r>
              <a:rPr sz="2500" b="1" kern="0" spc="-130">
                <a:solidFill>
                  <a:srgbClr val="000000">
                    <a:alpha val="100000"/>
                  </a:srgbClr>
                </a:solidFill>
                <a:latin typeface="SimSun"/>
                <a:ea typeface="SimSun"/>
                <a:cs typeface="SimSun"/>
              </a:rPr>
              <a:t>国</a:t>
            </a:r>
            <a:r>
              <a:rPr sz="2500" kern="0" spc="890">
                <a:solidFill>
                  <a:srgbClr val="000000">
                    <a:alpha val="100000"/>
                  </a:srgbClr>
                </a:solidFill>
                <a:latin typeface="SimSun"/>
                <a:ea typeface="SimSun"/>
                <a:cs typeface="SimSun"/>
              </a:rPr>
              <a:t> </a:t>
            </a:r>
            <a:r>
              <a:rPr sz="2500" b="1" kern="0" spc="-130">
                <a:solidFill>
                  <a:srgbClr val="000000">
                    <a:alpha val="100000"/>
                  </a:srgbClr>
                </a:solidFill>
                <a:latin typeface="SimSun"/>
                <a:ea typeface="SimSun"/>
                <a:cs typeface="SimSun"/>
              </a:rPr>
              <a:t>家</a:t>
            </a:r>
            <a:r>
              <a:rPr sz="2500" kern="0" spc="890">
                <a:solidFill>
                  <a:srgbClr val="000000">
                    <a:alpha val="100000"/>
                  </a:srgbClr>
                </a:solidFill>
                <a:latin typeface="SimSun"/>
                <a:ea typeface="SimSun"/>
                <a:cs typeface="SimSun"/>
              </a:rPr>
              <a:t> </a:t>
            </a:r>
            <a:r>
              <a:rPr sz="2500" b="1" kern="0" spc="-130">
                <a:solidFill>
                  <a:srgbClr val="000000">
                    <a:alpha val="100000"/>
                  </a:srgbClr>
                </a:solidFill>
                <a:latin typeface="SimSun"/>
                <a:ea typeface="SimSun"/>
                <a:cs typeface="SimSun"/>
              </a:rPr>
              <a:t>标</a:t>
            </a:r>
            <a:r>
              <a:rPr sz="2500" kern="0" spc="890">
                <a:solidFill>
                  <a:srgbClr val="000000">
                    <a:alpha val="100000"/>
                  </a:srgbClr>
                </a:solidFill>
                <a:latin typeface="SimSun"/>
                <a:ea typeface="SimSun"/>
                <a:cs typeface="SimSun"/>
              </a:rPr>
              <a:t> </a:t>
            </a:r>
            <a:r>
              <a:rPr sz="2500" b="1" kern="0" spc="-130">
                <a:solidFill>
                  <a:srgbClr val="000000">
                    <a:alpha val="100000"/>
                  </a:srgbClr>
                </a:solidFill>
                <a:latin typeface="SimSun"/>
                <a:ea typeface="SimSun"/>
                <a:cs typeface="SimSun"/>
              </a:rPr>
              <a:t>准</a:t>
            </a:r>
            <a:endParaRPr lang="SimSun" altLang="SimSun" sz="2500"/>
          </a:p>
          <a:p>
            <a:pPr algn="l" rtl="0" eaLnBrk="0">
              <a:lnSpc>
                <a:spcPct val="131000"/>
              </a:lnSpc>
            </a:pPr>
            <a:endParaRPr lang="Arial" altLang="Arial" sz="1000"/>
          </a:p>
          <a:p>
            <a:pPr algn="l" rtl="0" eaLnBrk="0">
              <a:lnSpc>
                <a:spcPct val="116000"/>
              </a:lnSpc>
            </a:pPr>
            <a:endParaRPr lang="Arial" altLang="Arial" sz="300"/>
          </a:p>
          <a:p>
            <a:pPr marL="4540884" indent="-1313814" algn="l" rtl="0" eaLnBrk="0">
              <a:lnSpc>
                <a:spcPct val="93000"/>
              </a:lnSpc>
              <a:spcBef>
                <a:spcPts val="2"/>
              </a:spcBef>
            </a:pPr>
            <a:r>
              <a:rPr sz="1400" kern="0" spc="-10">
                <a:solidFill>
                  <a:srgbClr val="000000">
                    <a:alpha val="100000"/>
                  </a:srgbClr>
                </a:solidFill>
                <a:latin typeface="SimSun"/>
                <a:ea typeface="SimSun"/>
                <a:cs typeface="SimSun"/>
              </a:rPr>
              <a:t>GB/T</a:t>
            </a:r>
            <a:r>
              <a:rPr sz="1400" kern="0" spc="370">
                <a:solidFill>
                  <a:srgbClr val="000000">
                    <a:alpha val="100000"/>
                  </a:srgbClr>
                </a:solidFill>
                <a:latin typeface="SimSun"/>
                <a:ea typeface="SimSun"/>
                <a:cs typeface="SimSun"/>
              </a:rPr>
              <a:t> </a:t>
            </a:r>
            <a:r>
              <a:rPr sz="1400" kern="0" spc="-10">
                <a:solidFill>
                  <a:srgbClr val="000000">
                    <a:alpha val="100000"/>
                  </a:srgbClr>
                </a:solidFill>
                <a:latin typeface="SimSun"/>
                <a:ea typeface="SimSun"/>
                <a:cs typeface="SimSun"/>
              </a:rPr>
              <a:t>14402—2007/IS</a:t>
            </a:r>
            <a:r>
              <a:rPr sz="1400" kern="0" spc="-20">
                <a:solidFill>
                  <a:srgbClr val="000000">
                    <a:alpha val="100000"/>
                  </a:srgbClr>
                </a:solidFill>
                <a:latin typeface="SimSun"/>
                <a:ea typeface="SimSun"/>
                <a:cs typeface="SimSun"/>
              </a:rPr>
              <a:t>O</a:t>
            </a:r>
            <a:r>
              <a:rPr sz="1400" kern="0" spc="370">
                <a:solidFill>
                  <a:srgbClr val="000000">
                    <a:alpha val="100000"/>
                  </a:srgbClr>
                </a:solidFill>
                <a:latin typeface="SimSun"/>
                <a:ea typeface="SimSun"/>
                <a:cs typeface="SimSun"/>
              </a:rPr>
              <a:t> </a:t>
            </a:r>
            <a:r>
              <a:rPr sz="1400" kern="0" spc="-20">
                <a:solidFill>
                  <a:srgbClr val="000000">
                    <a:alpha val="100000"/>
                  </a:srgbClr>
                </a:solidFill>
                <a:latin typeface="SimSun"/>
                <a:ea typeface="SimSun"/>
                <a:cs typeface="SimSun"/>
              </a:rPr>
              <a:t>1716:2002</a:t>
            </a:r>
            <a:r>
              <a:rPr sz="1400" kern="0" spc="0">
                <a:solidFill>
                  <a:srgbClr val="000000">
                    <a:alpha val="100000"/>
                  </a:srgbClr>
                </a:solidFill>
                <a:latin typeface="SimSun"/>
                <a:ea typeface="SimSun"/>
                <a:cs typeface="SimSun"/>
              </a:rPr>
              <a:t>   </a:t>
            </a:r>
            <a:r>
              <a:rPr sz="1000" kern="0" spc="30">
                <a:solidFill>
                  <a:srgbClr val="000000">
                    <a:alpha val="100000"/>
                  </a:srgbClr>
                </a:solidFill>
                <a:latin typeface="SimSun"/>
                <a:ea typeface="SimSun"/>
                <a:cs typeface="SimSun"/>
              </a:rPr>
              <a:t>代替</a:t>
            </a:r>
            <a:r>
              <a:rPr sz="1000" kern="0" spc="0">
                <a:solidFill>
                  <a:srgbClr val="000000">
                    <a:alpha val="100000"/>
                  </a:srgbClr>
                </a:solidFill>
                <a:latin typeface="SimSun"/>
                <a:ea typeface="SimSun"/>
                <a:cs typeface="SimSun"/>
              </a:rPr>
              <a:t>GB</a:t>
            </a:r>
            <a:r>
              <a:rPr sz="1000" kern="0" spc="30">
                <a:solidFill>
                  <a:srgbClr val="000000">
                    <a:alpha val="100000"/>
                  </a:srgbClr>
                </a:solidFill>
                <a:latin typeface="SimSun"/>
                <a:ea typeface="SimSun"/>
                <a:cs typeface="SimSun"/>
              </a:rPr>
              <a:t>/T</a:t>
            </a:r>
            <a:r>
              <a:rPr sz="1000" kern="0" spc="70">
                <a:solidFill>
                  <a:srgbClr val="000000">
                    <a:alpha val="100000"/>
                  </a:srgbClr>
                </a:solidFill>
                <a:latin typeface="SimSun"/>
                <a:ea typeface="SimSun"/>
                <a:cs typeface="SimSun"/>
              </a:rPr>
              <a:t>   </a:t>
            </a:r>
            <a:r>
              <a:rPr sz="1000" kern="0" spc="30">
                <a:solidFill>
                  <a:srgbClr val="000000">
                    <a:alpha val="100000"/>
                  </a:srgbClr>
                </a:solidFill>
                <a:latin typeface="SimSun"/>
                <a:ea typeface="SimSun"/>
                <a:cs typeface="SimSun"/>
              </a:rPr>
              <a:t>14402-1</a:t>
            </a:r>
            <a:r>
              <a:rPr sz="1000" kern="0" spc="20">
                <a:solidFill>
                  <a:srgbClr val="000000">
                    <a:alpha val="100000"/>
                  </a:srgbClr>
                </a:solidFill>
                <a:latin typeface="SimSun"/>
                <a:ea typeface="SimSun"/>
                <a:cs typeface="SimSun"/>
              </a:rPr>
              <a:t>993</a:t>
            </a:r>
            <a:endParaRPr lang="SimSun" altLang="SimSun" sz="1000"/>
          </a:p>
        </p:txBody>
      </p:sp>
      <p:sp>
        <p:nvSpPr>
          <p:cNvPr id="6" name="textbox 6"/>
          <p:cNvSpPr/>
          <p:nvPr/>
        </p:nvSpPr>
        <p:spPr>
          <a:xfrm>
            <a:off x="1742418" y="9618495"/>
            <a:ext cx="3789679" cy="4762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017"/>
              </a:lnSpc>
            </a:pPr>
            <a:endParaRPr lang="Arial" altLang="Arial" sz="100"/>
          </a:p>
          <a:p>
            <a:pPr marL="12700" indent="-635" algn="l" rtl="0" eaLnBrk="0">
              <a:lnSpc>
                <a:spcPct val="92000"/>
              </a:lnSpc>
            </a:pPr>
            <a:r>
              <a:rPr sz="1400" b="1" kern="0" spc="150">
                <a:solidFill>
                  <a:srgbClr val="000000">
                    <a:alpha val="100000"/>
                  </a:srgbClr>
                </a:solidFill>
                <a:latin typeface="SimSun"/>
                <a:ea typeface="SimSun"/>
                <a:cs typeface="SimSun"/>
              </a:rPr>
              <a:t>中华人民共和国国家质量监督检验检疫</a:t>
            </a:r>
            <a:r>
              <a:rPr sz="1400" b="1" kern="0" spc="140">
                <a:solidFill>
                  <a:srgbClr val="000000">
                    <a:alpha val="100000"/>
                  </a:srgbClr>
                </a:solidFill>
                <a:latin typeface="SimSun"/>
                <a:ea typeface="SimSun"/>
                <a:cs typeface="SimSun"/>
              </a:rPr>
              <a:t>总局</a:t>
            </a:r>
            <a:r>
              <a:rPr sz="1400" kern="0" spc="0">
                <a:solidFill>
                  <a:srgbClr val="000000">
                    <a:alpha val="100000"/>
                  </a:srgbClr>
                </a:solidFill>
                <a:latin typeface="SimSun"/>
                <a:ea typeface="SimSun"/>
                <a:cs typeface="SimSun"/>
              </a:rPr>
              <a:t> </a:t>
            </a:r>
            <a:r>
              <a:rPr sz="1800" b="1" kern="0" spc="-100">
                <a:solidFill>
                  <a:srgbClr val="000000">
                    <a:alpha val="100000"/>
                  </a:srgbClr>
                </a:solidFill>
                <a:latin typeface="SimSun"/>
                <a:ea typeface="SimSun"/>
                <a:cs typeface="SimSun"/>
              </a:rPr>
              <a:t>中</a:t>
            </a:r>
            <a:r>
              <a:rPr sz="1800" kern="0" spc="-100">
                <a:solidFill>
                  <a:srgbClr val="000000">
                    <a:alpha val="100000"/>
                  </a:srgbClr>
                </a:solidFill>
                <a:latin typeface="SimSun"/>
                <a:ea typeface="SimSun"/>
                <a:cs typeface="SimSun"/>
              </a:rPr>
              <a:t> </a:t>
            </a:r>
            <a:r>
              <a:rPr sz="1800" b="1" kern="0" spc="-100">
                <a:solidFill>
                  <a:srgbClr val="000000">
                    <a:alpha val="100000"/>
                  </a:srgbClr>
                </a:solidFill>
                <a:latin typeface="SimSun"/>
                <a:ea typeface="SimSun"/>
                <a:cs typeface="SimSun"/>
              </a:rPr>
              <a:t>国</a:t>
            </a:r>
            <a:r>
              <a:rPr sz="1800" kern="0" spc="110">
                <a:solidFill>
                  <a:srgbClr val="000000">
                    <a:alpha val="100000"/>
                  </a:srgbClr>
                </a:solidFill>
                <a:latin typeface="SimSun"/>
                <a:ea typeface="SimSun"/>
                <a:cs typeface="SimSun"/>
              </a:rPr>
              <a:t> </a:t>
            </a:r>
            <a:r>
              <a:rPr sz="1800" b="1" kern="0" spc="-100">
                <a:solidFill>
                  <a:srgbClr val="000000">
                    <a:alpha val="100000"/>
                  </a:srgbClr>
                </a:solidFill>
                <a:latin typeface="SimSun"/>
                <a:ea typeface="SimSun"/>
                <a:cs typeface="SimSun"/>
              </a:rPr>
              <a:t>国</a:t>
            </a:r>
            <a:r>
              <a:rPr sz="1800" kern="0" spc="-100">
                <a:solidFill>
                  <a:srgbClr val="000000">
                    <a:alpha val="100000"/>
                  </a:srgbClr>
                </a:solidFill>
                <a:latin typeface="SimSun"/>
                <a:ea typeface="SimSun"/>
                <a:cs typeface="SimSun"/>
              </a:rPr>
              <a:t> </a:t>
            </a:r>
            <a:r>
              <a:rPr sz="1800" b="1" kern="0" spc="-100">
                <a:solidFill>
                  <a:srgbClr val="000000">
                    <a:alpha val="100000"/>
                  </a:srgbClr>
                </a:solidFill>
                <a:latin typeface="SimSun"/>
                <a:ea typeface="SimSun"/>
                <a:cs typeface="SimSun"/>
              </a:rPr>
              <a:t>家</a:t>
            </a:r>
            <a:r>
              <a:rPr sz="1800" kern="0" spc="-100">
                <a:solidFill>
                  <a:srgbClr val="000000">
                    <a:alpha val="100000"/>
                  </a:srgbClr>
                </a:solidFill>
                <a:latin typeface="SimSun"/>
                <a:ea typeface="SimSun"/>
                <a:cs typeface="SimSun"/>
              </a:rPr>
              <a:t> </a:t>
            </a:r>
            <a:r>
              <a:rPr sz="1800" b="1" kern="0" spc="-100">
                <a:solidFill>
                  <a:srgbClr val="000000">
                    <a:alpha val="100000"/>
                  </a:srgbClr>
                </a:solidFill>
                <a:latin typeface="SimSun"/>
                <a:ea typeface="SimSun"/>
                <a:cs typeface="SimSun"/>
              </a:rPr>
              <a:t>标</a:t>
            </a:r>
            <a:r>
              <a:rPr sz="1800" kern="0" spc="-100">
                <a:solidFill>
                  <a:srgbClr val="000000">
                    <a:alpha val="100000"/>
                  </a:srgbClr>
                </a:solidFill>
                <a:latin typeface="SimSun"/>
                <a:ea typeface="SimSun"/>
                <a:cs typeface="SimSun"/>
              </a:rPr>
              <a:t> </a:t>
            </a:r>
            <a:r>
              <a:rPr sz="1800" b="1" kern="0" spc="-100">
                <a:solidFill>
                  <a:srgbClr val="000000">
                    <a:alpha val="100000"/>
                  </a:srgbClr>
                </a:solidFill>
                <a:latin typeface="SimSun"/>
                <a:ea typeface="SimSun"/>
                <a:cs typeface="SimSun"/>
              </a:rPr>
              <a:t>准</a:t>
            </a:r>
            <a:r>
              <a:rPr sz="1800" kern="0" spc="-100">
                <a:solidFill>
                  <a:srgbClr val="000000">
                    <a:alpha val="100000"/>
                  </a:srgbClr>
                </a:solidFill>
                <a:latin typeface="SimSun"/>
                <a:ea typeface="SimSun"/>
                <a:cs typeface="SimSun"/>
              </a:rPr>
              <a:t> </a:t>
            </a:r>
            <a:r>
              <a:rPr sz="1800" b="1" kern="0" spc="-100">
                <a:solidFill>
                  <a:srgbClr val="000000">
                    <a:alpha val="100000"/>
                  </a:srgbClr>
                </a:solidFill>
                <a:latin typeface="SimSun"/>
                <a:ea typeface="SimSun"/>
                <a:cs typeface="SimSun"/>
              </a:rPr>
              <a:t>化</a:t>
            </a:r>
            <a:r>
              <a:rPr sz="1800" kern="0" spc="-100">
                <a:solidFill>
                  <a:srgbClr val="000000">
                    <a:alpha val="100000"/>
                  </a:srgbClr>
                </a:solidFill>
                <a:latin typeface="SimSun"/>
                <a:ea typeface="SimSun"/>
                <a:cs typeface="SimSun"/>
              </a:rPr>
              <a:t> </a:t>
            </a:r>
            <a:r>
              <a:rPr sz="1800" b="1" kern="0" spc="-100">
                <a:solidFill>
                  <a:srgbClr val="000000">
                    <a:alpha val="100000"/>
                  </a:srgbClr>
                </a:solidFill>
                <a:latin typeface="SimSun"/>
                <a:ea typeface="SimSun"/>
                <a:cs typeface="SimSun"/>
              </a:rPr>
              <a:t>管</a:t>
            </a:r>
            <a:r>
              <a:rPr sz="1800" kern="0" spc="-100">
                <a:solidFill>
                  <a:srgbClr val="000000">
                    <a:alpha val="100000"/>
                  </a:srgbClr>
                </a:solidFill>
                <a:latin typeface="SimSun"/>
                <a:ea typeface="SimSun"/>
                <a:cs typeface="SimSun"/>
              </a:rPr>
              <a:t> </a:t>
            </a:r>
            <a:r>
              <a:rPr sz="1800" b="1" kern="0" spc="-100">
                <a:solidFill>
                  <a:srgbClr val="000000">
                    <a:alpha val="100000"/>
                  </a:srgbClr>
                </a:solidFill>
                <a:latin typeface="SimSun"/>
                <a:ea typeface="SimSun"/>
                <a:cs typeface="SimSun"/>
              </a:rPr>
              <a:t>理</a:t>
            </a:r>
            <a:r>
              <a:rPr sz="1800" kern="0" spc="-100">
                <a:solidFill>
                  <a:srgbClr val="000000">
                    <a:alpha val="100000"/>
                  </a:srgbClr>
                </a:solidFill>
                <a:latin typeface="SimSun"/>
                <a:ea typeface="SimSun"/>
                <a:cs typeface="SimSun"/>
              </a:rPr>
              <a:t> </a:t>
            </a:r>
            <a:r>
              <a:rPr sz="1800" b="1" kern="0" spc="-100">
                <a:solidFill>
                  <a:srgbClr val="000000">
                    <a:alpha val="100000"/>
                  </a:srgbClr>
                </a:solidFill>
                <a:latin typeface="SimSun"/>
                <a:ea typeface="SimSun"/>
                <a:cs typeface="SimSun"/>
              </a:rPr>
              <a:t>委</a:t>
            </a:r>
            <a:r>
              <a:rPr sz="1800" kern="0" spc="-100">
                <a:solidFill>
                  <a:srgbClr val="000000">
                    <a:alpha val="100000"/>
                  </a:srgbClr>
                </a:solidFill>
                <a:latin typeface="SimSun"/>
                <a:ea typeface="SimSun"/>
                <a:cs typeface="SimSun"/>
              </a:rPr>
              <a:t> </a:t>
            </a:r>
            <a:r>
              <a:rPr sz="1800" b="1" kern="0" spc="-100">
                <a:solidFill>
                  <a:srgbClr val="000000">
                    <a:alpha val="100000"/>
                  </a:srgbClr>
                </a:solidFill>
                <a:latin typeface="SimSun"/>
                <a:ea typeface="SimSun"/>
                <a:cs typeface="SimSun"/>
              </a:rPr>
              <a:t>员</a:t>
            </a:r>
            <a:r>
              <a:rPr sz="1800" kern="0" spc="-100">
                <a:solidFill>
                  <a:srgbClr val="000000">
                    <a:alpha val="100000"/>
                  </a:srgbClr>
                </a:solidFill>
                <a:latin typeface="SimSun"/>
                <a:ea typeface="SimSun"/>
                <a:cs typeface="SimSun"/>
              </a:rPr>
              <a:t> </a:t>
            </a:r>
            <a:r>
              <a:rPr sz="1800" b="1" kern="0" spc="-100">
                <a:solidFill>
                  <a:srgbClr val="000000">
                    <a:alpha val="100000"/>
                  </a:srgbClr>
                </a:solidFill>
                <a:latin typeface="SimSun"/>
                <a:ea typeface="SimSun"/>
                <a:cs typeface="SimSun"/>
              </a:rPr>
              <a:t>会</a:t>
            </a:r>
            <a:endParaRPr lang="SimSun" altLang="SimSun" sz="1800"/>
          </a:p>
        </p:txBody>
      </p:sp>
      <p:pic>
        <p:nvPicPr>
          <p:cNvPr id="8" name="picture 8"/>
          <p:cNvPicPr>
            <a:picLocks noChangeAspect="1"/>
          </p:cNvPicPr>
          <p:nvPr/>
        </p:nvPicPr>
        <p:blipFill>
          <a:blip r:embed="rId2"/>
          <a:stretch>
            <a:fillRect/>
          </a:stretch>
        </p:blipFill>
        <p:spPr>
          <a:xfrm rot="21600000">
            <a:off x="5073658" y="444534"/>
            <a:ext cx="1568431" cy="812794"/>
          </a:xfrm>
          <a:prstGeom prst="rect">
            <a:avLst/>
          </a:prstGeom>
        </p:spPr>
      </p:pic>
      <p:pic>
        <p:nvPicPr>
          <p:cNvPr id="10" name="picture 10"/>
          <p:cNvPicPr>
            <a:picLocks noChangeAspect="1"/>
          </p:cNvPicPr>
          <p:nvPr/>
        </p:nvPicPr>
        <p:blipFill>
          <a:blip r:embed="rId3"/>
          <a:stretch>
            <a:fillRect/>
          </a:stretch>
        </p:blipFill>
        <p:spPr>
          <a:xfrm rot="21600000">
            <a:off x="736576" y="9645685"/>
            <a:ext cx="673133" cy="641360"/>
          </a:xfrm>
          <a:prstGeom prst="rect">
            <a:avLst/>
          </a:prstGeom>
        </p:spPr>
      </p:pic>
      <p:sp>
        <p:nvSpPr>
          <p:cNvPr id="12" name="textbox 12"/>
          <p:cNvSpPr/>
          <p:nvPr/>
        </p:nvSpPr>
        <p:spPr>
          <a:xfrm>
            <a:off x="5076117" y="9111195"/>
            <a:ext cx="1920875" cy="2286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9"/>
              </a:lnSpc>
            </a:pPr>
            <a:endParaRPr lang="Arial" altLang="Arial" sz="100"/>
          </a:p>
          <a:p>
            <a:pPr marL="12700" algn="l" rtl="0" eaLnBrk="0">
              <a:lnSpc>
                <a:spcPct val="95000"/>
              </a:lnSpc>
            </a:pPr>
            <a:r>
              <a:rPr sz="1400" b="1" kern="0" spc="-80">
                <a:solidFill>
                  <a:srgbClr val="000000">
                    <a:alpha val="100000"/>
                  </a:srgbClr>
                </a:solidFill>
                <a:latin typeface="SimSun"/>
                <a:ea typeface="SimSun"/>
                <a:cs typeface="SimSun"/>
              </a:rPr>
              <a:t>2</a:t>
            </a:r>
            <a:r>
              <a:rPr sz="1400" kern="0" spc="-130">
                <a:solidFill>
                  <a:srgbClr val="000000">
                    <a:alpha val="100000"/>
                  </a:srgbClr>
                </a:solidFill>
                <a:latin typeface="SimSun"/>
                <a:ea typeface="SimSun"/>
                <a:cs typeface="SimSun"/>
              </a:rPr>
              <a:t> </a:t>
            </a:r>
            <a:r>
              <a:rPr sz="1400" b="1" kern="0" spc="-80">
                <a:solidFill>
                  <a:srgbClr val="000000">
                    <a:alpha val="100000"/>
                  </a:srgbClr>
                </a:solidFill>
                <a:latin typeface="SimSun"/>
                <a:ea typeface="SimSun"/>
                <a:cs typeface="SimSun"/>
              </a:rPr>
              <a:t>0</a:t>
            </a:r>
            <a:r>
              <a:rPr sz="1400" kern="0" spc="-160">
                <a:solidFill>
                  <a:srgbClr val="000000">
                    <a:alpha val="100000"/>
                  </a:srgbClr>
                </a:solidFill>
                <a:latin typeface="SimSun"/>
                <a:ea typeface="SimSun"/>
                <a:cs typeface="SimSun"/>
              </a:rPr>
              <a:t> </a:t>
            </a:r>
            <a:r>
              <a:rPr sz="1400" b="1" kern="0" spc="-80">
                <a:solidFill>
                  <a:srgbClr val="000000">
                    <a:alpha val="100000"/>
                  </a:srgbClr>
                </a:solidFill>
                <a:latin typeface="SimSun"/>
                <a:ea typeface="SimSun"/>
                <a:cs typeface="SimSun"/>
              </a:rPr>
              <a:t>0</a:t>
            </a:r>
            <a:r>
              <a:rPr sz="1400" kern="0" spc="-160">
                <a:solidFill>
                  <a:srgbClr val="000000">
                    <a:alpha val="100000"/>
                  </a:srgbClr>
                </a:solidFill>
                <a:latin typeface="SimSun"/>
                <a:ea typeface="SimSun"/>
                <a:cs typeface="SimSun"/>
              </a:rPr>
              <a:t> </a:t>
            </a:r>
            <a:r>
              <a:rPr sz="1400" b="1" kern="0" spc="-80">
                <a:solidFill>
                  <a:srgbClr val="000000">
                    <a:alpha val="100000"/>
                  </a:srgbClr>
                </a:solidFill>
                <a:latin typeface="SimSun"/>
                <a:ea typeface="SimSun"/>
                <a:cs typeface="SimSun"/>
              </a:rPr>
              <a:t>8</a:t>
            </a:r>
            <a:r>
              <a:rPr sz="1400" kern="0" spc="-190">
                <a:solidFill>
                  <a:srgbClr val="000000">
                    <a:alpha val="100000"/>
                  </a:srgbClr>
                </a:solidFill>
                <a:latin typeface="SimSun"/>
                <a:ea typeface="SimSun"/>
                <a:cs typeface="SimSun"/>
              </a:rPr>
              <a:t> </a:t>
            </a:r>
            <a:r>
              <a:rPr sz="1400" b="1" kern="0" spc="-80">
                <a:solidFill>
                  <a:srgbClr val="000000">
                    <a:alpha val="100000"/>
                  </a:srgbClr>
                </a:solidFill>
                <a:latin typeface="SimSun"/>
                <a:ea typeface="SimSun"/>
                <a:cs typeface="SimSun"/>
              </a:rPr>
              <a:t>-</a:t>
            </a:r>
            <a:r>
              <a:rPr sz="1400" kern="0" spc="-160">
                <a:solidFill>
                  <a:srgbClr val="000000">
                    <a:alpha val="100000"/>
                  </a:srgbClr>
                </a:solidFill>
                <a:latin typeface="SimSun"/>
                <a:ea typeface="SimSun"/>
                <a:cs typeface="SimSun"/>
              </a:rPr>
              <a:t> </a:t>
            </a:r>
            <a:r>
              <a:rPr sz="1400" b="1" kern="0" spc="-80">
                <a:solidFill>
                  <a:srgbClr val="000000">
                    <a:alpha val="100000"/>
                  </a:srgbClr>
                </a:solidFill>
                <a:latin typeface="SimSun"/>
                <a:ea typeface="SimSun"/>
                <a:cs typeface="SimSun"/>
              </a:rPr>
              <a:t>0</a:t>
            </a:r>
            <a:r>
              <a:rPr sz="1400" kern="0" spc="-160">
                <a:solidFill>
                  <a:srgbClr val="000000">
                    <a:alpha val="100000"/>
                  </a:srgbClr>
                </a:solidFill>
                <a:latin typeface="SimSun"/>
                <a:ea typeface="SimSun"/>
                <a:cs typeface="SimSun"/>
              </a:rPr>
              <a:t> </a:t>
            </a:r>
            <a:r>
              <a:rPr sz="1400" b="1" kern="0" spc="-80">
                <a:solidFill>
                  <a:srgbClr val="000000">
                    <a:alpha val="100000"/>
                  </a:srgbClr>
                </a:solidFill>
                <a:latin typeface="SimSun"/>
                <a:ea typeface="SimSun"/>
                <a:cs typeface="SimSun"/>
              </a:rPr>
              <a:t>6</a:t>
            </a:r>
            <a:r>
              <a:rPr sz="1400" kern="0" spc="-190">
                <a:solidFill>
                  <a:srgbClr val="000000">
                    <a:alpha val="100000"/>
                  </a:srgbClr>
                </a:solidFill>
                <a:latin typeface="SimSun"/>
                <a:ea typeface="SimSun"/>
                <a:cs typeface="SimSun"/>
              </a:rPr>
              <a:t> </a:t>
            </a:r>
            <a:r>
              <a:rPr sz="1400" b="1" kern="0" spc="-80">
                <a:solidFill>
                  <a:srgbClr val="000000">
                    <a:alpha val="100000"/>
                  </a:srgbClr>
                </a:solidFill>
                <a:latin typeface="SimSun"/>
                <a:ea typeface="SimSun"/>
                <a:cs typeface="SimSun"/>
              </a:rPr>
              <a:t>-</a:t>
            </a:r>
            <a:r>
              <a:rPr sz="1400" kern="0" spc="-160">
                <a:solidFill>
                  <a:srgbClr val="000000">
                    <a:alpha val="100000"/>
                  </a:srgbClr>
                </a:solidFill>
                <a:latin typeface="SimSun"/>
                <a:ea typeface="SimSun"/>
                <a:cs typeface="SimSun"/>
              </a:rPr>
              <a:t> </a:t>
            </a:r>
            <a:r>
              <a:rPr sz="1400" b="1" kern="0" spc="-80">
                <a:solidFill>
                  <a:srgbClr val="000000">
                    <a:alpha val="100000"/>
                  </a:srgbClr>
                </a:solidFill>
                <a:latin typeface="SimSun"/>
                <a:ea typeface="SimSun"/>
                <a:cs typeface="SimSun"/>
              </a:rPr>
              <a:t>0</a:t>
            </a:r>
            <a:r>
              <a:rPr sz="1400" kern="0" spc="-80">
                <a:solidFill>
                  <a:srgbClr val="000000">
                    <a:alpha val="100000"/>
                  </a:srgbClr>
                </a:solidFill>
                <a:latin typeface="SimSun"/>
                <a:ea typeface="SimSun"/>
                <a:cs typeface="SimSun"/>
              </a:rPr>
              <a:t> </a:t>
            </a:r>
            <a:r>
              <a:rPr sz="1400" b="1" kern="0" spc="-80">
                <a:solidFill>
                  <a:srgbClr val="000000">
                    <a:alpha val="100000"/>
                  </a:srgbClr>
                </a:solidFill>
                <a:latin typeface="SimSun"/>
                <a:ea typeface="SimSun"/>
                <a:cs typeface="SimSun"/>
              </a:rPr>
              <a:t>1</a:t>
            </a:r>
            <a:r>
              <a:rPr sz="1400" kern="0" spc="-140">
                <a:solidFill>
                  <a:srgbClr val="000000">
                    <a:alpha val="100000"/>
                  </a:srgbClr>
                </a:solidFill>
                <a:latin typeface="SimSun"/>
                <a:ea typeface="SimSun"/>
                <a:cs typeface="SimSun"/>
              </a:rPr>
              <a:t> </a:t>
            </a:r>
            <a:r>
              <a:rPr sz="1400" b="1" kern="0" spc="-80">
                <a:solidFill>
                  <a:srgbClr val="000000">
                    <a:alpha val="100000"/>
                  </a:srgbClr>
                </a:solidFill>
                <a:latin typeface="SimSun"/>
                <a:ea typeface="SimSun"/>
                <a:cs typeface="SimSun"/>
              </a:rPr>
              <a:t>实</a:t>
            </a:r>
            <a:r>
              <a:rPr sz="1400" kern="0" spc="-180">
                <a:solidFill>
                  <a:srgbClr val="000000">
                    <a:alpha val="100000"/>
                  </a:srgbClr>
                </a:solidFill>
                <a:latin typeface="SimSun"/>
                <a:ea typeface="SimSun"/>
                <a:cs typeface="SimSun"/>
              </a:rPr>
              <a:t> </a:t>
            </a:r>
            <a:r>
              <a:rPr sz="1400" b="1" kern="0" spc="-80">
                <a:solidFill>
                  <a:srgbClr val="000000">
                    <a:alpha val="100000"/>
                  </a:srgbClr>
                </a:solidFill>
                <a:latin typeface="SimSun"/>
                <a:ea typeface="SimSun"/>
                <a:cs typeface="SimSun"/>
              </a:rPr>
              <a:t>施</a:t>
            </a:r>
            <a:endParaRPr lang="SimSun" altLang="SimSun" sz="1400"/>
          </a:p>
        </p:txBody>
      </p:sp>
      <p:sp>
        <p:nvSpPr>
          <p:cNvPr id="14" name="textbox 14"/>
          <p:cNvSpPr/>
          <p:nvPr/>
        </p:nvSpPr>
        <p:spPr>
          <a:xfrm>
            <a:off x="866087" y="9102839"/>
            <a:ext cx="1243964" cy="229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4"/>
              </a:lnSpc>
            </a:pPr>
            <a:endParaRPr lang="Arial" altLang="Arial" sz="100"/>
          </a:p>
          <a:p>
            <a:pPr marL="12700" algn="l" rtl="0" eaLnBrk="0">
              <a:lnSpc>
                <a:spcPct val="95000"/>
              </a:lnSpc>
            </a:pPr>
            <a:r>
              <a:rPr sz="1400" b="1" kern="0" spc="-30">
                <a:solidFill>
                  <a:srgbClr val="000000">
                    <a:alpha val="100000"/>
                  </a:srgbClr>
                </a:solidFill>
                <a:latin typeface="SimHei"/>
                <a:ea typeface="SimHei"/>
                <a:cs typeface="SimHei"/>
              </a:rPr>
              <a:t>2007-12-21发布</a:t>
            </a:r>
            <a:endParaRPr lang="SimHei" altLang="SimHei" sz="1400"/>
          </a:p>
        </p:txBody>
      </p:sp>
      <p:sp>
        <p:nvSpPr>
          <p:cNvPr id="16" name="textbox 16"/>
          <p:cNvSpPr/>
          <p:nvPr/>
        </p:nvSpPr>
        <p:spPr>
          <a:xfrm>
            <a:off x="863587" y="392991"/>
            <a:ext cx="882014" cy="2851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33"/>
              </a:lnSpc>
            </a:pPr>
            <a:endParaRPr lang="Arial" altLang="Arial" sz="100"/>
          </a:p>
          <a:p>
            <a:pPr marL="14604" algn="l" rtl="0" eaLnBrk="0">
              <a:lnSpc>
                <a:spcPct val="82000"/>
              </a:lnSpc>
            </a:pPr>
            <a:r>
              <a:rPr sz="1000" b="1" kern="0" spc="0">
                <a:solidFill>
                  <a:srgbClr val="000000">
                    <a:alpha val="100000"/>
                  </a:srgbClr>
                </a:solidFill>
                <a:latin typeface="SimSun"/>
                <a:ea typeface="SimSun"/>
                <a:cs typeface="SimSun"/>
              </a:rPr>
              <a:t>ICS</a:t>
            </a:r>
            <a:r>
              <a:rPr sz="1000" kern="0" spc="150">
                <a:solidFill>
                  <a:srgbClr val="000000">
                    <a:alpha val="100000"/>
                  </a:srgbClr>
                </a:solidFill>
                <a:latin typeface="SimSun"/>
                <a:ea typeface="SimSun"/>
                <a:cs typeface="SimSun"/>
              </a:rPr>
              <a:t> </a:t>
            </a:r>
            <a:r>
              <a:rPr sz="1000" b="1" kern="0" spc="0">
                <a:solidFill>
                  <a:srgbClr val="000000">
                    <a:alpha val="100000"/>
                  </a:srgbClr>
                </a:solidFill>
                <a:latin typeface="SimSun"/>
                <a:ea typeface="SimSun"/>
                <a:cs typeface="SimSun"/>
              </a:rPr>
              <a:t>13.220.40</a:t>
            </a:r>
            <a:endParaRPr lang="SimSun" altLang="SimSun" sz="1000"/>
          </a:p>
          <a:p>
            <a:pPr marL="12700" algn="l" rtl="0" eaLnBrk="0">
              <a:lnSpc>
                <a:spcPct val="81000"/>
              </a:lnSpc>
              <a:spcBef>
                <a:spcPts val="93"/>
              </a:spcBef>
            </a:pPr>
            <a:r>
              <a:rPr sz="1000" kern="0" spc="-10">
                <a:solidFill>
                  <a:srgbClr val="000000">
                    <a:alpha val="100000"/>
                  </a:srgbClr>
                </a:solidFill>
                <a:latin typeface="SimSun"/>
                <a:ea typeface="SimSun"/>
                <a:cs typeface="SimSun"/>
              </a:rPr>
              <a:t>C</a:t>
            </a:r>
            <a:r>
              <a:rPr sz="1000" kern="0" spc="36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80</a:t>
            </a:r>
            <a:endParaRPr lang="SimSun" altLang="SimSun" sz="1000"/>
          </a:p>
        </p:txBody>
      </p:sp>
      <p:pic>
        <p:nvPicPr>
          <p:cNvPr id="18" name="picture 18"/>
          <p:cNvPicPr>
            <a:picLocks noChangeAspect="1"/>
          </p:cNvPicPr>
          <p:nvPr/>
        </p:nvPicPr>
        <p:blipFill>
          <a:blip r:embed="rId4"/>
          <a:stretch>
            <a:fillRect/>
          </a:stretch>
        </p:blipFill>
        <p:spPr>
          <a:xfrm rot="21600000">
            <a:off x="873368" y="9284271"/>
            <a:ext cx="6111063" cy="17246"/>
          </a:xfrm>
          <a:prstGeom prst="rect">
            <a:avLst/>
          </a:prstGeom>
        </p:spPr>
      </p:pic>
      <p:pic>
        <p:nvPicPr>
          <p:cNvPr id="20" name="picture 20"/>
          <p:cNvPicPr>
            <a:picLocks noChangeAspect="1"/>
          </p:cNvPicPr>
          <p:nvPr/>
        </p:nvPicPr>
        <p:blipFill>
          <a:blip r:embed="rId5"/>
          <a:stretch>
            <a:fillRect/>
          </a:stretch>
        </p:blipFill>
        <p:spPr>
          <a:xfrm rot="21600000">
            <a:off x="876287" y="2743168"/>
            <a:ext cx="6115080" cy="12694"/>
          </a:xfrm>
          <a:prstGeom prst="rect">
            <a:avLst/>
          </a:prstGeom>
        </p:spPr>
      </p:pic>
      <p:sp>
        <p:nvSpPr>
          <p:cNvPr id="22" name="textbox 22"/>
          <p:cNvSpPr/>
          <p:nvPr/>
        </p:nvSpPr>
        <p:spPr>
          <a:xfrm>
            <a:off x="5697826" y="9756134"/>
            <a:ext cx="423544" cy="1778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396"/>
              </a:lnSpc>
            </a:pPr>
            <a:endParaRPr lang="Arial" altLang="Arial" sz="100"/>
          </a:p>
          <a:p>
            <a:pPr marL="12700" algn="l" rtl="0" eaLnBrk="0">
              <a:lnSpc>
                <a:spcPct val="100000"/>
              </a:lnSpc>
            </a:pPr>
            <a:r>
              <a:rPr sz="1000" b="1" kern="0" spc="-10">
                <a:solidFill>
                  <a:srgbClr val="000000">
                    <a:alpha val="100000"/>
                  </a:srgbClr>
                </a:solidFill>
                <a:latin typeface="SimHei"/>
                <a:ea typeface="SimHei"/>
                <a:cs typeface="SimHei"/>
              </a:rPr>
              <a:t>发</a:t>
            </a:r>
            <a:r>
              <a:rPr sz="1000" kern="0" spc="6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布</a:t>
            </a:r>
            <a:endParaRPr lang="SimHei" altLang="SimHei" sz="10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 name="textbox 24"/>
          <p:cNvSpPr/>
          <p:nvPr/>
        </p:nvSpPr>
        <p:spPr>
          <a:xfrm>
            <a:off x="876336" y="977513"/>
            <a:ext cx="5867400" cy="4441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211"/>
              </a:lnSpc>
            </a:pPr>
            <a:endParaRPr lang="Arial" altLang="Arial" sz="100"/>
          </a:p>
          <a:p>
            <a:pPr algn="r" rtl="0" eaLnBrk="0">
              <a:lnSpc>
                <a:spcPct val="77000"/>
              </a:lnSpc>
            </a:pPr>
            <a:r>
              <a:rPr sz="1000" b="1" kern="0" spc="0">
                <a:solidFill>
                  <a:srgbClr val="000000">
                    <a:alpha val="100000"/>
                  </a:srgbClr>
                </a:solidFill>
                <a:latin typeface="Times New Roman"/>
                <a:ea typeface="Times New Roman"/>
                <a:cs typeface="Times New Roman"/>
              </a:rPr>
              <a:t>GB/T</a:t>
            </a:r>
            <a:r>
              <a:rPr sz="1000" b="1" kern="0" spc="30">
                <a:solidFill>
                  <a:srgbClr val="000000">
                    <a:alpha val="100000"/>
                  </a:srgbClr>
                </a:solidFill>
                <a:latin typeface="Times New Roman"/>
                <a:ea typeface="Times New Roman"/>
                <a:cs typeface="Times New Roman"/>
              </a:rPr>
              <a:t>    </a:t>
            </a:r>
            <a:r>
              <a:rPr sz="1000" b="1" kern="0" spc="0">
                <a:solidFill>
                  <a:srgbClr val="000000">
                    <a:alpha val="100000"/>
                  </a:srgbClr>
                </a:solidFill>
                <a:latin typeface="Times New Roman"/>
                <a:ea typeface="Times New Roman"/>
                <a:cs typeface="Times New Roman"/>
              </a:rPr>
              <a:t>14402</a:t>
            </a:r>
            <a:r>
              <a:rPr sz="1000" b="1" kern="0" spc="-10">
                <a:solidFill>
                  <a:srgbClr val="000000">
                    <a:alpha val="100000"/>
                  </a:srgbClr>
                </a:solidFill>
                <a:latin typeface="Times New Roman"/>
                <a:ea typeface="Times New Roman"/>
                <a:cs typeface="Times New Roman"/>
              </a:rPr>
              <a:t>—2007/ISO</a:t>
            </a:r>
            <a:r>
              <a:rPr sz="1000" b="1" kern="0" spc="130">
                <a:solidFill>
                  <a:srgbClr val="000000">
                    <a:alpha val="100000"/>
                  </a:srgbClr>
                </a:solidFill>
                <a:latin typeface="Times New Roman"/>
                <a:ea typeface="Times New Roman"/>
                <a:cs typeface="Times New Roman"/>
              </a:rPr>
              <a:t>  </a:t>
            </a:r>
            <a:r>
              <a:rPr sz="1000" b="1" kern="0" spc="-10">
                <a:solidFill>
                  <a:srgbClr val="000000">
                    <a:alpha val="100000"/>
                  </a:srgbClr>
                </a:solidFill>
                <a:latin typeface="Times New Roman"/>
                <a:ea typeface="Times New Roman"/>
                <a:cs typeface="Times New Roman"/>
              </a:rPr>
              <a:t>1716:2002</a:t>
            </a:r>
            <a:endParaRPr lang="Times New Roman" altLang="Times New Roman" sz="1000"/>
          </a:p>
          <a:p>
            <a:pPr algn="l" rtl="0" eaLnBrk="0">
              <a:lnSpc>
                <a:spcPct val="100000"/>
              </a:lnSpc>
            </a:pPr>
            <a:endParaRPr lang="Arial" altLang="Arial" sz="1000"/>
          </a:p>
          <a:p>
            <a:pPr algn="l" rtl="0" eaLnBrk="0">
              <a:lnSpc>
                <a:spcPct val="100000"/>
              </a:lnSpc>
            </a:pPr>
            <a:endParaRPr lang="Arial" altLang="Arial" sz="1000"/>
          </a:p>
          <a:p>
            <a:pPr algn="l" rtl="0" eaLnBrk="0">
              <a:lnSpc>
                <a:spcPct val="101000"/>
              </a:lnSpc>
            </a:pPr>
            <a:endParaRPr lang="Arial" altLang="Arial" sz="1000"/>
          </a:p>
          <a:p>
            <a:pPr marL="2574289" algn="l" rtl="0" eaLnBrk="0">
              <a:lnSpc>
                <a:spcPts val="1628"/>
              </a:lnSpc>
              <a:spcBef>
                <a:spcPts val="401"/>
              </a:spcBef>
            </a:pPr>
            <a:r>
              <a:rPr sz="1300" b="1" kern="0" spc="-60">
                <a:solidFill>
                  <a:srgbClr val="000000">
                    <a:alpha val="100000"/>
                  </a:srgbClr>
                </a:solidFill>
                <a:latin typeface="SimSun"/>
                <a:ea typeface="SimSun"/>
                <a:cs typeface="SimSun"/>
              </a:rPr>
              <a:t>目</a:t>
            </a:r>
            <a:r>
              <a:rPr sz="1300" kern="0" spc="30">
                <a:solidFill>
                  <a:srgbClr val="000000">
                    <a:alpha val="100000"/>
                  </a:srgbClr>
                </a:solidFill>
                <a:latin typeface="SimSun"/>
                <a:ea typeface="SimSun"/>
                <a:cs typeface="SimSun"/>
              </a:rPr>
              <a:t>     </a:t>
            </a:r>
            <a:r>
              <a:rPr sz="1300" b="1" kern="0" spc="-60">
                <a:solidFill>
                  <a:srgbClr val="000000">
                    <a:alpha val="100000"/>
                  </a:srgbClr>
                </a:solidFill>
                <a:latin typeface="SimSun"/>
                <a:ea typeface="SimSun"/>
                <a:cs typeface="SimSun"/>
              </a:rPr>
              <a:t>次</a:t>
            </a:r>
            <a:endParaRPr lang="SimSun" altLang="SimSun" sz="1300"/>
          </a:p>
          <a:p>
            <a:pPr algn="l" rtl="0" eaLnBrk="0">
              <a:lnSpc>
                <a:spcPct val="130000"/>
              </a:lnSpc>
            </a:pPr>
            <a:endParaRPr lang="Arial" altLang="Arial" sz="1000"/>
          </a:p>
          <a:p>
            <a:pPr algn="l" rtl="0" eaLnBrk="0">
              <a:lnSpc>
                <a:spcPct val="131000"/>
              </a:lnSpc>
            </a:pPr>
            <a:endParaRPr lang="Arial" altLang="Arial" sz="1000"/>
          </a:p>
          <a:p>
            <a:pPr algn="r" rtl="0" eaLnBrk="0">
              <a:lnSpc>
                <a:spcPct val="95000"/>
              </a:lnSpc>
              <a:spcBef>
                <a:spcPts val="306"/>
              </a:spcBef>
            </a:pPr>
            <a:r>
              <a:rPr sz="1000" kern="0" spc="0">
                <a:solidFill>
                  <a:srgbClr val="000000">
                    <a:alpha val="100000"/>
                  </a:srgbClr>
                </a:solidFill>
                <a:latin typeface="SimSun"/>
                <a:ea typeface="SimSun"/>
                <a:cs typeface="SimSun"/>
              </a:rPr>
              <a:t>前言</a:t>
            </a:r>
            <a:r>
              <a:rPr sz="1000" kern="0" spc="38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a:t>
            </a:r>
            <a:r>
              <a:rPr sz="1000" kern="0" spc="-10">
                <a:solidFill>
                  <a:srgbClr val="000000">
                    <a:alpha val="100000"/>
                  </a:srgbClr>
                </a:solidFill>
                <a:latin typeface="Times New Roman"/>
                <a:ea typeface="Times New Roman"/>
                <a:cs typeface="Times New Roman"/>
              </a:rPr>
              <a:t>………………………………………………………… Ⅲ</a:t>
            </a:r>
            <a:endParaRPr lang="Times New Roman" altLang="Times New Roman" sz="1000"/>
          </a:p>
          <a:p>
            <a:pPr marL="62864" algn="l" rtl="0" eaLnBrk="0">
              <a:lnSpc>
                <a:spcPct val="95000"/>
              </a:lnSpc>
              <a:spcBef>
                <a:spcPts val="411"/>
              </a:spcBef>
            </a:pPr>
            <a:r>
              <a:rPr sz="1000" kern="0" spc="-10">
                <a:solidFill>
                  <a:srgbClr val="000000">
                    <a:alpha val="100000"/>
                  </a:srgbClr>
                </a:solidFill>
                <a:latin typeface="SimSun"/>
                <a:ea typeface="SimSun"/>
                <a:cs typeface="SimSun"/>
              </a:rPr>
              <a:t>引言</a:t>
            </a:r>
            <a:r>
              <a:rPr sz="1000" kern="0" spc="-280">
                <a:solidFill>
                  <a:srgbClr val="000000">
                    <a:alpha val="100000"/>
                  </a:srgbClr>
                </a:solidFill>
                <a:latin typeface="SimSun"/>
                <a:ea typeface="SimSun"/>
                <a:cs typeface="SimSun"/>
              </a:rPr>
              <a:t> </a:t>
            </a:r>
            <a:r>
              <a:rPr sz="1000" kern="0" spc="-10">
                <a:solidFill>
                  <a:srgbClr val="000000">
                    <a:alpha val="100000"/>
                  </a:srgbClr>
                </a:solidFill>
                <a:latin typeface="Times New Roman"/>
                <a:ea typeface="Times New Roman"/>
                <a:cs typeface="Times New Roman"/>
              </a:rPr>
              <a:t>……………………………………………………………………………………</a:t>
            </a:r>
            <a:r>
              <a:rPr sz="1000" kern="0" spc="-20">
                <a:solidFill>
                  <a:srgbClr val="000000">
                    <a:alpha val="100000"/>
                  </a:srgbClr>
                </a:solidFill>
                <a:latin typeface="Times New Roman"/>
                <a:ea typeface="Times New Roman"/>
                <a:cs typeface="Times New Roman"/>
              </a:rPr>
              <a:t>……………………………N</a:t>
            </a:r>
            <a:endParaRPr lang="Times New Roman" altLang="Times New Roman" sz="1000"/>
          </a:p>
          <a:p>
            <a:pPr marL="12700" algn="l" rtl="0" eaLnBrk="0">
              <a:lnSpc>
                <a:spcPct val="95000"/>
              </a:lnSpc>
              <a:spcBef>
                <a:spcPts val="402"/>
              </a:spcBef>
            </a:pPr>
            <a:r>
              <a:rPr sz="1000" kern="0" spc="0">
                <a:solidFill>
                  <a:srgbClr val="000000">
                    <a:alpha val="100000"/>
                  </a:srgbClr>
                </a:solidFill>
                <a:latin typeface="Times New Roman"/>
                <a:ea typeface="Times New Roman"/>
                <a:cs typeface="Times New Roman"/>
              </a:rPr>
              <a:t>1    </a:t>
            </a:r>
            <a:r>
              <a:rPr sz="1000" kern="0" spc="0">
                <a:solidFill>
                  <a:srgbClr val="000000">
                    <a:alpha val="100000"/>
                  </a:srgbClr>
                </a:solidFill>
                <a:latin typeface="SimSun"/>
                <a:ea typeface="SimSun"/>
                <a:cs typeface="SimSun"/>
              </a:rPr>
              <a:t>范围</a:t>
            </a:r>
            <a:r>
              <a:rPr sz="1000" kern="0" spc="28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a:t>
            </a:r>
            <a:r>
              <a:rPr sz="1000" kern="0" spc="-10">
                <a:solidFill>
                  <a:srgbClr val="000000">
                    <a:alpha val="100000"/>
                  </a:srgbClr>
                </a:solidFill>
                <a:latin typeface="Times New Roman"/>
                <a:ea typeface="Times New Roman"/>
                <a:cs typeface="Times New Roman"/>
              </a:rPr>
              <a:t>………………………………… </a:t>
            </a:r>
            <a:r>
              <a:rPr sz="1000" kern="0" spc="-10">
                <a:solidFill>
                  <a:srgbClr val="000000">
                    <a:alpha val="100000"/>
                  </a:srgbClr>
                </a:solidFill>
                <a:latin typeface="Times New Roman"/>
                <a:ea typeface="Times New Roman"/>
                <a:cs typeface="Times New Roman"/>
                <a:hlinkClick r:id="rId2" action="ppaction://hlinksldjump?num=1">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1</a:t>
            </a:r>
            <a:endParaRPr lang="Times New Roman" altLang="Times New Roman" sz="1000"/>
          </a:p>
          <a:p>
            <a:pPr marL="12700" algn="l" rtl="0" eaLnBrk="0">
              <a:lnSpc>
                <a:spcPct val="95000"/>
              </a:lnSpc>
              <a:spcBef>
                <a:spcPts val="452"/>
              </a:spcBef>
            </a:pPr>
            <a:r>
              <a:rPr sz="1000" kern="0" spc="10">
                <a:solidFill>
                  <a:srgbClr val="000000">
                    <a:alpha val="100000"/>
                  </a:srgbClr>
                </a:solidFill>
                <a:latin typeface="Times New Roman"/>
                <a:ea typeface="Times New Roman"/>
                <a:cs typeface="Times New Roman"/>
              </a:rPr>
              <a:t>2    </a:t>
            </a:r>
            <a:r>
              <a:rPr sz="1000" kern="0" spc="10">
                <a:solidFill>
                  <a:srgbClr val="000000">
                    <a:alpha val="100000"/>
                  </a:srgbClr>
                </a:solidFill>
                <a:latin typeface="SimSun"/>
                <a:ea typeface="SimSun"/>
                <a:cs typeface="SimSun"/>
              </a:rPr>
              <a:t>规范性引用文件</a:t>
            </a:r>
            <a:r>
              <a:rPr sz="1000" kern="0" spc="220">
                <a:solidFill>
                  <a:srgbClr val="000000">
                    <a:alpha val="100000"/>
                  </a:srgbClr>
                </a:solidFill>
                <a:latin typeface="SimSun"/>
                <a:ea typeface="SimSun"/>
                <a:cs typeface="SimSun"/>
              </a:rPr>
              <a:t> </a:t>
            </a:r>
            <a:r>
              <a:rPr sz="1000" kern="0" spc="1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hlinkClick r:id="rId2" action="ppaction://hlinksldjump?num=1">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1</a:t>
            </a:r>
            <a:endParaRPr lang="Times New Roman" altLang="Times New Roman" sz="1000"/>
          </a:p>
          <a:p>
            <a:pPr marL="12700" algn="l" rtl="0" eaLnBrk="0">
              <a:lnSpc>
                <a:spcPct val="95000"/>
              </a:lnSpc>
              <a:spcBef>
                <a:spcPts val="410"/>
              </a:spcBef>
            </a:pPr>
            <a:r>
              <a:rPr sz="1000" kern="0" spc="10">
                <a:solidFill>
                  <a:srgbClr val="000000">
                    <a:alpha val="100000"/>
                  </a:srgbClr>
                </a:solidFill>
                <a:latin typeface="Times New Roman"/>
                <a:ea typeface="Times New Roman"/>
                <a:cs typeface="Times New Roman"/>
              </a:rPr>
              <a:t>3    </a:t>
            </a:r>
            <a:r>
              <a:rPr sz="1000" kern="0" spc="10">
                <a:solidFill>
                  <a:srgbClr val="000000">
                    <a:alpha val="100000"/>
                  </a:srgbClr>
                </a:solidFill>
                <a:latin typeface="SimSun"/>
                <a:ea typeface="SimSun"/>
                <a:cs typeface="SimSun"/>
              </a:rPr>
              <a:t>术语和定义</a:t>
            </a:r>
            <a:r>
              <a:rPr sz="1000" kern="0" spc="230">
                <a:solidFill>
                  <a:srgbClr val="000000">
                    <a:alpha val="100000"/>
                  </a:srgbClr>
                </a:solidFill>
                <a:latin typeface="SimSun"/>
                <a:ea typeface="SimSun"/>
                <a:cs typeface="SimSun"/>
              </a:rPr>
              <a:t> </a:t>
            </a:r>
            <a:r>
              <a:rPr sz="1000" kern="0" spc="1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hlinkClick r:id="rId2" action="ppaction://hlinksldjump?num=1">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1</a:t>
            </a:r>
            <a:endParaRPr lang="Times New Roman" altLang="Times New Roman" sz="1000"/>
          </a:p>
          <a:p>
            <a:pPr marL="12700" algn="l" rtl="0" eaLnBrk="0">
              <a:lnSpc>
                <a:spcPct val="95000"/>
              </a:lnSpc>
              <a:spcBef>
                <a:spcPts val="460"/>
              </a:spcBef>
            </a:pPr>
            <a:r>
              <a:rPr sz="1000" kern="0" spc="0">
                <a:solidFill>
                  <a:srgbClr val="000000">
                    <a:alpha val="100000"/>
                  </a:srgbClr>
                </a:solidFill>
                <a:latin typeface="Times New Roman"/>
                <a:ea typeface="Times New Roman"/>
                <a:cs typeface="Times New Roman"/>
              </a:rPr>
              <a:t>4    </a:t>
            </a:r>
            <a:r>
              <a:rPr sz="1000" kern="0" spc="0">
                <a:solidFill>
                  <a:srgbClr val="000000">
                    <a:alpha val="100000"/>
                  </a:srgbClr>
                </a:solidFill>
                <a:latin typeface="SimSun"/>
                <a:ea typeface="SimSun"/>
                <a:cs typeface="SimSun"/>
              </a:rPr>
              <a:t>仪器设备</a:t>
            </a:r>
            <a:r>
              <a:rPr sz="1000" kern="0" spc="27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hlinkClick r:id="rId3" action="ppaction://hlinksldjump?num=2">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2</a:t>
            </a:r>
            <a:endParaRPr lang="Times New Roman" altLang="Times New Roman" sz="1000"/>
          </a:p>
          <a:p>
            <a:pPr marL="12700" algn="l" rtl="0" eaLnBrk="0">
              <a:lnSpc>
                <a:spcPct val="95000"/>
              </a:lnSpc>
              <a:spcBef>
                <a:spcPts val="410"/>
              </a:spcBef>
            </a:pPr>
            <a:r>
              <a:rPr sz="1000" kern="0" spc="0">
                <a:solidFill>
                  <a:srgbClr val="000000">
                    <a:alpha val="100000"/>
                  </a:srgbClr>
                </a:solidFill>
                <a:latin typeface="Times New Roman"/>
                <a:ea typeface="Times New Roman"/>
                <a:cs typeface="Times New Roman"/>
              </a:rPr>
              <a:t>5    </a:t>
            </a:r>
            <a:r>
              <a:rPr sz="1000" kern="0" spc="0">
                <a:solidFill>
                  <a:srgbClr val="000000">
                    <a:alpha val="100000"/>
                  </a:srgbClr>
                </a:solidFill>
                <a:latin typeface="SimSun"/>
                <a:ea typeface="SimSun"/>
                <a:cs typeface="SimSun"/>
              </a:rPr>
              <a:t>试样</a:t>
            </a:r>
            <a:r>
              <a:rPr sz="1000" kern="0" spc="27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a:t>
            </a:r>
            <a:r>
              <a:rPr sz="1000" kern="0" spc="-90">
                <a:solidFill>
                  <a:srgbClr val="000000">
                    <a:alpha val="100000"/>
                  </a:srgbClr>
                </a:solidFill>
                <a:latin typeface="Times New Roman"/>
                <a:ea typeface="Times New Roman"/>
                <a:cs typeface="Times New Roman"/>
              </a:rPr>
              <a:t> </a:t>
            </a:r>
            <a:r>
              <a:rPr sz="1000" kern="0" spc="0">
                <a:solidFill>
                  <a:srgbClr val="000000">
                    <a:alpha val="100000"/>
                  </a:srgbClr>
                </a:solidFill>
                <a:latin typeface="Times New Roman"/>
                <a:ea typeface="Times New Roman"/>
                <a:cs typeface="Times New Roman"/>
              </a:rPr>
              <a:t>5</a:t>
            </a:r>
            <a:endParaRPr lang="Times New Roman" altLang="Times New Roman" sz="1000"/>
          </a:p>
          <a:p>
            <a:pPr marL="12700" algn="l" rtl="0" eaLnBrk="0">
              <a:lnSpc>
                <a:spcPct val="95000"/>
              </a:lnSpc>
              <a:spcBef>
                <a:spcPts val="560"/>
              </a:spcBef>
            </a:pPr>
            <a:r>
              <a:rPr sz="1000" kern="0" spc="10">
                <a:solidFill>
                  <a:srgbClr val="000000">
                    <a:alpha val="100000"/>
                  </a:srgbClr>
                </a:solidFill>
                <a:latin typeface="Times New Roman"/>
                <a:ea typeface="Times New Roman"/>
                <a:cs typeface="Times New Roman"/>
              </a:rPr>
              <a:t>6    </a:t>
            </a:r>
            <a:r>
              <a:rPr sz="1000" kern="0" spc="10">
                <a:solidFill>
                  <a:srgbClr val="000000">
                    <a:alpha val="100000"/>
                  </a:srgbClr>
                </a:solidFill>
                <a:latin typeface="SimSun"/>
                <a:ea typeface="SimSun"/>
                <a:cs typeface="SimSun"/>
              </a:rPr>
              <a:t>状态调节</a:t>
            </a:r>
            <a:r>
              <a:rPr sz="1000" kern="0" spc="240">
                <a:solidFill>
                  <a:srgbClr val="000000">
                    <a:alpha val="100000"/>
                  </a:srgbClr>
                </a:solidFill>
                <a:latin typeface="SimSun"/>
                <a:ea typeface="SimSun"/>
                <a:cs typeface="SimSun"/>
              </a:rPr>
              <a:t> </a:t>
            </a:r>
            <a:r>
              <a:rPr sz="1000" kern="0" spc="1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7</a:t>
            </a:r>
            <a:endParaRPr lang="Times New Roman" altLang="Times New Roman" sz="1000"/>
          </a:p>
          <a:p>
            <a:pPr marL="12700" algn="l" rtl="0" eaLnBrk="0">
              <a:lnSpc>
                <a:spcPct val="95000"/>
              </a:lnSpc>
              <a:spcBef>
                <a:spcPts val="360"/>
              </a:spcBef>
            </a:pPr>
            <a:r>
              <a:rPr sz="1000" kern="0" spc="10">
                <a:solidFill>
                  <a:srgbClr val="000000">
                    <a:alpha val="100000"/>
                  </a:srgbClr>
                </a:solidFill>
                <a:latin typeface="Times New Roman"/>
                <a:ea typeface="Times New Roman"/>
                <a:cs typeface="Times New Roman"/>
              </a:rPr>
              <a:t>7    </a:t>
            </a:r>
            <a:r>
              <a:rPr sz="1000" kern="0" spc="10">
                <a:solidFill>
                  <a:srgbClr val="000000">
                    <a:alpha val="100000"/>
                  </a:srgbClr>
                </a:solidFill>
                <a:latin typeface="SimSun"/>
                <a:ea typeface="SimSun"/>
                <a:cs typeface="SimSun"/>
              </a:rPr>
              <a:t>测定步骤</a:t>
            </a:r>
            <a:r>
              <a:rPr sz="1000" kern="0" spc="23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7</a:t>
            </a:r>
            <a:endParaRPr lang="Times New Roman" altLang="Times New Roman" sz="1000"/>
          </a:p>
          <a:p>
            <a:pPr marL="12700" algn="l" rtl="0" eaLnBrk="0">
              <a:lnSpc>
                <a:spcPct val="95000"/>
              </a:lnSpc>
              <a:spcBef>
                <a:spcPts val="468"/>
              </a:spcBef>
            </a:pPr>
            <a:r>
              <a:rPr sz="1000" kern="0" spc="0">
                <a:solidFill>
                  <a:srgbClr val="000000">
                    <a:alpha val="100000"/>
                  </a:srgbClr>
                </a:solidFill>
                <a:latin typeface="Times New Roman"/>
                <a:ea typeface="Times New Roman"/>
                <a:cs typeface="Times New Roman"/>
              </a:rPr>
              <a:t>8    </a:t>
            </a:r>
            <a:r>
              <a:rPr sz="1000" kern="0" spc="0">
                <a:solidFill>
                  <a:srgbClr val="000000">
                    <a:alpha val="100000"/>
                  </a:srgbClr>
                </a:solidFill>
                <a:latin typeface="SimSun"/>
                <a:ea typeface="SimSun"/>
                <a:cs typeface="SimSun"/>
              </a:rPr>
              <a:t>试验结果表述</a:t>
            </a:r>
            <a:r>
              <a:rPr sz="1000" kern="0" spc="29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8</a:t>
            </a:r>
            <a:endParaRPr lang="Times New Roman" altLang="Times New Roman" sz="1000"/>
          </a:p>
          <a:p>
            <a:pPr marL="12700" algn="l" rtl="0" eaLnBrk="0">
              <a:lnSpc>
                <a:spcPct val="94000"/>
              </a:lnSpc>
              <a:spcBef>
                <a:spcPts val="399"/>
              </a:spcBef>
            </a:pPr>
            <a:r>
              <a:rPr sz="1000" kern="0" spc="10">
                <a:solidFill>
                  <a:srgbClr val="000000">
                    <a:alpha val="100000"/>
                  </a:srgbClr>
                </a:solidFill>
                <a:latin typeface="Times New Roman"/>
                <a:ea typeface="Times New Roman"/>
                <a:cs typeface="Times New Roman"/>
              </a:rPr>
              <a:t>9    </a:t>
            </a:r>
            <a:r>
              <a:rPr sz="1000" kern="0" spc="10">
                <a:solidFill>
                  <a:srgbClr val="000000">
                    <a:alpha val="100000"/>
                  </a:srgbClr>
                </a:solidFill>
                <a:latin typeface="SimSun"/>
                <a:ea typeface="SimSun"/>
                <a:cs typeface="SimSun"/>
              </a:rPr>
              <a:t>试验报告</a:t>
            </a:r>
            <a:r>
              <a:rPr sz="1000" kern="0" spc="1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10</a:t>
            </a:r>
            <a:endParaRPr lang="Times New Roman" altLang="Times New Roman" sz="1000"/>
          </a:p>
          <a:p>
            <a:pPr marL="12700" algn="l" rtl="0" eaLnBrk="0">
              <a:lnSpc>
                <a:spcPct val="95000"/>
              </a:lnSpc>
              <a:spcBef>
                <a:spcPts val="483"/>
              </a:spcBef>
            </a:pPr>
            <a:r>
              <a:rPr sz="1000" kern="0" spc="0">
                <a:solidFill>
                  <a:srgbClr val="000000">
                    <a:alpha val="100000"/>
                  </a:srgbClr>
                </a:solidFill>
                <a:latin typeface="Times New Roman"/>
                <a:ea typeface="Times New Roman"/>
                <a:cs typeface="Times New Roman"/>
              </a:rPr>
              <a:t>10    </a:t>
            </a:r>
            <a:r>
              <a:rPr sz="1000" kern="0" spc="0">
                <a:solidFill>
                  <a:srgbClr val="000000">
                    <a:alpha val="100000"/>
                  </a:srgbClr>
                </a:solidFill>
                <a:latin typeface="SimSun"/>
                <a:ea typeface="SimSun"/>
                <a:cs typeface="SimSun"/>
              </a:rPr>
              <a:t>试验结果的有效性</a:t>
            </a:r>
            <a:r>
              <a:rPr sz="1000" kern="0" spc="29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10</a:t>
            </a:r>
            <a:endParaRPr lang="Times New Roman" altLang="Times New Roman" sz="1000"/>
          </a:p>
          <a:p>
            <a:pPr marL="12700" algn="l" rtl="0" eaLnBrk="0">
              <a:lnSpc>
                <a:spcPct val="94000"/>
              </a:lnSpc>
              <a:spcBef>
                <a:spcPts val="407"/>
              </a:spcBef>
            </a:pPr>
            <a:r>
              <a:rPr sz="1000" kern="0" spc="20">
                <a:solidFill>
                  <a:srgbClr val="000000">
                    <a:alpha val="100000"/>
                  </a:srgbClr>
                </a:solidFill>
                <a:latin typeface="SimSun"/>
                <a:ea typeface="SimSun"/>
                <a:cs typeface="SimSun"/>
              </a:rPr>
              <a:t>附录</a:t>
            </a:r>
            <a:r>
              <a:rPr sz="1000" kern="0" spc="20">
                <a:solidFill>
                  <a:srgbClr val="000000">
                    <a:alpha val="100000"/>
                  </a:srgbClr>
                </a:solidFill>
                <a:latin typeface="Times New Roman"/>
                <a:ea typeface="Times New Roman"/>
                <a:cs typeface="Times New Roman"/>
              </a:rPr>
              <a:t>A</a:t>
            </a:r>
            <a:r>
              <a:rPr sz="1000" kern="0" spc="20">
                <a:solidFill>
                  <a:srgbClr val="000000">
                    <a:alpha val="100000"/>
                  </a:srgbClr>
                </a:solidFill>
                <a:latin typeface="SimSun"/>
                <a:ea typeface="SimSun"/>
                <a:cs typeface="SimSun"/>
              </a:rPr>
              <a:t>(规范性附录)</a:t>
            </a:r>
            <a:r>
              <a:rPr sz="1000" kern="0" spc="25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净热</a:t>
            </a:r>
            <a:r>
              <a:rPr sz="1000" kern="0" spc="10">
                <a:solidFill>
                  <a:srgbClr val="000000">
                    <a:alpha val="100000"/>
                  </a:srgbClr>
                </a:solidFill>
                <a:latin typeface="SimSun"/>
                <a:ea typeface="SimSun"/>
                <a:cs typeface="SimSun"/>
              </a:rPr>
              <a:t>值的计算</a:t>
            </a:r>
            <a:r>
              <a:rPr sz="1000" kern="0" spc="250">
                <a:solidFill>
                  <a:srgbClr val="000000">
                    <a:alpha val="100000"/>
                  </a:srgbClr>
                </a:solidFill>
                <a:latin typeface="SimSun"/>
                <a:ea typeface="SimSun"/>
                <a:cs typeface="SimSun"/>
              </a:rPr>
              <a:t> </a:t>
            </a:r>
            <a:r>
              <a:rPr sz="1000" kern="0" spc="10">
                <a:solidFill>
                  <a:srgbClr val="000000">
                    <a:alpha val="100000"/>
                  </a:srgbClr>
                </a:solidFill>
                <a:latin typeface="Times New Roman"/>
                <a:ea typeface="Times New Roman"/>
                <a:cs typeface="Times New Roman"/>
              </a:rPr>
              <a:t>…………………………………………………………………………</a:t>
            </a:r>
            <a:r>
              <a:rPr sz="1000" kern="0" spc="10">
                <a:solidFill>
                  <a:srgbClr val="000000">
                    <a:alpha val="100000"/>
                  </a:srgbClr>
                </a:solidFill>
                <a:latin typeface="Times New Roman"/>
                <a:ea typeface="Times New Roman"/>
                <a:cs typeface="Times New Roman"/>
              </a:rPr>
              <a:t>11</a:t>
            </a:r>
            <a:endParaRPr lang="Times New Roman" altLang="Times New Roman" sz="1000"/>
          </a:p>
          <a:p>
            <a:pPr marL="12700" algn="l" rtl="0" eaLnBrk="0">
              <a:lnSpc>
                <a:spcPct val="94000"/>
              </a:lnSpc>
              <a:spcBef>
                <a:spcPts val="472"/>
              </a:spcBef>
            </a:pPr>
            <a:r>
              <a:rPr sz="1000" kern="0" spc="20">
                <a:solidFill>
                  <a:srgbClr val="000000">
                    <a:alpha val="100000"/>
                  </a:srgbClr>
                </a:solidFill>
                <a:latin typeface="SimSun"/>
                <a:ea typeface="SimSun"/>
                <a:cs typeface="SimSun"/>
              </a:rPr>
              <a:t>附录</a:t>
            </a:r>
            <a:r>
              <a:rPr sz="1000" kern="0" spc="20">
                <a:solidFill>
                  <a:srgbClr val="000000">
                    <a:alpha val="100000"/>
                  </a:srgbClr>
                </a:solidFill>
                <a:latin typeface="Times New Roman"/>
                <a:ea typeface="Times New Roman"/>
                <a:cs typeface="Times New Roman"/>
              </a:rPr>
              <a:t>B</a:t>
            </a:r>
            <a:r>
              <a:rPr sz="1000" kern="0" spc="20">
                <a:solidFill>
                  <a:srgbClr val="000000">
                    <a:alpha val="100000"/>
                  </a:srgbClr>
                </a:solidFill>
                <a:latin typeface="SimSun"/>
                <a:ea typeface="SimSun"/>
                <a:cs typeface="SimSun"/>
              </a:rPr>
              <a:t>(资料性附录)</a:t>
            </a:r>
            <a:r>
              <a:rPr sz="1000" kern="0" spc="20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试验方法的精确度</a:t>
            </a:r>
            <a:r>
              <a:rPr sz="1000" kern="0" spc="240">
                <a:solidFill>
                  <a:srgbClr val="000000">
                    <a:alpha val="100000"/>
                  </a:srgbClr>
                </a:solidFill>
                <a:latin typeface="SimSun"/>
                <a:ea typeface="SimSun"/>
                <a:cs typeface="SimSun"/>
              </a:rPr>
              <a:t> </a:t>
            </a:r>
            <a:r>
              <a:rPr sz="1000" kern="0" spc="20">
                <a:solidFill>
                  <a:srgbClr val="000000">
                    <a:alpha val="100000"/>
                  </a:srgbClr>
                </a:solidFill>
                <a:latin typeface="Times New Roman"/>
                <a:ea typeface="Times New Roman"/>
                <a:cs typeface="Times New Roman"/>
              </a:rPr>
              <a:t>………………</a:t>
            </a:r>
            <a:r>
              <a:rPr sz="1000" kern="0" spc="10">
                <a:solidFill>
                  <a:srgbClr val="000000">
                    <a:alpha val="100000"/>
                  </a:srgbClr>
                </a:solidFill>
                <a:latin typeface="Times New Roman"/>
                <a:ea typeface="Times New Roman"/>
                <a:cs typeface="Times New Roman"/>
              </a:rPr>
              <a:t>……………………………………………………</a:t>
            </a:r>
            <a:r>
              <a:rPr sz="1000" kern="0" spc="10">
                <a:solidFill>
                  <a:srgbClr val="000000">
                    <a:alpha val="100000"/>
                  </a:srgbClr>
                </a:solidFill>
                <a:latin typeface="Times New Roman"/>
                <a:ea typeface="Times New Roman"/>
                <a:cs typeface="Times New Roman"/>
              </a:rPr>
              <a:t>12</a:t>
            </a:r>
            <a:endParaRPr lang="Times New Roman" altLang="Times New Roman" sz="1000"/>
          </a:p>
          <a:p>
            <a:pPr marL="12700" algn="l" rtl="0" eaLnBrk="0">
              <a:lnSpc>
                <a:spcPct val="94000"/>
              </a:lnSpc>
              <a:spcBef>
                <a:spcPts val="472"/>
              </a:spcBef>
            </a:pPr>
            <a:r>
              <a:rPr sz="1000" kern="0" spc="20">
                <a:solidFill>
                  <a:srgbClr val="000000">
                    <a:alpha val="100000"/>
                  </a:srgbClr>
                </a:solidFill>
                <a:latin typeface="SimSun"/>
                <a:ea typeface="SimSun"/>
                <a:cs typeface="SimSun"/>
              </a:rPr>
              <a:t>附录</a:t>
            </a:r>
            <a:r>
              <a:rPr sz="1000" kern="0" spc="-310">
                <a:solidFill>
                  <a:srgbClr val="000000">
                    <a:alpha val="100000"/>
                  </a:srgbClr>
                </a:solidFill>
                <a:latin typeface="SimSun"/>
                <a:ea typeface="SimSun"/>
                <a:cs typeface="SimSun"/>
              </a:rPr>
              <a:t> </a:t>
            </a:r>
            <a:r>
              <a:rPr sz="1000" kern="0" spc="20">
                <a:solidFill>
                  <a:srgbClr val="000000">
                    <a:alpha val="100000"/>
                  </a:srgbClr>
                </a:solidFill>
                <a:latin typeface="Times New Roman"/>
                <a:ea typeface="Times New Roman"/>
                <a:cs typeface="Times New Roman"/>
              </a:rPr>
              <a:t>C</a:t>
            </a:r>
            <a:r>
              <a:rPr sz="1000" kern="0" spc="20">
                <a:solidFill>
                  <a:srgbClr val="000000">
                    <a:alpha val="100000"/>
                  </a:srgbClr>
                </a:solidFill>
                <a:latin typeface="SimSun"/>
                <a:ea typeface="SimSun"/>
                <a:cs typeface="SimSun"/>
              </a:rPr>
              <a:t>(资料性附录)</a:t>
            </a:r>
            <a:r>
              <a:rPr sz="1000" kern="0" spc="24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修</a:t>
            </a:r>
            <a:r>
              <a:rPr sz="1000" kern="0" spc="10">
                <a:solidFill>
                  <a:srgbClr val="000000">
                    <a:alpha val="100000"/>
                  </a:srgbClr>
                </a:solidFill>
                <a:latin typeface="SimSun"/>
                <a:ea typeface="SimSun"/>
                <a:cs typeface="SimSun"/>
              </a:rPr>
              <a:t>正系数</a:t>
            </a:r>
            <a:r>
              <a:rPr sz="1000" kern="0" spc="10">
                <a:solidFill>
                  <a:srgbClr val="000000">
                    <a:alpha val="100000"/>
                  </a:srgbClr>
                </a:solidFill>
                <a:latin typeface="Times New Roman"/>
                <a:ea typeface="Times New Roman"/>
                <a:cs typeface="Times New Roman"/>
              </a:rPr>
              <a:t>c</a:t>
            </a:r>
            <a:r>
              <a:rPr sz="1000" kern="0" spc="10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的计算</a:t>
            </a:r>
            <a:r>
              <a:rPr sz="1000" kern="0" spc="290">
                <a:solidFill>
                  <a:srgbClr val="000000">
                    <a:alpha val="100000"/>
                  </a:srgbClr>
                </a:solidFill>
                <a:latin typeface="SimSun"/>
                <a:ea typeface="SimSun"/>
                <a:cs typeface="SimSun"/>
              </a:rPr>
              <a:t> </a:t>
            </a:r>
            <a:r>
              <a:rPr sz="1000" kern="0" spc="10">
                <a:solidFill>
                  <a:srgbClr val="000000">
                    <a:alpha val="100000"/>
                  </a:srgbClr>
                </a:solidFill>
                <a:latin typeface="Times New Roman"/>
                <a:ea typeface="Times New Roman"/>
                <a:cs typeface="Times New Roman"/>
              </a:rPr>
              <a:t>……………………………………………………………………</a:t>
            </a:r>
            <a:r>
              <a:rPr sz="1000" kern="0" spc="10">
                <a:solidFill>
                  <a:srgbClr val="000000">
                    <a:alpha val="100000"/>
                  </a:srgbClr>
                </a:solidFill>
                <a:latin typeface="Times New Roman"/>
                <a:ea typeface="Times New Roman"/>
                <a:cs typeface="Times New Roman"/>
              </a:rPr>
              <a:t>14</a:t>
            </a:r>
            <a:endParaRPr lang="Times New Roman" altLang="Times New Roman" sz="1000"/>
          </a:p>
          <a:p>
            <a:pPr algn="l" rtl="0" eaLnBrk="0">
              <a:lnSpc>
                <a:spcPct val="117000"/>
              </a:lnSpc>
            </a:pPr>
            <a:endParaRPr lang="Arial" altLang="Arial" sz="300"/>
          </a:p>
          <a:p>
            <a:pPr marL="12700" algn="l" rtl="0" eaLnBrk="0">
              <a:lnSpc>
                <a:spcPct val="94000"/>
              </a:lnSpc>
              <a:spcBef>
                <a:spcPts val="1"/>
              </a:spcBef>
            </a:pPr>
            <a:r>
              <a:rPr sz="1000" kern="0" spc="10">
                <a:solidFill>
                  <a:srgbClr val="000000">
                    <a:alpha val="100000"/>
                  </a:srgbClr>
                </a:solidFill>
                <a:latin typeface="SimSun"/>
                <a:ea typeface="SimSun"/>
                <a:cs typeface="SimSun"/>
              </a:rPr>
              <a:t>附录 </a:t>
            </a:r>
            <a:r>
              <a:rPr sz="1000" kern="0" spc="10">
                <a:solidFill>
                  <a:srgbClr val="000000">
                    <a:alpha val="100000"/>
                  </a:srgbClr>
                </a:solidFill>
                <a:latin typeface="Times New Roman"/>
                <a:ea typeface="Times New Roman"/>
                <a:cs typeface="Times New Roman"/>
              </a:rPr>
              <a:t>D</a:t>
            </a:r>
            <a:r>
              <a:rPr sz="1000" kern="0" spc="10">
                <a:solidFill>
                  <a:srgbClr val="000000">
                    <a:alpha val="100000"/>
                  </a:srgbClr>
                </a:solidFill>
                <a:latin typeface="SimSun"/>
                <a:ea typeface="SimSun"/>
                <a:cs typeface="SimSun"/>
              </a:rPr>
              <a:t>(资料性附录</a:t>
            </a:r>
            <a:r>
              <a:rPr sz="1000" kern="0" spc="0">
                <a:solidFill>
                  <a:srgbClr val="000000">
                    <a:alpha val="100000"/>
                  </a:srgbClr>
                </a:solidFill>
                <a:latin typeface="SimSun"/>
                <a:ea typeface="SimSun"/>
                <a:cs typeface="SimSun"/>
              </a:rPr>
              <a:t>)</a:t>
            </a:r>
            <a:r>
              <a:rPr sz="1000" kern="0" spc="200">
                <a:solidFill>
                  <a:srgbClr val="000000">
                    <a:alpha val="100000"/>
                  </a:srgbClr>
                </a:solidFill>
                <a:latin typeface="SimSun"/>
                <a:ea typeface="SimSun"/>
                <a:cs typeface="SimSun"/>
              </a:rPr>
              <a:t> </a:t>
            </a:r>
            <a:r>
              <a:rPr sz="1000" kern="0" spc="0">
                <a:solidFill>
                  <a:srgbClr val="000000">
                    <a:alpha val="100000"/>
                  </a:srgbClr>
                </a:solidFill>
                <a:latin typeface="SimSun"/>
                <a:ea typeface="SimSun"/>
                <a:cs typeface="SimSun"/>
              </a:rPr>
              <a:t>非匀质样品总热值测量示例</a:t>
            </a:r>
            <a:r>
              <a:rPr sz="1000" kern="0" spc="23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15</a:t>
            </a:r>
            <a:endParaRPr lang="Times New Roman" altLang="Times New Roman" sz="1000"/>
          </a:p>
        </p:txBody>
      </p:sp>
      <p:sp>
        <p:nvSpPr>
          <p:cNvPr id="26" name="textbox 26"/>
          <p:cNvSpPr/>
          <p:nvPr/>
        </p:nvSpPr>
        <p:spPr>
          <a:xfrm>
            <a:off x="6584956" y="9960386"/>
            <a:ext cx="64769" cy="1416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94"/>
              </a:lnSpc>
            </a:pPr>
            <a:endParaRPr lang="Arial" altLang="Arial" sz="100"/>
          </a:p>
          <a:p>
            <a:pPr marL="12700" algn="l" rtl="0" eaLnBrk="0">
              <a:lnSpc>
                <a:spcPct val="76000"/>
              </a:lnSpc>
            </a:pPr>
            <a:r>
              <a:rPr sz="1000" kern="0" spc="-20">
                <a:solidFill>
                  <a:srgbClr val="000000">
                    <a:alpha val="100000"/>
                  </a:srgbClr>
                </a:solidFill>
                <a:latin typeface="Times New Roman"/>
                <a:ea typeface="Times New Roman"/>
                <a:cs typeface="Times New Roman"/>
              </a:rPr>
              <a:t>I</a:t>
            </a:r>
            <a:endParaRPr lang="Times New Roman" altLang="Times New Roman" sz="10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 name="textbox 28"/>
          <p:cNvSpPr/>
          <p:nvPr/>
        </p:nvSpPr>
        <p:spPr>
          <a:xfrm>
            <a:off x="1155683" y="2240088"/>
            <a:ext cx="5606415" cy="47732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645"/>
              </a:lnSpc>
            </a:pPr>
            <a:endParaRPr lang="Arial" altLang="Arial" sz="100"/>
          </a:p>
          <a:p>
            <a:pPr marL="12700" algn="l" rtl="0" eaLnBrk="0">
              <a:lnSpc>
                <a:spcPct val="99000"/>
              </a:lnSpc>
            </a:pPr>
            <a:r>
              <a:rPr sz="1000" kern="0" spc="10">
                <a:solidFill>
                  <a:srgbClr val="000000">
                    <a:alpha val="100000"/>
                  </a:srgbClr>
                </a:solidFill>
                <a:latin typeface="SimSun"/>
                <a:ea typeface="SimSun"/>
                <a:cs typeface="SimSun"/>
              </a:rPr>
              <a:t>本标准等同采用</a:t>
            </a:r>
            <a:r>
              <a:rPr sz="1000" kern="0" spc="0">
                <a:solidFill>
                  <a:srgbClr val="000000">
                    <a:alpha val="100000"/>
                  </a:srgbClr>
                </a:solidFill>
                <a:latin typeface="SimSun"/>
                <a:ea typeface="SimSun"/>
                <a:cs typeface="SimSun"/>
              </a:rPr>
              <a:t>ISO</a:t>
            </a:r>
            <a:r>
              <a:rPr sz="1000" kern="0" spc="10">
                <a:solidFill>
                  <a:srgbClr val="000000">
                    <a:alpha val="100000"/>
                  </a:srgbClr>
                </a:solidFill>
                <a:latin typeface="SimSun"/>
                <a:ea typeface="SimSun"/>
                <a:cs typeface="SimSun"/>
              </a:rPr>
              <a:t> 1716:2002《建筑制品</a:t>
            </a:r>
            <a:r>
              <a:rPr sz="1000" kern="0" spc="0">
                <a:solidFill>
                  <a:srgbClr val="000000">
                    <a:alpha val="100000"/>
                  </a:srgbClr>
                </a:solidFill>
                <a:latin typeface="SimSun"/>
                <a:ea typeface="SimSun"/>
                <a:cs typeface="SimSun"/>
              </a:rPr>
              <a:t>对火反应试验  燃烧热值的测定》(英文版)。</a:t>
            </a:r>
            <a:endParaRPr lang="SimSun" altLang="SimSun" sz="1000"/>
          </a:p>
          <a:p>
            <a:pPr marL="12700" algn="l" rtl="0" eaLnBrk="0">
              <a:lnSpc>
                <a:spcPct val="87000"/>
              </a:lnSpc>
              <a:spcBef>
                <a:spcPts val="372"/>
              </a:spcBef>
            </a:pPr>
            <a:r>
              <a:rPr sz="1000" kern="0" spc="-30">
                <a:solidFill>
                  <a:srgbClr val="000000">
                    <a:alpha val="100000"/>
                  </a:srgbClr>
                </a:solidFill>
                <a:latin typeface="SimSun"/>
                <a:ea typeface="SimSun"/>
                <a:cs typeface="SimSun"/>
              </a:rPr>
              <a:t>为便于使用，本标准做了下列编辑性修改：</a:t>
            </a:r>
            <a:endParaRPr lang="SimSun" altLang="SimSun" sz="1000"/>
          </a:p>
          <a:p>
            <a:pPr marL="12700" algn="l" rtl="0" eaLnBrk="0">
              <a:lnSpc>
                <a:spcPts val="1549"/>
              </a:lnSpc>
            </a:pPr>
            <a:r>
              <a:rPr sz="1000" kern="0" spc="-70">
                <a:solidFill>
                  <a:srgbClr val="000000">
                    <a:alpha val="100000"/>
                  </a:srgbClr>
                </a:solidFill>
                <a:latin typeface="SimSun"/>
                <a:ea typeface="SimSun"/>
                <a:cs typeface="SimSun"/>
              </a:rPr>
              <a:t>——“本国际标准”一词改为“</a:t>
            </a:r>
            <a:r>
              <a:rPr sz="1000" kern="0" spc="-80">
                <a:solidFill>
                  <a:srgbClr val="000000">
                    <a:alpha val="100000"/>
                  </a:srgbClr>
                </a:solidFill>
                <a:latin typeface="SimSun"/>
                <a:ea typeface="SimSun"/>
                <a:cs typeface="SimSun"/>
              </a:rPr>
              <a:t>本标准”;</a:t>
            </a:r>
            <a:endParaRPr lang="SimSun" altLang="SimSun" sz="1000"/>
          </a:p>
          <a:p>
            <a:pPr marL="12700" algn="l" rtl="0" eaLnBrk="0">
              <a:lnSpc>
                <a:spcPct val="87000"/>
              </a:lnSpc>
              <a:spcBef>
                <a:spcPts val="493"/>
              </a:spcBef>
            </a:pPr>
            <a:r>
              <a:rPr sz="1000" kern="0" spc="-40">
                <a:solidFill>
                  <a:srgbClr val="000000">
                    <a:alpha val="100000"/>
                  </a:srgbClr>
                </a:solidFill>
                <a:latin typeface="SimSun"/>
                <a:ea typeface="SimSun"/>
                <a:cs typeface="SimSun"/>
              </a:rPr>
              <a:t>——用小数点“.”代替</a:t>
            </a:r>
            <a:r>
              <a:rPr sz="1000" kern="0" spc="-50">
                <a:solidFill>
                  <a:srgbClr val="000000">
                    <a:alpha val="100000"/>
                  </a:srgbClr>
                </a:solidFill>
                <a:latin typeface="SimSun"/>
                <a:ea typeface="SimSun"/>
                <a:cs typeface="SimSun"/>
              </a:rPr>
              <a:t>作为小数点的逗号“,”;</a:t>
            </a:r>
            <a:endParaRPr lang="SimSun" altLang="SimSun" sz="1000"/>
          </a:p>
          <a:p>
            <a:pPr marL="12700" algn="l" rtl="0" eaLnBrk="0">
              <a:lnSpc>
                <a:spcPts val="1565"/>
              </a:lnSpc>
            </a:pPr>
            <a:r>
              <a:rPr sz="1000" kern="0" spc="0">
                <a:solidFill>
                  <a:srgbClr val="000000">
                    <a:alpha val="100000"/>
                  </a:srgbClr>
                </a:solidFill>
                <a:latin typeface="SimSun"/>
                <a:ea typeface="SimSun"/>
                <a:cs typeface="SimSun"/>
              </a:rPr>
              <a:t>——删除了国际标准的</a:t>
            </a:r>
            <a:r>
              <a:rPr sz="1000" kern="0" spc="-10">
                <a:solidFill>
                  <a:srgbClr val="000000">
                    <a:alpha val="100000"/>
                  </a:srgbClr>
                </a:solidFill>
                <a:latin typeface="SimSun"/>
                <a:ea typeface="SimSun"/>
                <a:cs typeface="SimSun"/>
              </a:rPr>
              <a:t>目次和前言。</a:t>
            </a:r>
            <a:endParaRPr lang="SimSun" altLang="SimSun" sz="1000"/>
          </a:p>
          <a:p>
            <a:pPr marL="12700" algn="l" rtl="0" eaLnBrk="0">
              <a:lnSpc>
                <a:spcPct val="87000"/>
              </a:lnSpc>
              <a:spcBef>
                <a:spcPts val="653"/>
              </a:spcBef>
            </a:pPr>
            <a:r>
              <a:rPr sz="1000" kern="0" spc="0">
                <a:solidFill>
                  <a:srgbClr val="000000">
                    <a:alpha val="100000"/>
                  </a:srgbClr>
                </a:solidFill>
                <a:latin typeface="SimSun"/>
                <a:ea typeface="SimSun"/>
                <a:cs typeface="SimSun"/>
              </a:rPr>
              <a:t>本标准代替</a:t>
            </a:r>
            <a:r>
              <a:rPr sz="1000" kern="0" spc="-240">
                <a:solidFill>
                  <a:srgbClr val="000000">
                    <a:alpha val="100000"/>
                  </a:srgbClr>
                </a:solidFill>
                <a:latin typeface="SimSun"/>
                <a:ea typeface="SimSun"/>
                <a:cs typeface="SimSun"/>
              </a:rPr>
              <a:t> </a:t>
            </a:r>
            <a:r>
              <a:rPr sz="1000" kern="0" spc="0">
                <a:solidFill>
                  <a:srgbClr val="000000">
                    <a:alpha val="100000"/>
                  </a:srgbClr>
                </a:solidFill>
                <a:latin typeface="SimSun"/>
                <a:ea typeface="SimSun"/>
                <a:cs typeface="SimSun"/>
              </a:rPr>
              <a:t>GB/T  14402-1993《建筑材料燃烧热值试验方法》。</a:t>
            </a:r>
            <a:endParaRPr lang="SimSun" altLang="SimSun" sz="1000"/>
          </a:p>
          <a:p>
            <a:pPr marL="12700" algn="l" rtl="0" eaLnBrk="0">
              <a:lnSpc>
                <a:spcPts val="1549"/>
              </a:lnSpc>
            </a:pPr>
            <a:r>
              <a:rPr sz="1000" kern="0" spc="10">
                <a:solidFill>
                  <a:srgbClr val="000000">
                    <a:alpha val="100000"/>
                  </a:srgbClr>
                </a:solidFill>
                <a:latin typeface="SimSun"/>
                <a:ea typeface="SimSun"/>
                <a:cs typeface="SimSun"/>
              </a:rPr>
              <a:t>本标准与</a:t>
            </a:r>
            <a:r>
              <a:rPr sz="1000" kern="0" spc="-180">
                <a:solidFill>
                  <a:srgbClr val="000000">
                    <a:alpha val="100000"/>
                  </a:srgbClr>
                </a:solidFill>
                <a:latin typeface="SimSun"/>
                <a:ea typeface="SimSun"/>
                <a:cs typeface="SimSun"/>
              </a:rPr>
              <a:t> </a:t>
            </a:r>
            <a:r>
              <a:rPr sz="1000" kern="0" spc="0">
                <a:solidFill>
                  <a:srgbClr val="000000">
                    <a:alpha val="100000"/>
                  </a:srgbClr>
                </a:solidFill>
                <a:latin typeface="SimSun"/>
                <a:ea typeface="SimSun"/>
                <a:cs typeface="SimSun"/>
              </a:rPr>
              <a:t>GB</a:t>
            </a:r>
            <a:r>
              <a:rPr sz="1000" kern="0" spc="10">
                <a:solidFill>
                  <a:srgbClr val="000000">
                    <a:alpha val="100000"/>
                  </a:srgbClr>
                </a:solidFill>
                <a:latin typeface="SimSun"/>
                <a:ea typeface="SimSun"/>
                <a:cs typeface="SimSun"/>
              </a:rPr>
              <a:t>/T14402-1993</a:t>
            </a:r>
            <a:r>
              <a:rPr sz="1000" kern="0" spc="7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相比主要变化如下：</a:t>
            </a:r>
            <a:endParaRPr lang="SimSun" altLang="SimSun" sz="1000"/>
          </a:p>
          <a:p>
            <a:pPr marL="12700" algn="l" rtl="0" eaLnBrk="0">
              <a:lnSpc>
                <a:spcPct val="99000"/>
              </a:lnSpc>
              <a:spcBef>
                <a:spcPts val="504"/>
              </a:spcBef>
            </a:pPr>
            <a:r>
              <a:rPr sz="1000" kern="0" spc="30">
                <a:solidFill>
                  <a:srgbClr val="000000">
                    <a:alpha val="100000"/>
                  </a:srgbClr>
                </a:solidFill>
                <a:latin typeface="SimSun"/>
                <a:ea typeface="SimSun"/>
                <a:cs typeface="SimSun"/>
              </a:rPr>
              <a:t>——引人主要成分和次要</a:t>
            </a:r>
            <a:r>
              <a:rPr sz="1000" kern="0" spc="20">
                <a:solidFill>
                  <a:srgbClr val="000000">
                    <a:alpha val="100000"/>
                  </a:srgbClr>
                </a:solidFill>
                <a:latin typeface="SimSun"/>
                <a:ea typeface="SimSun"/>
                <a:cs typeface="SimSun"/>
              </a:rPr>
              <a:t>成分的概念(见3.5、3.6);</a:t>
            </a:r>
            <a:endParaRPr lang="SimSun" altLang="SimSun" sz="1000"/>
          </a:p>
          <a:p>
            <a:pPr marL="297815" indent="-133350" algn="l" rtl="0" eaLnBrk="0">
              <a:lnSpc>
                <a:spcPct val="110000"/>
              </a:lnSpc>
              <a:spcBef>
                <a:spcPts val="553"/>
              </a:spcBef>
            </a:pPr>
            <a:r>
              <a:rPr sz="1000" kern="0" spc="20">
                <a:solidFill>
                  <a:srgbClr val="000000">
                    <a:alpha val="100000"/>
                  </a:srgbClr>
                </a:solidFill>
                <a:latin typeface="SimSun"/>
                <a:ea typeface="SimSun"/>
                <a:cs typeface="SimSun"/>
              </a:rPr>
              <a:t>--不要求测试汽化潜热，以氧弹法测试出的总热值作为材料的热值</a:t>
            </a:r>
            <a:r>
              <a:rPr sz="1000" kern="0" spc="10">
                <a:solidFill>
                  <a:srgbClr val="000000">
                    <a:alpha val="100000"/>
                  </a:srgbClr>
                </a:solidFill>
                <a:latin typeface="SimSun"/>
                <a:ea typeface="SimSun"/>
                <a:cs typeface="SimSun"/>
              </a:rPr>
              <a:t>，当有争议时才提供净热值数</a:t>
            </a:r>
            <a:r>
              <a:rPr sz="1000" kern="0" spc="-10">
                <a:solidFill>
                  <a:srgbClr val="000000">
                    <a:alpha val="100000"/>
                  </a:srgbClr>
                </a:solidFill>
                <a:latin typeface="SimSun"/>
                <a:ea typeface="SimSun"/>
                <a:cs typeface="SimSun"/>
              </a:rPr>
              <a:t> </a:t>
            </a:r>
            <a:r>
              <a:rPr sz="1000" kern="0" spc="100">
                <a:solidFill>
                  <a:srgbClr val="000000">
                    <a:alpha val="100000"/>
                  </a:srgbClr>
                </a:solidFill>
                <a:latin typeface="SimSun"/>
                <a:ea typeface="SimSun"/>
                <a:cs typeface="SimSun"/>
              </a:rPr>
              <a:t>据(见第1章);</a:t>
            </a:r>
            <a:endParaRPr lang="SimSun" altLang="SimSun" sz="1000"/>
          </a:p>
          <a:p>
            <a:pPr marL="12700" algn="l" rtl="0" eaLnBrk="0">
              <a:lnSpc>
                <a:spcPct val="99000"/>
              </a:lnSpc>
              <a:spcBef>
                <a:spcPts val="469"/>
              </a:spcBef>
            </a:pPr>
            <a:r>
              <a:rPr sz="1000" kern="0" spc="50">
                <a:solidFill>
                  <a:srgbClr val="000000">
                    <a:alpha val="100000"/>
                  </a:srgbClr>
                </a:solidFill>
                <a:latin typeface="SimSun"/>
                <a:ea typeface="SimSun"/>
                <a:cs typeface="SimSun"/>
              </a:rPr>
              <a:t>--增加了“香烟”制样法(见5.9);</a:t>
            </a:r>
            <a:endParaRPr lang="SimSun" altLang="SimSun" sz="1000"/>
          </a:p>
          <a:p>
            <a:pPr marL="12700" algn="l" rtl="0" eaLnBrk="0">
              <a:lnSpc>
                <a:spcPct val="108000"/>
              </a:lnSpc>
              <a:spcBef>
                <a:spcPts val="455"/>
              </a:spcBef>
            </a:pPr>
            <a:r>
              <a:rPr sz="1000" kern="0" spc="60">
                <a:solidFill>
                  <a:srgbClr val="000000">
                    <a:alpha val="100000"/>
                  </a:srgbClr>
                </a:solidFill>
                <a:latin typeface="SimSun"/>
                <a:ea typeface="SimSun"/>
                <a:cs typeface="SimSun"/>
              </a:rPr>
              <a:t>——增加了对匀质材料和非匀质材料的热值数据计算的要求和说明(见</a:t>
            </a:r>
            <a:r>
              <a:rPr sz="1000" kern="0" spc="50">
                <a:solidFill>
                  <a:srgbClr val="000000">
                    <a:alpha val="100000"/>
                  </a:srgbClr>
                </a:solidFill>
                <a:latin typeface="SimSun"/>
                <a:ea typeface="SimSun"/>
                <a:cs typeface="SimSun"/>
              </a:rPr>
              <a:t>第8章);</a:t>
            </a:r>
            <a:r>
              <a:rPr sz="1000" kern="0" spc="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 </a:t>
            </a:r>
            <a:r>
              <a:rPr sz="1000" kern="0" spc="0">
                <a:solidFill>
                  <a:srgbClr val="000000">
                    <a:alpha val="100000"/>
                  </a:srgbClr>
                </a:solidFill>
                <a:latin typeface="SimSun"/>
                <a:ea typeface="SimSun"/>
                <a:cs typeface="SimSun"/>
              </a:rPr>
              <a:t>——增加了规范性附录“净热值的计算”</a:t>
            </a:r>
            <a:r>
              <a:rPr sz="1000" kern="0" spc="-10">
                <a:solidFill>
                  <a:srgbClr val="000000">
                    <a:alpha val="100000"/>
                  </a:srgbClr>
                </a:solidFill>
                <a:latin typeface="SimSun"/>
                <a:ea typeface="SimSun"/>
                <a:cs typeface="SimSun"/>
              </a:rPr>
              <a:t>(见附录</a:t>
            </a:r>
            <a:r>
              <a:rPr sz="1000" kern="0" spc="-250">
                <a:solidFill>
                  <a:srgbClr val="000000">
                    <a:alpha val="100000"/>
                  </a:srgbClr>
                </a:solidFill>
                <a:latin typeface="SimSun"/>
                <a:ea typeface="SimSun"/>
                <a:cs typeface="SimSun"/>
              </a:rPr>
              <a:t> </a:t>
            </a:r>
            <a:r>
              <a:rPr sz="1000" kern="0" spc="-10">
                <a:solidFill>
                  <a:srgbClr val="000000">
                    <a:alpha val="100000"/>
                  </a:srgbClr>
                </a:solidFill>
                <a:latin typeface="Times New Roman"/>
                <a:ea typeface="Times New Roman"/>
                <a:cs typeface="Times New Roman"/>
              </a:rPr>
              <a:t>A);</a:t>
            </a:r>
            <a:endParaRPr lang="Times New Roman" altLang="Times New Roman" sz="1000"/>
          </a:p>
          <a:p>
            <a:pPr marL="12700" algn="l" rtl="0" eaLnBrk="0">
              <a:lnSpc>
                <a:spcPct val="94000"/>
              </a:lnSpc>
              <a:spcBef>
                <a:spcPts val="396"/>
              </a:spcBef>
            </a:pPr>
            <a:r>
              <a:rPr sz="1000" kern="0" spc="0">
                <a:solidFill>
                  <a:srgbClr val="000000">
                    <a:alpha val="100000"/>
                  </a:srgbClr>
                </a:solidFill>
                <a:latin typeface="SimSun"/>
                <a:ea typeface="SimSun"/>
                <a:cs typeface="SimSun"/>
              </a:rPr>
              <a:t>——增加了资料性附录“试验方法的精确度”(见附录</a:t>
            </a:r>
            <a:r>
              <a:rPr sz="1000" kern="0" spc="-300">
                <a:solidFill>
                  <a:srgbClr val="000000">
                    <a:alpha val="100000"/>
                  </a:srgbClr>
                </a:solidFill>
                <a:latin typeface="SimSun"/>
                <a:ea typeface="SimSun"/>
                <a:cs typeface="SimSun"/>
              </a:rPr>
              <a:t> </a:t>
            </a:r>
            <a:r>
              <a:rPr sz="1000" kern="0" spc="-10">
                <a:solidFill>
                  <a:srgbClr val="000000">
                    <a:alpha val="100000"/>
                  </a:srgbClr>
                </a:solidFill>
                <a:latin typeface="Times New Roman"/>
                <a:ea typeface="Times New Roman"/>
                <a:cs typeface="Times New Roman"/>
              </a:rPr>
              <a:t>B);</a:t>
            </a:r>
            <a:endParaRPr lang="Times New Roman" altLang="Times New Roman" sz="1000"/>
          </a:p>
          <a:p>
            <a:pPr marL="12700" algn="l" rtl="0" eaLnBrk="0">
              <a:lnSpc>
                <a:spcPts val="1587"/>
              </a:lnSpc>
            </a:pPr>
            <a:r>
              <a:rPr sz="1000" kern="0" spc="10">
                <a:solidFill>
                  <a:srgbClr val="000000">
                    <a:alpha val="100000"/>
                  </a:srgbClr>
                </a:solidFill>
                <a:latin typeface="SimSun"/>
                <a:ea typeface="SimSun"/>
                <a:cs typeface="SimSun"/>
              </a:rPr>
              <a:t>——增加了资料性附录“修正系数c</a:t>
            </a:r>
            <a:r>
              <a:rPr sz="1000" kern="0" spc="-22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的计算</a:t>
            </a:r>
            <a:r>
              <a:rPr sz="1000" kern="0" spc="0">
                <a:solidFill>
                  <a:srgbClr val="000000">
                    <a:alpha val="100000"/>
                  </a:srgbClr>
                </a:solidFill>
                <a:latin typeface="SimSun"/>
                <a:ea typeface="SimSun"/>
                <a:cs typeface="SimSun"/>
              </a:rPr>
              <a:t>”(见附录</a:t>
            </a:r>
            <a:r>
              <a:rPr sz="1000" kern="0" spc="-250">
                <a:solidFill>
                  <a:srgbClr val="000000">
                    <a:alpha val="100000"/>
                  </a:srgbClr>
                </a:solidFill>
                <a:latin typeface="SimSun"/>
                <a:ea typeface="SimSun"/>
                <a:cs typeface="SimSun"/>
              </a:rPr>
              <a:t> </a:t>
            </a:r>
            <a:r>
              <a:rPr sz="1000" kern="0" spc="0">
                <a:solidFill>
                  <a:srgbClr val="000000">
                    <a:alpha val="100000"/>
                  </a:srgbClr>
                </a:solidFill>
                <a:latin typeface="SimSun"/>
                <a:ea typeface="SimSun"/>
                <a:cs typeface="SimSun"/>
              </a:rPr>
              <a:t>C);</a:t>
            </a:r>
            <a:endParaRPr lang="SimSun" altLang="SimSun" sz="1000"/>
          </a:p>
          <a:p>
            <a:pPr marL="12700" algn="l" rtl="0" eaLnBrk="0">
              <a:lnSpc>
                <a:spcPct val="96000"/>
              </a:lnSpc>
              <a:spcBef>
                <a:spcPts val="387"/>
              </a:spcBef>
            </a:pPr>
            <a:r>
              <a:rPr sz="1000" kern="0" spc="0">
                <a:solidFill>
                  <a:srgbClr val="000000">
                    <a:alpha val="100000"/>
                  </a:srgbClr>
                </a:solidFill>
                <a:latin typeface="SimSun"/>
                <a:ea typeface="SimSun"/>
                <a:cs typeface="SimSun"/>
              </a:rPr>
              <a:t>——增加了资料性附录“非匀质样品总热值测量示例”(见附录</a:t>
            </a:r>
            <a:r>
              <a:rPr sz="1000" kern="0" spc="-14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D)</a:t>
            </a:r>
            <a:r>
              <a:rPr sz="1000" kern="0" spc="0">
                <a:solidFill>
                  <a:srgbClr val="000000">
                    <a:alpha val="100000"/>
                  </a:srgbClr>
                </a:solidFill>
                <a:latin typeface="SimSun"/>
                <a:ea typeface="SimSun"/>
                <a:cs typeface="SimSun"/>
              </a:rPr>
              <a:t>。</a:t>
            </a:r>
            <a:endParaRPr lang="SimSun" altLang="SimSun" sz="1000"/>
          </a:p>
          <a:p>
            <a:pPr marL="12700" algn="l" rtl="0" eaLnBrk="0">
              <a:lnSpc>
                <a:spcPct val="87000"/>
              </a:lnSpc>
              <a:spcBef>
                <a:spcPts val="518"/>
              </a:spcBef>
            </a:pPr>
            <a:r>
              <a:rPr sz="1000" kern="0" spc="0">
                <a:solidFill>
                  <a:srgbClr val="000000">
                    <a:alpha val="100000"/>
                  </a:srgbClr>
                </a:solidFill>
                <a:latin typeface="SimSun"/>
                <a:ea typeface="SimSun"/>
                <a:cs typeface="SimSun"/>
              </a:rPr>
              <a:t>本标准的附录</a:t>
            </a:r>
            <a:r>
              <a:rPr sz="1000" kern="0" spc="-23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A </a:t>
            </a:r>
            <a:r>
              <a:rPr sz="1000" kern="0" spc="0">
                <a:solidFill>
                  <a:srgbClr val="000000">
                    <a:alpha val="100000"/>
                  </a:srgbClr>
                </a:solidFill>
                <a:latin typeface="SimSun"/>
                <a:ea typeface="SimSun"/>
                <a:cs typeface="SimSun"/>
              </a:rPr>
              <a:t>为规范性附录，附录</a:t>
            </a:r>
            <a:r>
              <a:rPr sz="1000" kern="0" spc="-15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B</a:t>
            </a:r>
            <a:r>
              <a:rPr sz="1000" kern="0" spc="0">
                <a:solidFill>
                  <a:srgbClr val="000000">
                    <a:alpha val="100000"/>
                  </a:srgbClr>
                </a:solidFill>
                <a:latin typeface="SimSun"/>
                <a:ea typeface="SimSun"/>
                <a:cs typeface="SimSun"/>
              </a:rPr>
              <a:t>、附录</a:t>
            </a:r>
            <a:r>
              <a:rPr sz="1000" kern="0" spc="0">
                <a:solidFill>
                  <a:srgbClr val="000000">
                    <a:alpha val="100000"/>
                  </a:srgbClr>
                </a:solidFill>
                <a:latin typeface="Times New Roman"/>
                <a:ea typeface="Times New Roman"/>
                <a:cs typeface="Times New Roman"/>
              </a:rPr>
              <a:t>C </a:t>
            </a:r>
            <a:r>
              <a:rPr sz="1000" kern="0" spc="0">
                <a:solidFill>
                  <a:srgbClr val="000000">
                    <a:alpha val="100000"/>
                  </a:srgbClr>
                </a:solidFill>
                <a:latin typeface="SimSun"/>
                <a:ea typeface="SimSun"/>
                <a:cs typeface="SimSun"/>
              </a:rPr>
              <a:t>和附录</a:t>
            </a:r>
            <a:r>
              <a:rPr sz="1000" kern="0" spc="0">
                <a:solidFill>
                  <a:srgbClr val="000000">
                    <a:alpha val="100000"/>
                  </a:srgbClr>
                </a:solidFill>
                <a:latin typeface="Times New Roman"/>
                <a:ea typeface="Times New Roman"/>
                <a:cs typeface="Times New Roman"/>
              </a:rPr>
              <a:t>D </a:t>
            </a:r>
            <a:r>
              <a:rPr sz="1000" kern="0" spc="0">
                <a:solidFill>
                  <a:srgbClr val="000000">
                    <a:alpha val="100000"/>
                  </a:srgbClr>
                </a:solidFill>
                <a:latin typeface="SimSun"/>
                <a:ea typeface="SimSun"/>
                <a:cs typeface="SimSun"/>
              </a:rPr>
              <a:t>为资料性附录。</a:t>
            </a:r>
            <a:endParaRPr lang="SimSun" altLang="SimSun" sz="1000"/>
          </a:p>
          <a:p>
            <a:pPr marL="12700" algn="l" rtl="0" eaLnBrk="0">
              <a:lnSpc>
                <a:spcPts val="1649"/>
              </a:lnSpc>
            </a:pPr>
            <a:r>
              <a:rPr sz="1000" kern="0" spc="10">
                <a:solidFill>
                  <a:srgbClr val="000000">
                    <a:alpha val="100000"/>
                  </a:srgbClr>
                </a:solidFill>
                <a:latin typeface="SimSun"/>
                <a:ea typeface="SimSun"/>
                <a:cs typeface="SimSun"/>
              </a:rPr>
              <a:t>本标准由中华人民共和国</a:t>
            </a:r>
            <a:r>
              <a:rPr sz="1000" kern="0" spc="0">
                <a:solidFill>
                  <a:srgbClr val="000000">
                    <a:alpha val="100000"/>
                  </a:srgbClr>
                </a:solidFill>
                <a:latin typeface="SimSun"/>
                <a:ea typeface="SimSun"/>
                <a:cs typeface="SimSun"/>
              </a:rPr>
              <a:t>公安部提出。</a:t>
            </a:r>
            <a:endParaRPr lang="SimSun" altLang="SimSun" sz="1000"/>
          </a:p>
          <a:p>
            <a:pPr marL="12700" algn="l" rtl="0" eaLnBrk="0">
              <a:lnSpc>
                <a:spcPct val="119000"/>
              </a:lnSpc>
              <a:spcBef>
                <a:spcPts val="429"/>
              </a:spcBef>
            </a:pPr>
            <a:r>
              <a:rPr sz="1000" kern="0" spc="20">
                <a:solidFill>
                  <a:srgbClr val="000000">
                    <a:alpha val="100000"/>
                  </a:srgbClr>
                </a:solidFill>
                <a:latin typeface="SimSun"/>
                <a:ea typeface="SimSun"/>
                <a:cs typeface="SimSun"/>
              </a:rPr>
              <a:t>本标准由全国消防标准化技术委员会第七分技术委员会</a:t>
            </a:r>
            <a:r>
              <a:rPr sz="1000" kern="0" spc="2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SAC</a:t>
            </a:r>
            <a:r>
              <a:rPr sz="1000" kern="0" spc="2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TC</a:t>
            </a:r>
            <a:r>
              <a:rPr sz="1000" kern="0" spc="20">
                <a:solidFill>
                  <a:srgbClr val="000000">
                    <a:alpha val="100000"/>
                  </a:srgbClr>
                </a:solidFill>
                <a:latin typeface="Times New Roman"/>
                <a:ea typeface="Times New Roman"/>
                <a:cs typeface="Times New Roman"/>
              </a:rPr>
              <a:t>   113/</a:t>
            </a:r>
            <a:r>
              <a:rPr sz="1000" kern="0" spc="0">
                <a:solidFill>
                  <a:srgbClr val="000000">
                    <a:alpha val="100000"/>
                  </a:srgbClr>
                </a:solidFill>
                <a:latin typeface="Times New Roman"/>
                <a:ea typeface="Times New Roman"/>
                <a:cs typeface="Times New Roman"/>
              </a:rPr>
              <a:t>SC</a:t>
            </a:r>
            <a:r>
              <a:rPr sz="1000" kern="0" spc="20">
                <a:solidFill>
                  <a:srgbClr val="000000">
                    <a:alpha val="100000"/>
                  </a:srgbClr>
                </a:solidFill>
                <a:latin typeface="Times New Roman"/>
                <a:ea typeface="Times New Roman"/>
                <a:cs typeface="Times New Roman"/>
              </a:rPr>
              <a:t>   7)</a:t>
            </a:r>
            <a:r>
              <a:rPr sz="1000" kern="0" spc="20">
                <a:solidFill>
                  <a:srgbClr val="000000">
                    <a:alpha val="100000"/>
                  </a:srgbClr>
                </a:solidFill>
                <a:latin typeface="SimSun"/>
                <a:ea typeface="SimSun"/>
                <a:cs typeface="SimSun"/>
              </a:rPr>
              <a:t>归口。   </a:t>
            </a:r>
            <a:r>
              <a:rPr sz="1000" kern="0" spc="10">
                <a:solidFill>
                  <a:srgbClr val="000000">
                    <a:alpha val="100000"/>
                  </a:srgbClr>
                </a:solidFill>
                <a:latin typeface="SimSun"/>
                <a:ea typeface="SimSun"/>
                <a:cs typeface="SimSun"/>
              </a:rPr>
              <a:t>           本标准负责起草单位：公安部四川消防研究所。</a:t>
            </a:r>
            <a:endParaRPr lang="SimSun" altLang="SimSun" sz="1000"/>
          </a:p>
          <a:p>
            <a:pPr marL="12700" algn="l" rtl="0" eaLnBrk="0">
              <a:lnSpc>
                <a:spcPct val="114000"/>
              </a:lnSpc>
              <a:spcBef>
                <a:spcPts val="465"/>
              </a:spcBef>
            </a:pPr>
            <a:r>
              <a:rPr sz="1000" kern="0" spc="-10">
                <a:solidFill>
                  <a:srgbClr val="000000">
                    <a:alpha val="100000"/>
                  </a:srgbClr>
                </a:solidFill>
                <a:latin typeface="SimSun"/>
                <a:ea typeface="SimSun"/>
                <a:cs typeface="SimSun"/>
              </a:rPr>
              <a:t>本标准参加起草单位：广东省公安厅消防局、四川省公安厅消防局、广州市啊啦棒建材有限</a:t>
            </a:r>
            <a:r>
              <a:rPr sz="1000" kern="0" spc="-20">
                <a:solidFill>
                  <a:srgbClr val="000000">
                    <a:alpha val="100000"/>
                  </a:srgbClr>
                </a:solidFill>
                <a:latin typeface="SimSun"/>
                <a:ea typeface="SimSun"/>
                <a:cs typeface="SimSun"/>
              </a:rPr>
              <a:t>公司。</a:t>
            </a:r>
            <a:r>
              <a:rPr sz="1000" kern="0" spc="-10">
                <a:solidFill>
                  <a:srgbClr val="000000">
                    <a:alpha val="100000"/>
                  </a:srgbClr>
                </a:solidFill>
                <a:latin typeface="SimSun"/>
                <a:ea typeface="SimSun"/>
                <a:cs typeface="SimSun"/>
              </a:rPr>
              <a:t>    </a:t>
            </a:r>
            <a:r>
              <a:rPr sz="1000" kern="0" spc="-50">
                <a:solidFill>
                  <a:srgbClr val="000000">
                    <a:alpha val="100000"/>
                  </a:srgbClr>
                </a:solidFill>
                <a:latin typeface="SimSun"/>
                <a:ea typeface="SimSun"/>
                <a:cs typeface="SimSun"/>
              </a:rPr>
              <a:t>本标准主要起草人：赵成刚、张正卿、曾绪斌、陈映雄、周全会。</a:t>
            </a:r>
            <a:endParaRPr lang="SimSun" altLang="SimSun" sz="1000"/>
          </a:p>
          <a:p>
            <a:pPr marL="12700" algn="l" rtl="0" eaLnBrk="0">
              <a:lnSpc>
                <a:spcPct val="87000"/>
              </a:lnSpc>
              <a:spcBef>
                <a:spcPts val="371"/>
              </a:spcBef>
            </a:pPr>
            <a:r>
              <a:rPr sz="1000" kern="0" spc="10">
                <a:solidFill>
                  <a:srgbClr val="000000">
                    <a:alpha val="100000"/>
                  </a:srgbClr>
                </a:solidFill>
                <a:latin typeface="SimSun"/>
                <a:ea typeface="SimSun"/>
                <a:cs typeface="SimSun"/>
              </a:rPr>
              <a:t>本标准所代替标准的历次版</a:t>
            </a:r>
            <a:r>
              <a:rPr sz="1000" kern="0" spc="0">
                <a:solidFill>
                  <a:srgbClr val="000000">
                    <a:alpha val="100000"/>
                  </a:srgbClr>
                </a:solidFill>
                <a:latin typeface="SimSun"/>
                <a:ea typeface="SimSun"/>
                <a:cs typeface="SimSun"/>
              </a:rPr>
              <a:t>本发布情况为：</a:t>
            </a:r>
            <a:endParaRPr lang="SimSun" altLang="SimSun" sz="1000"/>
          </a:p>
          <a:p>
            <a:pPr marL="12700" algn="l" rtl="0" eaLnBrk="0">
              <a:lnSpc>
                <a:spcPts val="1532"/>
              </a:lnSpc>
            </a:pPr>
            <a:r>
              <a:rPr sz="1000" kern="0" spc="-10">
                <a:solidFill>
                  <a:srgbClr val="000000">
                    <a:alpha val="100000"/>
                  </a:srgbClr>
                </a:solidFill>
                <a:latin typeface="SimSun"/>
                <a:ea typeface="SimSun"/>
                <a:cs typeface="SimSun"/>
              </a:rPr>
              <a:t>——GB/T</a:t>
            </a:r>
            <a:r>
              <a:rPr sz="1000" kern="0" spc="48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14402—1993。</a:t>
            </a:r>
            <a:endParaRPr lang="SimSun" altLang="SimSun" sz="1000"/>
          </a:p>
        </p:txBody>
      </p:sp>
      <p:sp>
        <p:nvSpPr>
          <p:cNvPr id="30" name="textbox 30"/>
          <p:cNvSpPr/>
          <p:nvPr/>
        </p:nvSpPr>
        <p:spPr>
          <a:xfrm>
            <a:off x="4713587" y="934312"/>
            <a:ext cx="2049779" cy="1797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214"/>
              </a:lnSpc>
            </a:pPr>
            <a:r>
              <a:rPr sz="1000" b="1" kern="0" spc="0">
                <a:solidFill>
                  <a:srgbClr val="000000">
                    <a:alpha val="100000"/>
                  </a:srgbClr>
                </a:solidFill>
                <a:latin typeface="SimSun"/>
                <a:ea typeface="SimSun"/>
                <a:cs typeface="SimSun"/>
              </a:rPr>
              <a:t>GB</a:t>
            </a:r>
            <a:r>
              <a:rPr sz="1000" b="1" kern="0" spc="10">
                <a:solidFill>
                  <a:srgbClr val="000000">
                    <a:alpha val="100000"/>
                  </a:srgbClr>
                </a:solidFill>
                <a:latin typeface="SimSun"/>
                <a:ea typeface="SimSun"/>
                <a:cs typeface="SimSun"/>
              </a:rPr>
              <a:t>/T</a:t>
            </a:r>
            <a:r>
              <a:rPr sz="1000" kern="0" spc="31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14402—2007/</a:t>
            </a:r>
            <a:r>
              <a:rPr sz="1000" b="1" kern="0" spc="0">
                <a:solidFill>
                  <a:srgbClr val="000000">
                    <a:alpha val="100000"/>
                  </a:srgbClr>
                </a:solidFill>
                <a:latin typeface="SimSun"/>
                <a:ea typeface="SimSun"/>
                <a:cs typeface="SimSun"/>
              </a:rPr>
              <a:t>ISO</a:t>
            </a:r>
            <a:r>
              <a:rPr sz="1000" kern="0" spc="25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1716:2002</a:t>
            </a:r>
            <a:endParaRPr lang="SimSun" altLang="SimSun" sz="1000"/>
          </a:p>
        </p:txBody>
      </p:sp>
      <p:sp>
        <p:nvSpPr>
          <p:cNvPr id="32" name="textbox 32"/>
          <p:cNvSpPr/>
          <p:nvPr/>
        </p:nvSpPr>
        <p:spPr>
          <a:xfrm>
            <a:off x="3431822" y="1605228"/>
            <a:ext cx="784859" cy="2520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546"/>
              </a:lnSpc>
            </a:pPr>
            <a:endParaRPr lang="Arial" altLang="Arial" sz="100"/>
          </a:p>
          <a:p>
            <a:pPr marL="12700" algn="l" rtl="0" eaLnBrk="0">
              <a:lnSpc>
                <a:spcPct val="99000"/>
              </a:lnSpc>
            </a:pPr>
            <a:r>
              <a:rPr sz="1500" b="1" kern="0" spc="-30">
                <a:solidFill>
                  <a:srgbClr val="000000">
                    <a:alpha val="100000"/>
                  </a:srgbClr>
                </a:solidFill>
                <a:latin typeface="SimHei"/>
                <a:ea typeface="SimHei"/>
                <a:cs typeface="SimHei"/>
              </a:rPr>
              <a:t>前</a:t>
            </a:r>
            <a:r>
              <a:rPr sz="1500" kern="0" spc="10">
                <a:solidFill>
                  <a:srgbClr val="000000">
                    <a:alpha val="100000"/>
                  </a:srgbClr>
                </a:solidFill>
                <a:latin typeface="SimHei"/>
                <a:ea typeface="SimHei"/>
                <a:cs typeface="SimHei"/>
              </a:rPr>
              <a:t>    </a:t>
            </a:r>
            <a:r>
              <a:rPr sz="1500" b="1" kern="0" spc="-30">
                <a:solidFill>
                  <a:srgbClr val="000000">
                    <a:alpha val="100000"/>
                  </a:srgbClr>
                </a:solidFill>
                <a:latin typeface="SimHei"/>
                <a:ea typeface="SimHei"/>
                <a:cs typeface="SimHei"/>
              </a:rPr>
              <a:t>言</a:t>
            </a:r>
            <a:endParaRPr lang="SimHei" altLang="SimHei" sz="1500"/>
          </a:p>
        </p:txBody>
      </p:sp>
      <p:sp>
        <p:nvSpPr>
          <p:cNvPr id="34" name="textbox 34"/>
          <p:cNvSpPr/>
          <p:nvPr/>
        </p:nvSpPr>
        <p:spPr>
          <a:xfrm>
            <a:off x="6578620" y="9968776"/>
            <a:ext cx="98425" cy="1206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749"/>
              </a:lnSpc>
            </a:pPr>
            <a:r>
              <a:rPr sz="600" kern="0" spc="-40">
                <a:solidFill>
                  <a:srgbClr val="000000">
                    <a:alpha val="100000"/>
                  </a:srgbClr>
                </a:solidFill>
                <a:latin typeface="SimSun"/>
                <a:ea typeface="SimSun"/>
                <a:cs typeface="SimSun"/>
              </a:rPr>
              <a:t>Ⅲ</a:t>
            </a:r>
            <a:endParaRPr lang="SimSun" altLang="SimSun" sz="6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6" name="picture 36"/>
          <p:cNvPicPr>
            <a:picLocks noChangeAspect="1"/>
          </p:cNvPicPr>
          <p:nvPr/>
        </p:nvPicPr>
        <p:blipFill>
          <a:blip r:embed="rId2"/>
          <a:stretch>
            <a:fillRect/>
          </a:stretch>
        </p:blipFill>
        <p:spPr>
          <a:xfrm rot="21600000">
            <a:off x="1111277" y="2698790"/>
            <a:ext cx="4724379" cy="5289515"/>
          </a:xfrm>
          <a:prstGeom prst="rect">
            <a:avLst/>
          </a:prstGeom>
        </p:spPr>
      </p:pic>
      <p:sp>
        <p:nvSpPr>
          <p:cNvPr id="38" name="textbox 38"/>
          <p:cNvSpPr/>
          <p:nvPr/>
        </p:nvSpPr>
        <p:spPr>
          <a:xfrm>
            <a:off x="844577" y="852789"/>
            <a:ext cx="5854065" cy="18535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098"/>
              </a:lnSpc>
            </a:pPr>
            <a:r>
              <a:rPr sz="900" kern="0" spc="0">
                <a:solidFill>
                  <a:srgbClr val="000000">
                    <a:alpha val="100000"/>
                  </a:srgbClr>
                </a:solidFill>
                <a:latin typeface="SimSun"/>
                <a:ea typeface="SimSun"/>
                <a:cs typeface="SimSun"/>
              </a:rPr>
              <a:t>GB</a:t>
            </a:r>
            <a:r>
              <a:rPr sz="900" kern="0" spc="20">
                <a:solidFill>
                  <a:srgbClr val="000000">
                    <a:alpha val="100000"/>
                  </a:srgbClr>
                </a:solidFill>
                <a:latin typeface="SimSun"/>
                <a:ea typeface="SimSun"/>
                <a:cs typeface="SimSun"/>
              </a:rPr>
              <a:t>/T   14402—2007/</a:t>
            </a:r>
            <a:r>
              <a:rPr sz="900" kern="0" spc="0">
                <a:solidFill>
                  <a:srgbClr val="000000">
                    <a:alpha val="100000"/>
                  </a:srgbClr>
                </a:solidFill>
                <a:latin typeface="SimSun"/>
                <a:ea typeface="SimSun"/>
                <a:cs typeface="SimSun"/>
              </a:rPr>
              <a:t>ISO</a:t>
            </a:r>
            <a:r>
              <a:rPr sz="900" kern="0" spc="20">
                <a:solidFill>
                  <a:srgbClr val="000000">
                    <a:alpha val="100000"/>
                  </a:srgbClr>
                </a:solidFill>
                <a:latin typeface="SimSun"/>
                <a:ea typeface="SimSun"/>
                <a:cs typeface="SimSun"/>
              </a:rPr>
              <a:t>   1716:2002</a:t>
            </a:r>
            <a:endParaRPr lang="SimSun" altLang="SimSun" sz="900"/>
          </a:p>
          <a:p>
            <a:pPr algn="l" rtl="0" eaLnBrk="0">
              <a:lnSpc>
                <a:spcPct val="106000"/>
              </a:lnSpc>
            </a:pPr>
            <a:endParaRPr lang="Arial" altLang="Arial" sz="1000"/>
          </a:p>
          <a:p>
            <a:pPr algn="l" rtl="0" eaLnBrk="0">
              <a:lnSpc>
                <a:spcPct val="106000"/>
              </a:lnSpc>
            </a:pPr>
            <a:endParaRPr lang="Arial" altLang="Arial" sz="1000"/>
          </a:p>
          <a:p>
            <a:pPr algn="l" rtl="0" eaLnBrk="0">
              <a:lnSpc>
                <a:spcPct val="106000"/>
              </a:lnSpc>
            </a:pPr>
            <a:endParaRPr lang="Arial" altLang="Arial" sz="1000"/>
          </a:p>
          <a:p>
            <a:pPr marL="2541904" algn="l" rtl="0" eaLnBrk="0">
              <a:lnSpc>
                <a:spcPct val="96000"/>
              </a:lnSpc>
              <a:spcBef>
                <a:spcPts val="420"/>
              </a:spcBef>
            </a:pPr>
            <a:r>
              <a:rPr sz="1400" b="1" kern="0" spc="-110">
                <a:solidFill>
                  <a:srgbClr val="000000">
                    <a:alpha val="100000"/>
                  </a:srgbClr>
                </a:solidFill>
                <a:latin typeface="SimHei"/>
                <a:ea typeface="SimHei"/>
                <a:cs typeface="SimHei"/>
              </a:rPr>
              <a:t>引</a:t>
            </a:r>
            <a:r>
              <a:rPr sz="1400" kern="0" spc="140">
                <a:solidFill>
                  <a:srgbClr val="000000">
                    <a:alpha val="100000"/>
                  </a:srgbClr>
                </a:solidFill>
                <a:latin typeface="SimHei"/>
                <a:ea typeface="SimHei"/>
                <a:cs typeface="SimHei"/>
              </a:rPr>
              <a:t>    </a:t>
            </a:r>
            <a:r>
              <a:rPr sz="1400" b="1" kern="0" spc="-110">
                <a:solidFill>
                  <a:srgbClr val="000000">
                    <a:alpha val="100000"/>
                  </a:srgbClr>
                </a:solidFill>
                <a:latin typeface="SimHei"/>
                <a:ea typeface="SimHei"/>
                <a:cs typeface="SimHei"/>
              </a:rPr>
              <a:t>言</a:t>
            </a:r>
            <a:endParaRPr lang="SimHei" altLang="SimHei" sz="1400"/>
          </a:p>
          <a:p>
            <a:pPr algn="l" rtl="0" eaLnBrk="0">
              <a:lnSpc>
                <a:spcPct val="120000"/>
              </a:lnSpc>
            </a:pPr>
            <a:endParaRPr lang="Arial" altLang="Arial" sz="1000"/>
          </a:p>
          <a:p>
            <a:pPr algn="l" rtl="0" eaLnBrk="0">
              <a:lnSpc>
                <a:spcPct val="121000"/>
              </a:lnSpc>
            </a:pPr>
            <a:endParaRPr lang="Arial" altLang="Arial" sz="1000"/>
          </a:p>
          <a:p>
            <a:pPr algn="l" rtl="0" eaLnBrk="0">
              <a:lnSpc>
                <a:spcPct val="115000"/>
              </a:lnSpc>
            </a:pPr>
            <a:endParaRPr lang="Arial" altLang="Arial" sz="200"/>
          </a:p>
          <a:p>
            <a:pPr marL="12700" indent="272415" algn="l" rtl="0" eaLnBrk="0">
              <a:lnSpc>
                <a:spcPct val="132000"/>
              </a:lnSpc>
            </a:pPr>
            <a:r>
              <a:rPr sz="900" kern="0" spc="120">
                <a:solidFill>
                  <a:srgbClr val="000000">
                    <a:alpha val="100000"/>
                  </a:srgbClr>
                </a:solidFill>
                <a:latin typeface="SimSun"/>
                <a:ea typeface="SimSun"/>
                <a:cs typeface="SimSun"/>
              </a:rPr>
              <a:t>本试验规定了在标准条件</a:t>
            </a:r>
            <a:r>
              <a:rPr sz="900" kern="0" spc="110">
                <a:solidFill>
                  <a:srgbClr val="000000">
                    <a:alpha val="100000"/>
                  </a:srgbClr>
                </a:solidFill>
                <a:latin typeface="SimSun"/>
                <a:ea typeface="SimSun"/>
                <a:cs typeface="SimSun"/>
              </a:rPr>
              <a:t>下，将特定质量的</a:t>
            </a:r>
            <a:r>
              <a:rPr sz="900" kern="0" spc="110">
                <a:solidFill>
                  <a:srgbClr val="FF0000">
                    <a:alpha val="100000"/>
                  </a:srgbClr>
                </a:solidFill>
                <a:latin typeface="SimSun"/>
                <a:ea typeface="SimSun"/>
                <a:cs typeface="SimSun"/>
              </a:rPr>
              <a:t>试样置手</a:t>
            </a:r>
            <a:r>
              <a:rPr sz="900" kern="0" spc="-270">
                <a:solidFill>
                  <a:srgbClr val="FF0000">
                    <a:alpha val="100000"/>
                  </a:srgbClr>
                </a:solidFill>
                <a:latin typeface="SimSun"/>
                <a:ea typeface="SimSun"/>
                <a:cs typeface="SimSun"/>
              </a:rPr>
              <a:t> </a:t>
            </a:r>
            <a:r>
              <a:rPr sz="900" kern="0" spc="110">
                <a:solidFill>
                  <a:srgbClr val="FF0000">
                    <a:alpha val="100000"/>
                  </a:srgbClr>
                </a:solidFill>
                <a:latin typeface="SimSun"/>
                <a:ea typeface="SimSun"/>
                <a:cs typeface="SimSun"/>
              </a:rPr>
              <a:t>一个</a:t>
            </a:r>
            <a:r>
              <a:rPr sz="900" kern="0" spc="110">
                <a:solidFill>
                  <a:srgbClr val="000000">
                    <a:alpha val="100000"/>
                  </a:srgbClr>
                </a:solidFill>
                <a:latin typeface="SimSun"/>
                <a:ea typeface="SimSun"/>
                <a:cs typeface="SimSun"/>
              </a:rPr>
              <a:t>体积恒定的氧弹量热仪中，测试试样燃烧</a:t>
            </a:r>
            <a:r>
              <a:rPr sz="900" kern="0" spc="0">
                <a:solidFill>
                  <a:srgbClr val="000000">
                    <a:alpha val="100000"/>
                  </a:srgbClr>
                </a:solidFill>
                <a:latin typeface="SimSun"/>
                <a:ea typeface="SimSun"/>
                <a:cs typeface="SimSun"/>
              </a:rPr>
              <a:t> </a:t>
            </a:r>
            <a:r>
              <a:rPr sz="900" kern="0" spc="120">
                <a:solidFill>
                  <a:srgbClr val="000000">
                    <a:alpha val="100000"/>
                  </a:srgbClr>
                </a:solidFill>
                <a:latin typeface="SimSun"/>
                <a:ea typeface="SimSun"/>
                <a:cs typeface="SimSun"/>
              </a:rPr>
              <a:t>热值的试验方法。氧弹量热仪需用标准苯甲酸进行校准。在标准条件下，试验以测试温升为基础</a:t>
            </a:r>
            <a:r>
              <a:rPr sz="900" kern="0" spc="110">
                <a:solidFill>
                  <a:srgbClr val="000000">
                    <a:alpha val="100000"/>
                  </a:srgbClr>
                </a:solidFill>
                <a:latin typeface="SimSun"/>
                <a:ea typeface="SimSun"/>
                <a:cs typeface="SimSun"/>
              </a:rPr>
              <a:t>，在考</a:t>
            </a:r>
            <a:r>
              <a:rPr sz="900" kern="0" spc="0">
                <a:solidFill>
                  <a:srgbClr val="000000">
                    <a:alpha val="100000"/>
                  </a:srgbClr>
                </a:solidFill>
                <a:latin typeface="SimSun"/>
                <a:ea typeface="SimSun"/>
                <a:cs typeface="SimSun"/>
              </a:rPr>
              <a:t> </a:t>
            </a:r>
            <a:r>
              <a:rPr sz="900" kern="0" spc="120">
                <a:solidFill>
                  <a:srgbClr val="000000">
                    <a:alpha val="100000"/>
                  </a:srgbClr>
                </a:solidFill>
                <a:latin typeface="SimSun"/>
                <a:ea typeface="SimSun"/>
                <a:cs typeface="SimSun"/>
              </a:rPr>
              <a:t>虑所有热损失及汽化潜热的条</a:t>
            </a:r>
            <a:r>
              <a:rPr sz="900" kern="0" spc="110">
                <a:solidFill>
                  <a:srgbClr val="000000">
                    <a:alpha val="100000"/>
                  </a:srgbClr>
                </a:solidFill>
                <a:latin typeface="SimSun"/>
                <a:ea typeface="SimSun"/>
                <a:cs typeface="SimSun"/>
              </a:rPr>
              <a:t>件下，计算试样的燃烧热值。</a:t>
            </a:r>
            <a:endParaRPr lang="SimSun" altLang="SimSun" sz="900"/>
          </a:p>
        </p:txBody>
      </p:sp>
      <p:sp>
        <p:nvSpPr>
          <p:cNvPr id="40" name="textbox 40"/>
          <p:cNvSpPr/>
          <p:nvPr/>
        </p:nvSpPr>
        <p:spPr>
          <a:xfrm>
            <a:off x="844577" y="9835908"/>
            <a:ext cx="111760" cy="1339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122"/>
              </a:lnSpc>
            </a:pPr>
            <a:endParaRPr lang="Arial" altLang="Arial" sz="100"/>
          </a:p>
          <a:p>
            <a:pPr marL="12700" algn="l" rtl="0" eaLnBrk="0">
              <a:lnSpc>
                <a:spcPct val="79000"/>
              </a:lnSpc>
            </a:pPr>
            <a:r>
              <a:rPr sz="900" kern="0" spc="10">
                <a:solidFill>
                  <a:srgbClr val="000000">
                    <a:alpha val="100000"/>
                  </a:srgbClr>
                </a:solidFill>
                <a:latin typeface="Times New Roman"/>
                <a:ea typeface="Times New Roman"/>
                <a:cs typeface="Times New Roman"/>
              </a:rPr>
              <a:t>V</a:t>
            </a:r>
            <a:endParaRPr lang="Times New Roman" altLang="Times New Roman" sz="9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 name="textbox 42"/>
          <p:cNvSpPr/>
          <p:nvPr/>
        </p:nvSpPr>
        <p:spPr>
          <a:xfrm>
            <a:off x="895347" y="2550301"/>
            <a:ext cx="5859145" cy="73787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56"/>
              </a:lnSpc>
            </a:pPr>
            <a:endParaRPr lang="Arial" altLang="Arial" sz="100"/>
          </a:p>
          <a:p>
            <a:pPr marL="14604" algn="l" rtl="0" eaLnBrk="0">
              <a:lnSpc>
                <a:spcPct val="99000"/>
              </a:lnSpc>
            </a:pPr>
            <a:r>
              <a:rPr sz="1000" b="1" kern="0" spc="10">
                <a:solidFill>
                  <a:srgbClr val="000000">
                    <a:alpha val="100000"/>
                  </a:srgbClr>
                </a:solidFill>
                <a:latin typeface="SimSun"/>
                <a:ea typeface="SimSun"/>
                <a:cs typeface="SimSun"/>
              </a:rPr>
              <a:t>1</a:t>
            </a:r>
            <a:r>
              <a:rPr sz="1000" kern="0" spc="50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范围</a:t>
            </a:r>
            <a:endParaRPr lang="SimSun" altLang="SimSun" sz="1000"/>
          </a:p>
          <a:p>
            <a:pPr marL="266065" algn="l" rtl="0" eaLnBrk="0">
              <a:lnSpc>
                <a:spcPct val="99000"/>
              </a:lnSpc>
              <a:spcBef>
                <a:spcPts val="1262"/>
              </a:spcBef>
            </a:pPr>
            <a:r>
              <a:rPr sz="1000" kern="0" spc="10">
                <a:solidFill>
                  <a:srgbClr val="000000">
                    <a:alpha val="100000"/>
                  </a:srgbClr>
                </a:solidFill>
                <a:latin typeface="SimSun"/>
                <a:ea typeface="SimSun"/>
                <a:cs typeface="SimSun"/>
              </a:rPr>
              <a:t>本标准规定了在恒定热容量的氧弹量热仪中，测定建筑材料燃烧热值的试验方法。</a:t>
            </a:r>
            <a:endParaRPr lang="SimSun" altLang="SimSun" sz="1000"/>
          </a:p>
          <a:p>
            <a:pPr marL="266700" algn="l" rtl="0" eaLnBrk="0">
              <a:lnSpc>
                <a:spcPct val="121000"/>
              </a:lnSpc>
              <a:spcBef>
                <a:spcPts val="296"/>
              </a:spcBef>
            </a:pPr>
            <a:r>
              <a:rPr sz="1000" kern="0" spc="30">
                <a:solidFill>
                  <a:srgbClr val="000000">
                    <a:alpha val="100000"/>
                  </a:srgbClr>
                </a:solidFill>
                <a:latin typeface="SimSun"/>
                <a:ea typeface="SimSun"/>
                <a:cs typeface="SimSun"/>
              </a:rPr>
              <a:t>本标准规定了测定总</a:t>
            </a:r>
            <a:r>
              <a:rPr sz="1000" kern="0" spc="20">
                <a:solidFill>
                  <a:srgbClr val="000000">
                    <a:alpha val="100000"/>
                  </a:srgbClr>
                </a:solidFill>
                <a:latin typeface="SimSun"/>
                <a:ea typeface="SimSun"/>
                <a:cs typeface="SimSun"/>
              </a:rPr>
              <a:t>燃烧热值</a:t>
            </a:r>
            <a:r>
              <a:rPr sz="1000" kern="0" spc="2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PCS</a:t>
            </a:r>
            <a:r>
              <a:rPr sz="1000" kern="0" spc="20">
                <a:solidFill>
                  <a:srgbClr val="000000">
                    <a:alpha val="100000"/>
                  </a:srgbClr>
                </a:solidFill>
                <a:latin typeface="Times New Roman"/>
                <a:ea typeface="Times New Roman"/>
                <a:cs typeface="Times New Roman"/>
              </a:rPr>
              <a:t>)  </a:t>
            </a:r>
            <a:r>
              <a:rPr sz="1000" kern="0" spc="20">
                <a:solidFill>
                  <a:srgbClr val="000000">
                    <a:alpha val="100000"/>
                  </a:srgbClr>
                </a:solidFill>
                <a:latin typeface="SimSun"/>
                <a:ea typeface="SimSun"/>
                <a:cs typeface="SimSun"/>
              </a:rPr>
              <a:t>的方法。附录</a:t>
            </a:r>
            <a:r>
              <a:rPr sz="1000" kern="0" spc="-130">
                <a:solidFill>
                  <a:srgbClr val="000000">
                    <a:alpha val="100000"/>
                  </a:srgbClr>
                </a:solidFill>
                <a:latin typeface="SimSun"/>
                <a:ea typeface="SimSun"/>
                <a:cs typeface="SimSun"/>
              </a:rPr>
              <a:t> </a:t>
            </a:r>
            <a:r>
              <a:rPr sz="1000" kern="0" spc="20">
                <a:solidFill>
                  <a:srgbClr val="000000">
                    <a:alpha val="100000"/>
                  </a:srgbClr>
                </a:solidFill>
                <a:latin typeface="Times New Roman"/>
                <a:ea typeface="Times New Roman"/>
                <a:cs typeface="Times New Roman"/>
              </a:rPr>
              <a:t>A</a:t>
            </a:r>
            <a:r>
              <a:rPr sz="1000" kern="0" spc="-50">
                <a:solidFill>
                  <a:srgbClr val="000000">
                    <a:alpha val="100000"/>
                  </a:srgbClr>
                </a:solidFill>
                <a:latin typeface="Times New Roman"/>
                <a:ea typeface="Times New Roman"/>
                <a:cs typeface="Times New Roman"/>
              </a:rPr>
              <a:t> </a:t>
            </a:r>
            <a:r>
              <a:rPr sz="1000" kern="0" spc="20">
                <a:solidFill>
                  <a:srgbClr val="000000">
                    <a:alpha val="100000"/>
                  </a:srgbClr>
                </a:solidFill>
                <a:latin typeface="SimSun"/>
                <a:ea typeface="SimSun"/>
                <a:cs typeface="SimSun"/>
              </a:rPr>
              <a:t>规定了计算净燃烧热值</a:t>
            </a:r>
            <a:r>
              <a:rPr sz="1000" kern="0" spc="2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PCI</a:t>
            </a:r>
            <a:r>
              <a:rPr sz="1000" kern="0" spc="20">
                <a:solidFill>
                  <a:srgbClr val="000000">
                    <a:alpha val="100000"/>
                  </a:srgbClr>
                </a:solidFill>
                <a:latin typeface="Times New Roman"/>
                <a:ea typeface="Times New Roman"/>
                <a:cs typeface="Times New Roman"/>
              </a:rPr>
              <a:t>)</a:t>
            </a:r>
            <a:r>
              <a:rPr sz="1000" kern="0" spc="80">
                <a:solidFill>
                  <a:srgbClr val="000000">
                    <a:alpha val="100000"/>
                  </a:srgbClr>
                </a:solidFill>
                <a:latin typeface="Times New Roman"/>
                <a:ea typeface="Times New Roman"/>
                <a:cs typeface="Times New Roman"/>
              </a:rPr>
              <a:t>  </a:t>
            </a:r>
            <a:r>
              <a:rPr sz="1000" kern="0" spc="20">
                <a:solidFill>
                  <a:srgbClr val="000000">
                    <a:alpha val="100000"/>
                  </a:srgbClr>
                </a:solidFill>
                <a:latin typeface="SimSun"/>
                <a:ea typeface="SimSun"/>
                <a:cs typeface="SimSun"/>
              </a:rPr>
              <a:t>的方法。      </a:t>
            </a:r>
            <a:r>
              <a:rPr sz="1000" kern="0" spc="40">
                <a:solidFill>
                  <a:srgbClr val="000000">
                    <a:alpha val="100000"/>
                  </a:srgbClr>
                </a:solidFill>
                <a:latin typeface="SimSun"/>
                <a:ea typeface="SimSun"/>
                <a:cs typeface="SimSun"/>
              </a:rPr>
              <a:t>本试验方法的精度参见附录</a:t>
            </a:r>
            <a:r>
              <a:rPr sz="1000" kern="0" spc="40">
                <a:solidFill>
                  <a:srgbClr val="000000">
                    <a:alpha val="100000"/>
                  </a:srgbClr>
                </a:solidFill>
                <a:latin typeface="Times New Roman"/>
                <a:ea typeface="Times New Roman"/>
                <a:cs typeface="Times New Roman"/>
              </a:rPr>
              <a:t>B</a:t>
            </a:r>
            <a:r>
              <a:rPr sz="1000" kern="0" spc="40">
                <a:solidFill>
                  <a:srgbClr val="000000">
                    <a:alpha val="100000"/>
                  </a:srgbClr>
                </a:solidFill>
                <a:latin typeface="SimSun"/>
                <a:ea typeface="SimSun"/>
                <a:cs typeface="SimSun"/>
              </a:rPr>
              <a:t>。</a:t>
            </a:r>
            <a:endParaRPr lang="SimSun" altLang="SimSun" sz="1000"/>
          </a:p>
          <a:p>
            <a:pPr marL="14604" algn="l" rtl="0" eaLnBrk="0">
              <a:lnSpc>
                <a:spcPct val="100000"/>
              </a:lnSpc>
              <a:spcBef>
                <a:spcPts val="1102"/>
              </a:spcBef>
            </a:pPr>
            <a:r>
              <a:rPr sz="1000" b="1" kern="0" spc="30">
                <a:solidFill>
                  <a:srgbClr val="000000">
                    <a:alpha val="100000"/>
                  </a:srgbClr>
                </a:solidFill>
                <a:latin typeface="SimHei"/>
                <a:ea typeface="SimHei"/>
                <a:cs typeface="SimHei"/>
              </a:rPr>
              <a:t>2</a:t>
            </a:r>
            <a:r>
              <a:rPr sz="1000" kern="0" spc="10">
                <a:solidFill>
                  <a:srgbClr val="000000">
                    <a:alpha val="100000"/>
                  </a:srgbClr>
                </a:solidFill>
                <a:latin typeface="SimHei"/>
                <a:ea typeface="SimHei"/>
                <a:cs typeface="SimHei"/>
              </a:rPr>
              <a:t>  </a:t>
            </a:r>
            <a:r>
              <a:rPr sz="1000" b="1" kern="0" spc="30">
                <a:solidFill>
                  <a:srgbClr val="000000">
                    <a:alpha val="100000"/>
                  </a:srgbClr>
                </a:solidFill>
                <a:latin typeface="SimHei"/>
                <a:ea typeface="SimHei"/>
                <a:cs typeface="SimHei"/>
              </a:rPr>
              <a:t>规范性引用文件</a:t>
            </a:r>
            <a:endParaRPr lang="SimHei" altLang="SimHei" sz="1000"/>
          </a:p>
          <a:p>
            <a:pPr marL="12700" indent="253365" algn="l" rtl="0" eaLnBrk="0">
              <a:lnSpc>
                <a:spcPct val="119000"/>
              </a:lnSpc>
              <a:spcBef>
                <a:spcPts val="1315"/>
              </a:spcBef>
            </a:pPr>
            <a:r>
              <a:rPr sz="1000" kern="0" spc="40">
                <a:solidFill>
                  <a:srgbClr val="000000">
                    <a:alpha val="100000"/>
                  </a:srgbClr>
                </a:solidFill>
                <a:latin typeface="SimSun"/>
                <a:ea typeface="SimSun"/>
                <a:cs typeface="SimSun"/>
              </a:rPr>
              <a:t>下列文件中的条款通过本标准的引用而成为本标准的条款。凡是注日期的引用文件，其随后所有</a:t>
            </a:r>
            <a:r>
              <a:rPr sz="1000" kern="0" spc="5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的修改单(不包括勘误的内容)或修订版均不适用于本标准，然而，鼓励根据本标准达成协议的各</a:t>
            </a:r>
            <a:r>
              <a:rPr sz="1000" kern="0" spc="10">
                <a:solidFill>
                  <a:srgbClr val="000000">
                    <a:alpha val="100000"/>
                  </a:srgbClr>
                </a:solidFill>
                <a:latin typeface="SimSun"/>
                <a:ea typeface="SimSun"/>
                <a:cs typeface="SimSun"/>
              </a:rPr>
              <a:t>方研究</a:t>
            </a:r>
            <a:r>
              <a:rPr sz="1000" kern="0" spc="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是否可使用这些文件的最新版本</a:t>
            </a:r>
            <a:r>
              <a:rPr sz="1000" kern="0" spc="10">
                <a:solidFill>
                  <a:srgbClr val="000000">
                    <a:alpha val="100000"/>
                  </a:srgbClr>
                </a:solidFill>
                <a:latin typeface="SimSun"/>
                <a:ea typeface="SimSun"/>
                <a:cs typeface="SimSun"/>
              </a:rPr>
              <a:t>，凡是不注日期的引用文件，其最新版本适用于本标准。</a:t>
            </a:r>
            <a:endParaRPr lang="SimSun" altLang="SimSun" sz="1000"/>
          </a:p>
          <a:p>
            <a:pPr marL="266700" algn="l" rtl="0" eaLnBrk="0">
              <a:lnSpc>
                <a:spcPct val="99000"/>
              </a:lnSpc>
              <a:spcBef>
                <a:spcPts val="369"/>
              </a:spcBef>
            </a:pPr>
            <a:r>
              <a:rPr sz="1000" kern="0" spc="0">
                <a:solidFill>
                  <a:srgbClr val="000000">
                    <a:alpha val="100000"/>
                  </a:srgbClr>
                </a:solidFill>
                <a:latin typeface="SimSun"/>
                <a:ea typeface="SimSun"/>
                <a:cs typeface="SimSun"/>
              </a:rPr>
              <a:t>ISO</a:t>
            </a:r>
            <a:r>
              <a:rPr sz="1000" kern="0" spc="13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13943</a:t>
            </a:r>
            <a:r>
              <a:rPr sz="1000" kern="0" spc="9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消防安全术</a:t>
            </a:r>
            <a:r>
              <a:rPr sz="1000" kern="0" spc="10">
                <a:solidFill>
                  <a:srgbClr val="000000">
                    <a:alpha val="100000"/>
                  </a:srgbClr>
                </a:solidFill>
                <a:latin typeface="SimSun"/>
                <a:ea typeface="SimSun"/>
                <a:cs typeface="SimSun"/>
              </a:rPr>
              <a:t>语</a:t>
            </a:r>
            <a:endParaRPr lang="SimSun" altLang="SimSun" sz="1000"/>
          </a:p>
          <a:p>
            <a:pPr marL="266065" algn="l" rtl="0" eaLnBrk="0">
              <a:lnSpc>
                <a:spcPct val="99000"/>
              </a:lnSpc>
              <a:spcBef>
                <a:spcPts val="505"/>
              </a:spcBef>
            </a:pPr>
            <a:r>
              <a:rPr sz="1000" kern="0" spc="0">
                <a:solidFill>
                  <a:srgbClr val="000000">
                    <a:alpha val="100000"/>
                  </a:srgbClr>
                </a:solidFill>
                <a:latin typeface="SimSun"/>
                <a:ea typeface="SimSun"/>
                <a:cs typeface="SimSun"/>
              </a:rPr>
              <a:t>EN</a:t>
            </a:r>
            <a:r>
              <a:rPr sz="1000" kern="0" spc="480">
                <a:solidFill>
                  <a:srgbClr val="000000">
                    <a:alpha val="100000"/>
                  </a:srgbClr>
                </a:solidFill>
                <a:latin typeface="SimSun"/>
                <a:ea typeface="SimSun"/>
                <a:cs typeface="SimSun"/>
              </a:rPr>
              <a:t> </a:t>
            </a:r>
            <a:r>
              <a:rPr sz="1000" kern="0" spc="50">
                <a:solidFill>
                  <a:srgbClr val="000000">
                    <a:alpha val="100000"/>
                  </a:srgbClr>
                </a:solidFill>
                <a:latin typeface="SimSun"/>
                <a:ea typeface="SimSun"/>
                <a:cs typeface="SimSun"/>
              </a:rPr>
              <a:t>13238  建筑制品的对火反应试验 状态调节程序和基材选择的一般规</a:t>
            </a:r>
            <a:r>
              <a:rPr sz="1000" kern="0" spc="40">
                <a:solidFill>
                  <a:srgbClr val="000000">
                    <a:alpha val="100000"/>
                  </a:srgbClr>
                </a:solidFill>
                <a:latin typeface="SimSun"/>
                <a:ea typeface="SimSun"/>
                <a:cs typeface="SimSun"/>
              </a:rPr>
              <a:t>则</a:t>
            </a:r>
            <a:endParaRPr lang="SimSun" altLang="SimSun" sz="1000"/>
          </a:p>
          <a:p>
            <a:pPr marL="14604" algn="l" rtl="0" eaLnBrk="0">
              <a:lnSpc>
                <a:spcPct val="100000"/>
              </a:lnSpc>
              <a:spcBef>
                <a:spcPts val="1109"/>
              </a:spcBef>
            </a:pPr>
            <a:r>
              <a:rPr sz="1000" b="1" kern="0" spc="-10">
                <a:solidFill>
                  <a:srgbClr val="000000">
                    <a:alpha val="100000"/>
                  </a:srgbClr>
                </a:solidFill>
                <a:latin typeface="SimHei"/>
                <a:ea typeface="SimHei"/>
                <a:cs typeface="SimHei"/>
              </a:rPr>
              <a:t>3</a:t>
            </a:r>
            <a:r>
              <a:rPr sz="1000" kern="0" spc="9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术语和定义</a:t>
            </a:r>
            <a:endParaRPr lang="SimHei" altLang="SimHei" sz="1000"/>
          </a:p>
          <a:p>
            <a:pPr marL="266700" algn="l" rtl="0" eaLnBrk="0">
              <a:lnSpc>
                <a:spcPct val="99000"/>
              </a:lnSpc>
              <a:spcBef>
                <a:spcPts val="1254"/>
              </a:spcBef>
            </a:pPr>
            <a:r>
              <a:rPr sz="1000" kern="0" spc="0">
                <a:solidFill>
                  <a:srgbClr val="000000">
                    <a:alpha val="100000"/>
                  </a:srgbClr>
                </a:solidFill>
                <a:latin typeface="SimSun"/>
                <a:ea typeface="SimSun"/>
                <a:cs typeface="SimSun"/>
              </a:rPr>
              <a:t>ISO</a:t>
            </a:r>
            <a:r>
              <a:rPr sz="1000" kern="0" spc="43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13943中确立的以及下列术语和定义适用</a:t>
            </a:r>
            <a:r>
              <a:rPr sz="1000" kern="0" spc="0">
                <a:solidFill>
                  <a:srgbClr val="000000">
                    <a:alpha val="100000"/>
                  </a:srgbClr>
                </a:solidFill>
                <a:latin typeface="SimSun"/>
                <a:ea typeface="SimSun"/>
                <a:cs typeface="SimSun"/>
              </a:rPr>
              <a:t>于本标准。</a:t>
            </a:r>
            <a:endParaRPr lang="SimSun" altLang="SimSun" sz="1000"/>
          </a:p>
          <a:p>
            <a:pPr marL="14604" algn="l" rtl="0" eaLnBrk="0">
              <a:lnSpc>
                <a:spcPct val="82000"/>
              </a:lnSpc>
              <a:spcBef>
                <a:spcPts val="522"/>
              </a:spcBef>
            </a:pPr>
            <a:r>
              <a:rPr sz="1000" b="1" kern="0" spc="-10">
                <a:solidFill>
                  <a:srgbClr val="000000">
                    <a:alpha val="100000"/>
                  </a:srgbClr>
                </a:solidFill>
                <a:latin typeface="SimSun"/>
                <a:ea typeface="SimSun"/>
                <a:cs typeface="SimSun"/>
              </a:rPr>
              <a:t>3.1</a:t>
            </a:r>
            <a:endParaRPr lang="SimSun" altLang="SimSun" sz="1000"/>
          </a:p>
          <a:p>
            <a:pPr marL="268604" algn="l" rtl="0" eaLnBrk="0">
              <a:lnSpc>
                <a:spcPct val="96000"/>
              </a:lnSpc>
              <a:spcBef>
                <a:spcPts val="445"/>
              </a:spcBef>
            </a:pPr>
            <a:r>
              <a:rPr sz="1000" b="1" kern="0" spc="60">
                <a:solidFill>
                  <a:srgbClr val="000000">
                    <a:alpha val="100000"/>
                  </a:srgbClr>
                </a:solidFill>
                <a:latin typeface="SimSun"/>
                <a:ea typeface="SimSun"/>
                <a:cs typeface="SimSun"/>
              </a:rPr>
              <a:t>建筑制品</a:t>
            </a:r>
            <a:r>
              <a:rPr sz="1000" kern="0" spc="70">
                <a:solidFill>
                  <a:srgbClr val="000000">
                    <a:alpha val="100000"/>
                  </a:srgbClr>
                </a:solidFill>
                <a:latin typeface="SimSun"/>
                <a:ea typeface="SimSun"/>
                <a:cs typeface="SimSun"/>
              </a:rPr>
              <a:t>  </a:t>
            </a:r>
            <a:r>
              <a:rPr sz="1000" b="1" kern="0" spc="0">
                <a:solidFill>
                  <a:srgbClr val="000000">
                    <a:alpha val="100000"/>
                  </a:srgbClr>
                </a:solidFill>
                <a:latin typeface="Times New Roman"/>
                <a:ea typeface="Times New Roman"/>
                <a:cs typeface="Times New Roman"/>
              </a:rPr>
              <a:t>product</a:t>
            </a:r>
            <a:endParaRPr lang="Times New Roman" altLang="Times New Roman" sz="1000"/>
          </a:p>
          <a:p>
            <a:pPr marL="266065" algn="l" rtl="0" eaLnBrk="0">
              <a:lnSpc>
                <a:spcPct val="99000"/>
              </a:lnSpc>
              <a:spcBef>
                <a:spcPts val="508"/>
              </a:spcBef>
            </a:pPr>
            <a:r>
              <a:rPr sz="1000" kern="0" spc="-10">
                <a:solidFill>
                  <a:srgbClr val="000000">
                    <a:alpha val="100000"/>
                  </a:srgbClr>
                </a:solidFill>
                <a:latin typeface="SimSun"/>
                <a:ea typeface="SimSun"/>
                <a:cs typeface="SimSun"/>
              </a:rPr>
              <a:t>要求提供相关信息的建筑材料、构件或</a:t>
            </a:r>
            <a:r>
              <a:rPr sz="1000" kern="0" spc="-20">
                <a:solidFill>
                  <a:srgbClr val="000000">
                    <a:alpha val="100000"/>
                  </a:srgbClr>
                </a:solidFill>
                <a:latin typeface="SimSun"/>
                <a:ea typeface="SimSun"/>
                <a:cs typeface="SimSun"/>
              </a:rPr>
              <a:t>其组件。</a:t>
            </a:r>
            <a:endParaRPr lang="SimSun" altLang="SimSun" sz="1000"/>
          </a:p>
          <a:p>
            <a:pPr marL="14604" algn="l" rtl="0" eaLnBrk="0">
              <a:lnSpc>
                <a:spcPct val="81000"/>
              </a:lnSpc>
              <a:spcBef>
                <a:spcPts val="485"/>
              </a:spcBef>
            </a:pPr>
            <a:r>
              <a:rPr sz="1000" b="1" kern="0" spc="-10">
                <a:solidFill>
                  <a:srgbClr val="000000">
                    <a:alpha val="100000"/>
                  </a:srgbClr>
                </a:solidFill>
                <a:latin typeface="SimSun"/>
                <a:ea typeface="SimSun"/>
                <a:cs typeface="SimSun"/>
              </a:rPr>
              <a:t>3.2</a:t>
            </a:r>
            <a:endParaRPr lang="SimSun" altLang="SimSun" sz="1000"/>
          </a:p>
          <a:p>
            <a:pPr marL="267970" algn="l" rtl="0" eaLnBrk="0">
              <a:lnSpc>
                <a:spcPct val="100000"/>
              </a:lnSpc>
              <a:spcBef>
                <a:spcPts val="495"/>
              </a:spcBef>
            </a:pPr>
            <a:r>
              <a:rPr sz="1000" b="1" kern="0" spc="10">
                <a:solidFill>
                  <a:srgbClr val="000000">
                    <a:alpha val="100000"/>
                  </a:srgbClr>
                </a:solidFill>
                <a:latin typeface="SimHei"/>
                <a:ea typeface="SimHei"/>
                <a:cs typeface="SimHei"/>
              </a:rPr>
              <a:t>建筑材料</a:t>
            </a:r>
            <a:r>
              <a:rPr sz="1000" kern="0" spc="10">
                <a:solidFill>
                  <a:srgbClr val="000000">
                    <a:alpha val="100000"/>
                  </a:srgbClr>
                </a:solidFill>
                <a:latin typeface="SimHei"/>
                <a:ea typeface="SimHei"/>
                <a:cs typeface="SimHei"/>
              </a:rPr>
              <a:t>  </a:t>
            </a:r>
            <a:r>
              <a:rPr sz="1000" b="1" kern="0" spc="0">
                <a:solidFill>
                  <a:srgbClr val="000000">
                    <a:alpha val="100000"/>
                  </a:srgbClr>
                </a:solidFill>
                <a:latin typeface="Times New Roman"/>
                <a:ea typeface="Times New Roman"/>
                <a:cs typeface="Times New Roman"/>
              </a:rPr>
              <a:t>material</a:t>
            </a:r>
            <a:endParaRPr lang="Times New Roman" altLang="Times New Roman" sz="1000"/>
          </a:p>
          <a:p>
            <a:pPr marL="266065" algn="l" rtl="0" eaLnBrk="0">
              <a:lnSpc>
                <a:spcPct val="99000"/>
              </a:lnSpc>
              <a:spcBef>
                <a:spcPts val="460"/>
              </a:spcBef>
            </a:pPr>
            <a:r>
              <a:rPr sz="1000" kern="0" spc="-40">
                <a:solidFill>
                  <a:srgbClr val="000000">
                    <a:alpha val="100000"/>
                  </a:srgbClr>
                </a:solidFill>
                <a:latin typeface="SimSun"/>
                <a:ea typeface="SimSun"/>
                <a:cs typeface="SimSun"/>
              </a:rPr>
              <a:t>单一物质或若干物质均匀散布的混合物，如金属、石头、木材、混凝土，均匀分散的矿物棉、聚合物。</a:t>
            </a:r>
            <a:endParaRPr lang="SimSun" altLang="SimSun" sz="1000"/>
          </a:p>
          <a:p>
            <a:pPr marL="14604" algn="l" rtl="0" eaLnBrk="0">
              <a:lnSpc>
                <a:spcPct val="81000"/>
              </a:lnSpc>
              <a:spcBef>
                <a:spcPts val="435"/>
              </a:spcBef>
            </a:pPr>
            <a:r>
              <a:rPr sz="1000" b="1" kern="0" spc="-10">
                <a:solidFill>
                  <a:srgbClr val="000000">
                    <a:alpha val="100000"/>
                  </a:srgbClr>
                </a:solidFill>
                <a:latin typeface="SimSun"/>
                <a:ea typeface="SimSun"/>
                <a:cs typeface="SimSun"/>
              </a:rPr>
              <a:t>3.3</a:t>
            </a:r>
            <a:endParaRPr lang="SimSun" altLang="SimSun" sz="1000"/>
          </a:p>
          <a:p>
            <a:pPr marL="266065" algn="l" rtl="0" eaLnBrk="0">
              <a:lnSpc>
                <a:spcPct val="98000"/>
              </a:lnSpc>
              <a:spcBef>
                <a:spcPts val="527"/>
              </a:spcBef>
            </a:pPr>
            <a:r>
              <a:rPr sz="1000" kern="0" spc="0">
                <a:solidFill>
                  <a:srgbClr val="000000">
                    <a:alpha val="100000"/>
                  </a:srgbClr>
                </a:solidFill>
                <a:latin typeface="SimHei"/>
                <a:ea typeface="SimHei"/>
                <a:cs typeface="SimHei"/>
              </a:rPr>
              <a:t>匀质制品  </a:t>
            </a:r>
            <a:r>
              <a:rPr sz="1000" kern="0" spc="0">
                <a:solidFill>
                  <a:srgbClr val="000000">
                    <a:alpha val="100000"/>
                  </a:srgbClr>
                </a:solidFill>
                <a:latin typeface="SimSun"/>
                <a:ea typeface="SimSun"/>
                <a:cs typeface="SimSun"/>
              </a:rPr>
              <a:t>homogeneous pro</a:t>
            </a:r>
            <a:r>
              <a:rPr sz="1000" kern="0" spc="-10">
                <a:solidFill>
                  <a:srgbClr val="000000">
                    <a:alpha val="100000"/>
                  </a:srgbClr>
                </a:solidFill>
                <a:latin typeface="SimSun"/>
                <a:ea typeface="SimSun"/>
                <a:cs typeface="SimSun"/>
              </a:rPr>
              <a:t>duct</a:t>
            </a:r>
            <a:endParaRPr lang="SimSun" altLang="SimSun" sz="1000"/>
          </a:p>
          <a:p>
            <a:pPr marL="266700" algn="l" rtl="0" eaLnBrk="0">
              <a:lnSpc>
                <a:spcPct val="99000"/>
              </a:lnSpc>
              <a:spcBef>
                <a:spcPts val="452"/>
              </a:spcBef>
            </a:pPr>
            <a:r>
              <a:rPr sz="1000" kern="0" spc="20">
                <a:solidFill>
                  <a:srgbClr val="000000">
                    <a:alpha val="100000"/>
                  </a:srgbClr>
                </a:solidFill>
                <a:latin typeface="SimSun"/>
                <a:ea typeface="SimSun"/>
                <a:cs typeface="SimSun"/>
              </a:rPr>
              <a:t>由单一材料组成的制品或整个制品内部具有均匀的密度和组</a:t>
            </a:r>
            <a:r>
              <a:rPr sz="1000" kern="0" spc="10">
                <a:solidFill>
                  <a:srgbClr val="000000">
                    <a:alpha val="100000"/>
                  </a:srgbClr>
                </a:solidFill>
                <a:latin typeface="SimSun"/>
                <a:ea typeface="SimSun"/>
                <a:cs typeface="SimSun"/>
              </a:rPr>
              <a:t>分。</a:t>
            </a:r>
            <a:endParaRPr lang="SimSun" altLang="SimSun" sz="1000"/>
          </a:p>
          <a:p>
            <a:pPr marL="14604" algn="l" rtl="0" eaLnBrk="0">
              <a:lnSpc>
                <a:spcPct val="81000"/>
              </a:lnSpc>
              <a:spcBef>
                <a:spcPts val="485"/>
              </a:spcBef>
            </a:pPr>
            <a:r>
              <a:rPr sz="1000" b="1" kern="0" spc="-10">
                <a:solidFill>
                  <a:srgbClr val="000000">
                    <a:alpha val="100000"/>
                  </a:srgbClr>
                </a:solidFill>
                <a:latin typeface="SimSun"/>
                <a:ea typeface="SimSun"/>
                <a:cs typeface="SimSun"/>
              </a:rPr>
              <a:t>3.4</a:t>
            </a:r>
            <a:endParaRPr lang="SimSun" altLang="SimSun" sz="1000"/>
          </a:p>
          <a:p>
            <a:pPr marL="266065" algn="l" rtl="0" eaLnBrk="0">
              <a:lnSpc>
                <a:spcPct val="98000"/>
              </a:lnSpc>
              <a:spcBef>
                <a:spcPts val="528"/>
              </a:spcBef>
            </a:pPr>
            <a:r>
              <a:rPr sz="1000" kern="0" spc="0">
                <a:solidFill>
                  <a:srgbClr val="000000">
                    <a:alpha val="100000"/>
                  </a:srgbClr>
                </a:solidFill>
                <a:latin typeface="SimHei"/>
                <a:ea typeface="SimHei"/>
                <a:cs typeface="SimHei"/>
              </a:rPr>
              <a:t>非匀质制品</a:t>
            </a:r>
            <a:r>
              <a:rPr sz="1000" kern="0" spc="100">
                <a:solidFill>
                  <a:srgbClr val="000000">
                    <a:alpha val="100000"/>
                  </a:srgbClr>
                </a:solidFill>
                <a:latin typeface="SimHei"/>
                <a:ea typeface="SimHei"/>
                <a:cs typeface="SimHei"/>
              </a:rPr>
              <a:t>  </a:t>
            </a:r>
            <a:r>
              <a:rPr sz="1000" kern="0" spc="0">
                <a:solidFill>
                  <a:srgbClr val="000000">
                    <a:alpha val="100000"/>
                  </a:srgbClr>
                </a:solidFill>
                <a:latin typeface="SimSun"/>
                <a:ea typeface="SimSun"/>
                <a:cs typeface="SimSun"/>
              </a:rPr>
              <a:t>non-homoge</a:t>
            </a:r>
            <a:r>
              <a:rPr sz="1000" kern="0" spc="-10">
                <a:solidFill>
                  <a:srgbClr val="000000">
                    <a:alpha val="100000"/>
                  </a:srgbClr>
                </a:solidFill>
                <a:latin typeface="SimSun"/>
                <a:ea typeface="SimSun"/>
                <a:cs typeface="SimSun"/>
              </a:rPr>
              <a:t>ncous product</a:t>
            </a:r>
            <a:endParaRPr lang="SimSun" altLang="SimSun" sz="1000"/>
          </a:p>
          <a:p>
            <a:pPr marL="266065" algn="l" rtl="0" eaLnBrk="0">
              <a:lnSpc>
                <a:spcPct val="87000"/>
              </a:lnSpc>
              <a:spcBef>
                <a:spcPts val="464"/>
              </a:spcBef>
            </a:pPr>
            <a:r>
              <a:rPr sz="1000" kern="0" spc="30">
                <a:solidFill>
                  <a:srgbClr val="000000">
                    <a:alpha val="100000"/>
                  </a:srgbClr>
                </a:solidFill>
                <a:latin typeface="SimSun"/>
                <a:ea typeface="SimSun"/>
                <a:cs typeface="SimSun"/>
              </a:rPr>
              <a:t>不满足匀质制品定义的</a:t>
            </a:r>
            <a:r>
              <a:rPr sz="1000" kern="0" spc="20">
                <a:solidFill>
                  <a:srgbClr val="000000">
                    <a:alpha val="100000"/>
                  </a:srgbClr>
                </a:solidFill>
                <a:latin typeface="SimSun"/>
                <a:ea typeface="SimSun"/>
                <a:cs typeface="SimSun"/>
              </a:rPr>
              <a:t>制品。由一种或多种主要或次要组分组成的制品。</a:t>
            </a:r>
            <a:endParaRPr lang="SimSun" altLang="SimSun" sz="1000"/>
          </a:p>
          <a:p>
            <a:pPr marL="12700" algn="l" rtl="0" eaLnBrk="0">
              <a:lnSpc>
                <a:spcPts val="1355"/>
              </a:lnSpc>
            </a:pPr>
            <a:r>
              <a:rPr sz="1000" kern="0" spc="0">
                <a:solidFill>
                  <a:srgbClr val="000000">
                    <a:alpha val="100000"/>
                  </a:srgbClr>
                </a:solidFill>
                <a:latin typeface="SimSun"/>
                <a:ea typeface="SimSun"/>
                <a:cs typeface="SimSun"/>
              </a:rPr>
              <a:t>3.5</a:t>
            </a:r>
            <a:endParaRPr lang="SimSun" altLang="SimSun" sz="1000"/>
          </a:p>
          <a:p>
            <a:pPr marL="268604" algn="l" rtl="0" eaLnBrk="0">
              <a:lnSpc>
                <a:spcPct val="96000"/>
              </a:lnSpc>
              <a:spcBef>
                <a:spcPts val="679"/>
              </a:spcBef>
            </a:pPr>
            <a:r>
              <a:rPr sz="1000" b="1" kern="0" spc="40">
                <a:solidFill>
                  <a:srgbClr val="000000">
                    <a:alpha val="100000"/>
                  </a:srgbClr>
                </a:solidFill>
                <a:latin typeface="SimHei"/>
                <a:ea typeface="SimHei"/>
                <a:cs typeface="SimHei"/>
              </a:rPr>
              <a:t>主要组分</a:t>
            </a:r>
            <a:r>
              <a:rPr sz="1000" kern="0" spc="440">
                <a:solidFill>
                  <a:srgbClr val="000000">
                    <a:alpha val="100000"/>
                  </a:srgbClr>
                </a:solidFill>
                <a:latin typeface="SimHei"/>
                <a:ea typeface="SimHei"/>
                <a:cs typeface="SimHei"/>
              </a:rPr>
              <a:t> </a:t>
            </a:r>
            <a:r>
              <a:rPr sz="1000" b="1" kern="0" spc="0">
                <a:solidFill>
                  <a:srgbClr val="000000">
                    <a:alpha val="100000"/>
                  </a:srgbClr>
                </a:solidFill>
                <a:latin typeface="Times New Roman"/>
                <a:ea typeface="Times New Roman"/>
                <a:cs typeface="Times New Roman"/>
              </a:rPr>
              <a:t>substantial</a:t>
            </a:r>
            <a:r>
              <a:rPr sz="1000" b="1" kern="0" spc="40">
                <a:solidFill>
                  <a:srgbClr val="000000">
                    <a:alpha val="100000"/>
                  </a:srgbClr>
                </a:solidFill>
                <a:latin typeface="Times New Roman"/>
                <a:ea typeface="Times New Roman"/>
                <a:cs typeface="Times New Roman"/>
              </a:rPr>
              <a:t> </a:t>
            </a:r>
            <a:r>
              <a:rPr sz="1000" b="1" kern="0" spc="0">
                <a:solidFill>
                  <a:srgbClr val="000000">
                    <a:alpha val="100000"/>
                  </a:srgbClr>
                </a:solidFill>
                <a:latin typeface="Times New Roman"/>
                <a:ea typeface="Times New Roman"/>
                <a:cs typeface="Times New Roman"/>
              </a:rPr>
              <a:t>component</a:t>
            </a:r>
            <a:endParaRPr lang="Times New Roman" altLang="Times New Roman" sz="1000"/>
          </a:p>
          <a:p>
            <a:pPr marL="12700" indent="253365" algn="l" rtl="0" eaLnBrk="0">
              <a:lnSpc>
                <a:spcPct val="119000"/>
              </a:lnSpc>
              <a:spcBef>
                <a:spcPts val="506"/>
              </a:spcBef>
            </a:pPr>
            <a:r>
              <a:rPr sz="1000" kern="0" spc="70">
                <a:solidFill>
                  <a:srgbClr val="000000">
                    <a:alpha val="100000"/>
                  </a:srgbClr>
                </a:solidFill>
                <a:latin typeface="SimSun"/>
                <a:ea typeface="SimSun"/>
                <a:cs typeface="SimSun"/>
              </a:rPr>
              <a:t>构成非匀质制品主要部分的材料。单层</a:t>
            </a:r>
            <a:r>
              <a:rPr sz="1000" kern="0" spc="60">
                <a:solidFill>
                  <a:srgbClr val="000000">
                    <a:alpha val="100000"/>
                  </a:srgbClr>
                </a:solidFill>
                <a:latin typeface="SimSun"/>
                <a:ea typeface="SimSun"/>
                <a:cs typeface="SimSun"/>
              </a:rPr>
              <a:t>面密度≥1.0</a:t>
            </a:r>
            <a:r>
              <a:rPr sz="1000" kern="0" spc="0">
                <a:solidFill>
                  <a:srgbClr val="000000">
                    <a:alpha val="100000"/>
                  </a:srgbClr>
                </a:solidFill>
                <a:latin typeface="Times New Roman"/>
                <a:ea typeface="Times New Roman"/>
                <a:cs typeface="Times New Roman"/>
              </a:rPr>
              <a:t>kg</a:t>
            </a:r>
            <a:r>
              <a:rPr sz="1000" kern="0" spc="60">
                <a:solidFill>
                  <a:srgbClr val="000000">
                    <a:alpha val="100000"/>
                  </a:srgbClr>
                </a:solidFill>
                <a:latin typeface="Times New Roman"/>
                <a:ea typeface="Times New Roman"/>
                <a:cs typeface="Times New Roman"/>
              </a:rPr>
              <a:t>/m²</a:t>
            </a:r>
            <a:r>
              <a:rPr sz="1000" kern="0" spc="110">
                <a:solidFill>
                  <a:srgbClr val="000000">
                    <a:alpha val="100000"/>
                  </a:srgbClr>
                </a:solidFill>
                <a:latin typeface="Times New Roman"/>
                <a:ea typeface="Times New Roman"/>
                <a:cs typeface="Times New Roman"/>
              </a:rPr>
              <a:t>  </a:t>
            </a:r>
            <a:r>
              <a:rPr sz="1000" kern="0" spc="60">
                <a:solidFill>
                  <a:srgbClr val="000000">
                    <a:alpha val="100000"/>
                  </a:srgbClr>
                </a:solidFill>
                <a:latin typeface="SimSun"/>
                <a:ea typeface="SimSun"/>
                <a:cs typeface="SimSun"/>
              </a:rPr>
              <a:t>或厚度≥1.0 </a:t>
            </a:r>
            <a:r>
              <a:rPr sz="1000" kern="0" spc="0">
                <a:solidFill>
                  <a:srgbClr val="000000">
                    <a:alpha val="100000"/>
                  </a:srgbClr>
                </a:solidFill>
                <a:latin typeface="Times New Roman"/>
                <a:ea typeface="Times New Roman"/>
                <a:cs typeface="Times New Roman"/>
              </a:rPr>
              <a:t>mm</a:t>
            </a:r>
            <a:r>
              <a:rPr sz="1000" kern="0" spc="60">
                <a:solidFill>
                  <a:srgbClr val="000000">
                    <a:alpha val="100000"/>
                  </a:srgbClr>
                </a:solidFill>
                <a:latin typeface="SimSun"/>
                <a:ea typeface="SimSun"/>
                <a:cs typeface="SimSun"/>
              </a:rPr>
              <a:t>的一层材料可视作</a:t>
            </a:r>
            <a:r>
              <a:rPr sz="1000" kern="0" spc="10">
                <a:solidFill>
                  <a:srgbClr val="000000">
                    <a:alpha val="100000"/>
                  </a:srgbClr>
                </a:solidFill>
                <a:latin typeface="SimSun"/>
                <a:ea typeface="SimSun"/>
                <a:cs typeface="SimSun"/>
              </a:rPr>
              <a:t> </a:t>
            </a:r>
            <a:r>
              <a:rPr sz="1000" kern="0" spc="0">
                <a:solidFill>
                  <a:srgbClr val="000000">
                    <a:alpha val="100000"/>
                  </a:srgbClr>
                </a:solidFill>
                <a:latin typeface="SimSun"/>
                <a:ea typeface="SimSun"/>
                <a:cs typeface="SimSun"/>
              </a:rPr>
              <a:t>主要组分。</a:t>
            </a:r>
            <a:endParaRPr lang="SimSun" altLang="SimSun" sz="1000"/>
          </a:p>
          <a:p>
            <a:pPr marL="12700" algn="l" rtl="0" eaLnBrk="0">
              <a:lnSpc>
                <a:spcPct val="81000"/>
              </a:lnSpc>
              <a:spcBef>
                <a:spcPts val="530"/>
              </a:spcBef>
            </a:pPr>
            <a:r>
              <a:rPr sz="1000" kern="0" spc="0">
                <a:solidFill>
                  <a:srgbClr val="000000">
                    <a:alpha val="100000"/>
                  </a:srgbClr>
                </a:solidFill>
                <a:latin typeface="SimSun"/>
                <a:ea typeface="SimSun"/>
                <a:cs typeface="SimSun"/>
              </a:rPr>
              <a:t>3.6</a:t>
            </a:r>
            <a:endParaRPr lang="SimSun" altLang="SimSun" sz="1000"/>
          </a:p>
          <a:p>
            <a:pPr marL="268604" algn="l" rtl="0" eaLnBrk="0">
              <a:lnSpc>
                <a:spcPct val="96000"/>
              </a:lnSpc>
              <a:spcBef>
                <a:spcPts val="335"/>
              </a:spcBef>
            </a:pPr>
            <a:r>
              <a:rPr sz="1000" b="1" kern="0" spc="20">
                <a:solidFill>
                  <a:srgbClr val="000000">
                    <a:alpha val="100000"/>
                  </a:srgbClr>
                </a:solidFill>
                <a:latin typeface="SimHei"/>
                <a:ea typeface="SimHei"/>
                <a:cs typeface="SimHei"/>
              </a:rPr>
              <a:t>次要组分</a:t>
            </a:r>
            <a:r>
              <a:rPr sz="1000" kern="0" spc="20">
                <a:solidFill>
                  <a:srgbClr val="000000">
                    <a:alpha val="100000"/>
                  </a:srgbClr>
                </a:solidFill>
                <a:latin typeface="SimHei"/>
                <a:ea typeface="SimHei"/>
                <a:cs typeface="SimHei"/>
              </a:rPr>
              <a:t>  </a:t>
            </a:r>
            <a:r>
              <a:rPr sz="1000" b="1" kern="0" spc="0">
                <a:solidFill>
                  <a:srgbClr val="000000">
                    <a:alpha val="100000"/>
                  </a:srgbClr>
                </a:solidFill>
                <a:latin typeface="Times New Roman"/>
                <a:ea typeface="Times New Roman"/>
                <a:cs typeface="Times New Roman"/>
              </a:rPr>
              <a:t>non</a:t>
            </a:r>
            <a:r>
              <a:rPr sz="1000" b="1" kern="0" spc="20">
                <a:solidFill>
                  <a:srgbClr val="000000">
                    <a:alpha val="100000"/>
                  </a:srgbClr>
                </a:solidFill>
                <a:latin typeface="Times New Roman"/>
                <a:ea typeface="Times New Roman"/>
                <a:cs typeface="Times New Roman"/>
              </a:rPr>
              <a:t>-</a:t>
            </a:r>
            <a:r>
              <a:rPr sz="1000" b="1" kern="0" spc="0">
                <a:solidFill>
                  <a:srgbClr val="000000">
                    <a:alpha val="100000"/>
                  </a:srgbClr>
                </a:solidFill>
                <a:latin typeface="Times New Roman"/>
                <a:ea typeface="Times New Roman"/>
                <a:cs typeface="Times New Roman"/>
              </a:rPr>
              <a:t>substantial</a:t>
            </a:r>
            <a:r>
              <a:rPr sz="1000" b="1" kern="0" spc="20">
                <a:solidFill>
                  <a:srgbClr val="000000">
                    <a:alpha val="100000"/>
                  </a:srgbClr>
                </a:solidFill>
                <a:latin typeface="Times New Roman"/>
                <a:ea typeface="Times New Roman"/>
                <a:cs typeface="Times New Roman"/>
              </a:rPr>
              <a:t> </a:t>
            </a:r>
            <a:r>
              <a:rPr sz="1000" b="1" kern="0" spc="0">
                <a:solidFill>
                  <a:srgbClr val="000000">
                    <a:alpha val="100000"/>
                  </a:srgbClr>
                </a:solidFill>
                <a:latin typeface="Times New Roman"/>
                <a:ea typeface="Times New Roman"/>
                <a:cs typeface="Times New Roman"/>
              </a:rPr>
              <a:t>component</a:t>
            </a:r>
            <a:endParaRPr lang="Times New Roman" altLang="Times New Roman" sz="1000"/>
          </a:p>
          <a:p>
            <a:pPr marL="12700" indent="253365" algn="l" rtl="0" eaLnBrk="0">
              <a:lnSpc>
                <a:spcPct val="117000"/>
              </a:lnSpc>
              <a:spcBef>
                <a:spcPts val="545"/>
              </a:spcBef>
            </a:pPr>
            <a:r>
              <a:rPr sz="1000" kern="0" spc="70">
                <a:solidFill>
                  <a:srgbClr val="000000">
                    <a:alpha val="100000"/>
                  </a:srgbClr>
                </a:solidFill>
                <a:latin typeface="SimSun"/>
                <a:ea typeface="SimSun"/>
                <a:cs typeface="SimSun"/>
              </a:rPr>
              <a:t>非匀质制品中未构成主要部分的材料。单层面密度&lt;1.0 </a:t>
            </a:r>
            <a:r>
              <a:rPr sz="1000" kern="0" spc="0">
                <a:solidFill>
                  <a:srgbClr val="000000">
                    <a:alpha val="100000"/>
                  </a:srgbClr>
                </a:solidFill>
                <a:latin typeface="Times New Roman"/>
                <a:ea typeface="Times New Roman"/>
                <a:cs typeface="Times New Roman"/>
              </a:rPr>
              <a:t>kg</a:t>
            </a:r>
            <a:r>
              <a:rPr sz="1000" kern="0" spc="70">
                <a:solidFill>
                  <a:srgbClr val="000000">
                    <a:alpha val="100000"/>
                  </a:srgbClr>
                </a:solidFill>
                <a:latin typeface="Times New Roman"/>
                <a:ea typeface="Times New Roman"/>
                <a:cs typeface="Times New Roman"/>
              </a:rPr>
              <a:t>/m²</a:t>
            </a:r>
            <a:r>
              <a:rPr sz="1000" kern="0" spc="60">
                <a:solidFill>
                  <a:srgbClr val="000000">
                    <a:alpha val="100000"/>
                  </a:srgbClr>
                </a:solidFill>
                <a:latin typeface="Times New Roman"/>
                <a:ea typeface="Times New Roman"/>
                <a:cs typeface="Times New Roman"/>
              </a:rPr>
              <a:t>  </a:t>
            </a:r>
            <a:r>
              <a:rPr sz="1000" kern="0" spc="60">
                <a:solidFill>
                  <a:srgbClr val="000000">
                    <a:alpha val="100000"/>
                  </a:srgbClr>
                </a:solidFill>
                <a:latin typeface="SimSun"/>
                <a:ea typeface="SimSun"/>
                <a:cs typeface="SimSun"/>
              </a:rPr>
              <a:t>且单层厚度&lt;1.0 </a:t>
            </a:r>
            <a:r>
              <a:rPr sz="1000" kern="0" spc="0">
                <a:solidFill>
                  <a:srgbClr val="000000">
                    <a:alpha val="100000"/>
                  </a:srgbClr>
                </a:solidFill>
                <a:latin typeface="Times New Roman"/>
                <a:ea typeface="Times New Roman"/>
                <a:cs typeface="Times New Roman"/>
              </a:rPr>
              <a:t>mm</a:t>
            </a:r>
            <a:r>
              <a:rPr sz="1000" kern="0" spc="70">
                <a:solidFill>
                  <a:srgbClr val="000000">
                    <a:alpha val="100000"/>
                  </a:srgbClr>
                </a:solidFill>
                <a:latin typeface="Times New Roman"/>
                <a:ea typeface="Times New Roman"/>
                <a:cs typeface="Times New Roman"/>
              </a:rPr>
              <a:t> </a:t>
            </a:r>
            <a:r>
              <a:rPr sz="1000" kern="0" spc="60">
                <a:solidFill>
                  <a:srgbClr val="000000">
                    <a:alpha val="100000"/>
                  </a:srgbClr>
                </a:solidFill>
                <a:latin typeface="SimSun"/>
                <a:ea typeface="SimSun"/>
                <a:cs typeface="SimSun"/>
              </a:rPr>
              <a:t>的材料可</a:t>
            </a:r>
            <a:r>
              <a:rPr sz="1000" kern="0" spc="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视作次要组分。</a:t>
            </a:r>
            <a:endParaRPr lang="SimSun" altLang="SimSun" sz="1000"/>
          </a:p>
          <a:p>
            <a:pPr algn="l" rtl="0" eaLnBrk="0">
              <a:lnSpc>
                <a:spcPct val="107000"/>
              </a:lnSpc>
            </a:pPr>
            <a:endParaRPr lang="Arial" altLang="Arial" sz="400"/>
          </a:p>
          <a:p>
            <a:pPr marL="12700" indent="254000" algn="l" rtl="0" eaLnBrk="0">
              <a:lnSpc>
                <a:spcPct val="114000"/>
              </a:lnSpc>
              <a:spcBef>
                <a:spcPts val="1"/>
              </a:spcBef>
            </a:pPr>
            <a:r>
              <a:rPr sz="1000" kern="0" spc="50">
                <a:solidFill>
                  <a:srgbClr val="000000">
                    <a:alpha val="100000"/>
                  </a:srgbClr>
                </a:solidFill>
                <a:latin typeface="SimSun"/>
                <a:ea typeface="SimSun"/>
                <a:cs typeface="SimSun"/>
              </a:rPr>
              <a:t>两层或多层次要组分直接相邻(即它们之间没</a:t>
            </a:r>
            <a:r>
              <a:rPr sz="1000" kern="0" spc="40">
                <a:solidFill>
                  <a:srgbClr val="000000">
                    <a:alpha val="100000"/>
                  </a:srgbClr>
                </a:solidFill>
                <a:latin typeface="SimSun"/>
                <a:ea typeface="SimSun"/>
                <a:cs typeface="SimSun"/>
              </a:rPr>
              <a:t>有主要组分)时，如果合在一起符合一层次要组分的</a:t>
            </a:r>
            <a:r>
              <a:rPr sz="1000" kern="0" spc="-10">
                <a:solidFill>
                  <a:srgbClr val="000000">
                    <a:alpha val="100000"/>
                  </a:srgbClr>
                </a:solidFill>
                <a:latin typeface="SimSun"/>
                <a:ea typeface="SimSun"/>
                <a:cs typeface="SimSun"/>
              </a:rPr>
              <a:t> 要求，则可视作一个次要组分。</a:t>
            </a:r>
            <a:endParaRPr lang="SimSun" altLang="SimSun" sz="1000"/>
          </a:p>
        </p:txBody>
      </p:sp>
      <p:sp>
        <p:nvSpPr>
          <p:cNvPr id="44" name="textbox 44"/>
          <p:cNvSpPr/>
          <p:nvPr/>
        </p:nvSpPr>
        <p:spPr>
          <a:xfrm>
            <a:off x="2673345" y="1626262"/>
            <a:ext cx="2378710" cy="5276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082"/>
              </a:lnSpc>
            </a:pPr>
            <a:endParaRPr lang="Arial" altLang="Arial" sz="100"/>
          </a:p>
          <a:p>
            <a:pPr marL="501650" indent="-488950" algn="l" rtl="0" eaLnBrk="0">
              <a:lnSpc>
                <a:spcPct val="110000"/>
              </a:lnSpc>
            </a:pPr>
            <a:r>
              <a:rPr sz="1500" kern="0" spc="40">
                <a:solidFill>
                  <a:srgbClr val="000000">
                    <a:alpha val="100000"/>
                  </a:srgbClr>
                </a:solidFill>
                <a:latin typeface="SimSun"/>
                <a:ea typeface="SimSun"/>
                <a:cs typeface="SimSun"/>
              </a:rPr>
              <a:t>建筑材料及制品的燃烧性能</a:t>
            </a:r>
            <a:r>
              <a:rPr sz="1500" kern="0" spc="30">
                <a:solidFill>
                  <a:srgbClr val="000000">
                    <a:alpha val="100000"/>
                  </a:srgbClr>
                </a:solidFill>
                <a:latin typeface="SimSun"/>
                <a:ea typeface="SimSun"/>
                <a:cs typeface="SimSun"/>
              </a:rPr>
              <a:t> </a:t>
            </a:r>
            <a:r>
              <a:rPr sz="1500" kern="0" spc="30">
                <a:solidFill>
                  <a:srgbClr val="000000">
                    <a:alpha val="100000"/>
                  </a:srgbClr>
                </a:solidFill>
                <a:latin typeface="SimHei"/>
                <a:ea typeface="SimHei"/>
                <a:cs typeface="SimHei"/>
              </a:rPr>
              <a:t>燃烧热值的测定</a:t>
            </a:r>
            <a:endParaRPr lang="SimHei" altLang="SimHei" sz="1500"/>
          </a:p>
        </p:txBody>
      </p:sp>
      <p:sp>
        <p:nvSpPr>
          <p:cNvPr id="46" name="textbox 46"/>
          <p:cNvSpPr/>
          <p:nvPr/>
        </p:nvSpPr>
        <p:spPr>
          <a:xfrm>
            <a:off x="4739009" y="965995"/>
            <a:ext cx="2056129" cy="1797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214"/>
              </a:lnSpc>
            </a:pPr>
            <a:r>
              <a:rPr sz="1000" b="1" kern="0" spc="0">
                <a:solidFill>
                  <a:srgbClr val="000000">
                    <a:alpha val="100000"/>
                  </a:srgbClr>
                </a:solidFill>
                <a:latin typeface="SimSun"/>
                <a:ea typeface="SimSun"/>
                <a:cs typeface="SimSun"/>
              </a:rPr>
              <a:t>GB</a:t>
            </a:r>
            <a:r>
              <a:rPr sz="1000" b="1" kern="0" spc="10">
                <a:solidFill>
                  <a:srgbClr val="000000">
                    <a:alpha val="100000"/>
                  </a:srgbClr>
                </a:solidFill>
                <a:latin typeface="SimSun"/>
                <a:ea typeface="SimSun"/>
                <a:cs typeface="SimSun"/>
              </a:rPr>
              <a:t>/T</a:t>
            </a:r>
            <a:r>
              <a:rPr sz="1000" kern="0" spc="1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14402-2007/</a:t>
            </a:r>
            <a:r>
              <a:rPr sz="1000" b="1" kern="0" spc="0">
                <a:solidFill>
                  <a:srgbClr val="000000">
                    <a:alpha val="100000"/>
                  </a:srgbClr>
                </a:solidFill>
                <a:latin typeface="SimSun"/>
                <a:ea typeface="SimSun"/>
                <a:cs typeface="SimSun"/>
              </a:rPr>
              <a:t>ISO</a:t>
            </a:r>
            <a:r>
              <a:rPr sz="1000" kern="0" spc="1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1716:2002</a:t>
            </a:r>
            <a:endParaRPr lang="SimSun" altLang="SimSun" sz="1000"/>
          </a:p>
        </p:txBody>
      </p:sp>
      <p:sp>
        <p:nvSpPr>
          <p:cNvPr id="48" name="textbox 48"/>
          <p:cNvSpPr/>
          <p:nvPr/>
        </p:nvSpPr>
        <p:spPr>
          <a:xfrm>
            <a:off x="6597629" y="10008445"/>
            <a:ext cx="60325" cy="1098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412"/>
              </a:lnSpc>
            </a:pPr>
            <a:endParaRPr lang="Arial" altLang="Arial" sz="100"/>
          </a:p>
          <a:p>
            <a:pPr marL="12700" algn="l" rtl="0" eaLnBrk="0">
              <a:lnSpc>
                <a:spcPct val="79000"/>
              </a:lnSpc>
            </a:pPr>
            <a:r>
              <a:rPr sz="700" kern="0" spc="-10">
                <a:solidFill>
                  <a:srgbClr val="000000">
                    <a:alpha val="100000"/>
                  </a:srgbClr>
                </a:solidFill>
                <a:latin typeface="SimSun"/>
                <a:ea typeface="SimSun"/>
                <a:cs typeface="SimSun"/>
              </a:rPr>
              <a:t>1</a:t>
            </a:r>
            <a:endParaRPr lang="SimSun" altLang="SimSun" sz="7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 name="textbox 50"/>
          <p:cNvSpPr/>
          <p:nvPr/>
        </p:nvSpPr>
        <p:spPr>
          <a:xfrm>
            <a:off x="787395" y="864044"/>
            <a:ext cx="5867400" cy="89560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70"/>
              </a:lnSpc>
            </a:pPr>
            <a:endParaRPr lang="Arial" altLang="Arial" sz="100"/>
          </a:p>
          <a:p>
            <a:pPr marL="13970" algn="l" rtl="0" eaLnBrk="0">
              <a:lnSpc>
                <a:spcPct val="97000"/>
              </a:lnSpc>
            </a:pPr>
            <a:r>
              <a:rPr sz="1000" b="1" kern="0" spc="-10">
                <a:solidFill>
                  <a:srgbClr val="000000">
                    <a:alpha val="100000"/>
                  </a:srgbClr>
                </a:solidFill>
                <a:latin typeface="SimSun"/>
                <a:ea typeface="SimSun"/>
                <a:cs typeface="SimSun"/>
              </a:rPr>
              <a:t>GB/T</a:t>
            </a:r>
            <a:r>
              <a:rPr sz="1000" kern="0" spc="-1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14402—2007/ISO</a:t>
            </a:r>
            <a:r>
              <a:rPr sz="1000" kern="0" spc="3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1716:2</a:t>
            </a:r>
            <a:r>
              <a:rPr sz="1000" b="1" kern="0" spc="-20">
                <a:solidFill>
                  <a:srgbClr val="000000">
                    <a:alpha val="100000"/>
                  </a:srgbClr>
                </a:solidFill>
                <a:latin typeface="SimSun"/>
                <a:ea typeface="SimSun"/>
                <a:cs typeface="SimSun"/>
              </a:rPr>
              <a:t>002</a:t>
            </a:r>
            <a:endParaRPr lang="SimSun" altLang="SimSun" sz="1000"/>
          </a:p>
          <a:p>
            <a:pPr algn="l" rtl="0" eaLnBrk="0">
              <a:lnSpc>
                <a:spcPct val="118000"/>
              </a:lnSpc>
            </a:pPr>
            <a:endParaRPr lang="Arial" altLang="Arial" sz="1000"/>
          </a:p>
          <a:p>
            <a:pPr marL="13970" algn="l" rtl="0" eaLnBrk="0">
              <a:lnSpc>
                <a:spcPct val="78000"/>
              </a:lnSpc>
              <a:spcBef>
                <a:spcPts val="310"/>
              </a:spcBef>
            </a:pPr>
            <a:r>
              <a:rPr sz="1000" b="1" kern="0" spc="-30">
                <a:solidFill>
                  <a:srgbClr val="000000">
                    <a:alpha val="100000"/>
                  </a:srgbClr>
                </a:solidFill>
                <a:latin typeface="SimSun"/>
                <a:ea typeface="SimSun"/>
                <a:cs typeface="SimSun"/>
              </a:rPr>
              <a:t>3.7</a:t>
            </a:r>
            <a:endParaRPr lang="SimSun" altLang="SimSun" sz="1000"/>
          </a:p>
          <a:p>
            <a:pPr marL="278765" algn="l" rtl="0" eaLnBrk="0">
              <a:lnSpc>
                <a:spcPct val="89000"/>
              </a:lnSpc>
              <a:spcBef>
                <a:spcPts val="452"/>
              </a:spcBef>
            </a:pPr>
            <a:r>
              <a:rPr sz="1000" kern="0" spc="10">
                <a:solidFill>
                  <a:srgbClr val="000000">
                    <a:alpha val="100000"/>
                  </a:srgbClr>
                </a:solidFill>
                <a:latin typeface="SimHei"/>
                <a:ea typeface="SimHei"/>
                <a:cs typeface="SimHei"/>
              </a:rPr>
              <a:t>内部次要组分   </a:t>
            </a:r>
            <a:r>
              <a:rPr sz="1000" kern="0" spc="0">
                <a:solidFill>
                  <a:srgbClr val="000000">
                    <a:alpha val="100000"/>
                  </a:srgbClr>
                </a:solidFill>
                <a:latin typeface="Times New Roman"/>
                <a:ea typeface="Times New Roman"/>
                <a:cs typeface="Times New Roman"/>
              </a:rPr>
              <a:t>internal   non-substantial</a:t>
            </a:r>
            <a:r>
              <a:rPr sz="1000" kern="0" spc="40">
                <a:solidFill>
                  <a:srgbClr val="000000">
                    <a:alpha val="100000"/>
                  </a:srgbClr>
                </a:solidFill>
                <a:latin typeface="Times New Roman"/>
                <a:ea typeface="Times New Roman"/>
                <a:cs typeface="Times New Roman"/>
              </a:rPr>
              <a:t>   </a:t>
            </a:r>
            <a:r>
              <a:rPr sz="1000" kern="0" spc="0">
                <a:solidFill>
                  <a:srgbClr val="000000">
                    <a:alpha val="100000"/>
                  </a:srgbClr>
                </a:solidFill>
                <a:latin typeface="Times New Roman"/>
                <a:ea typeface="Times New Roman"/>
                <a:cs typeface="Times New Roman"/>
              </a:rPr>
              <a:t>component</a:t>
            </a:r>
            <a:endParaRPr lang="Times New Roman" altLang="Times New Roman" sz="1000"/>
          </a:p>
          <a:p>
            <a:pPr marL="278765" algn="l" rtl="0" eaLnBrk="0">
              <a:lnSpc>
                <a:spcPts val="1589"/>
              </a:lnSpc>
            </a:pPr>
            <a:r>
              <a:rPr sz="1000" kern="0" spc="0">
                <a:solidFill>
                  <a:srgbClr val="000000">
                    <a:alpha val="100000"/>
                  </a:srgbClr>
                </a:solidFill>
                <a:latin typeface="SimSun"/>
                <a:ea typeface="SimSun"/>
                <a:cs typeface="SimSun"/>
              </a:rPr>
              <a:t>其两面分别至少覆盖一种主要组分的次要组分。</a:t>
            </a:r>
            <a:endParaRPr lang="SimSun" altLang="SimSun" sz="1000"/>
          </a:p>
          <a:p>
            <a:pPr marL="14604" algn="l" rtl="0" eaLnBrk="0">
              <a:lnSpc>
                <a:spcPct val="81000"/>
              </a:lnSpc>
              <a:spcBef>
                <a:spcPts val="543"/>
              </a:spcBef>
            </a:pPr>
            <a:r>
              <a:rPr sz="1100" b="1" kern="0" spc="-10">
                <a:solidFill>
                  <a:srgbClr val="000000">
                    <a:alpha val="100000"/>
                  </a:srgbClr>
                </a:solidFill>
                <a:latin typeface="SimSun"/>
                <a:ea typeface="SimSun"/>
                <a:cs typeface="SimSun"/>
              </a:rPr>
              <a:t>3.8</a:t>
            </a:r>
            <a:endParaRPr lang="SimSun" altLang="SimSun" sz="1100"/>
          </a:p>
          <a:p>
            <a:pPr marL="278765" algn="l" rtl="0" eaLnBrk="0">
              <a:lnSpc>
                <a:spcPct val="89000"/>
              </a:lnSpc>
              <a:spcBef>
                <a:spcPts val="531"/>
              </a:spcBef>
            </a:pPr>
            <a:r>
              <a:rPr sz="1000" kern="0" spc="0">
                <a:solidFill>
                  <a:srgbClr val="000000">
                    <a:alpha val="100000"/>
                  </a:srgbClr>
                </a:solidFill>
                <a:latin typeface="SimHei"/>
                <a:ea typeface="SimHei"/>
                <a:cs typeface="SimHei"/>
              </a:rPr>
              <a:t>外部次要组分   </a:t>
            </a:r>
            <a:r>
              <a:rPr sz="1000" kern="0" spc="0">
                <a:solidFill>
                  <a:srgbClr val="000000">
                    <a:alpha val="100000"/>
                  </a:srgbClr>
                </a:solidFill>
                <a:latin typeface="Times New Roman"/>
                <a:ea typeface="Times New Roman"/>
                <a:cs typeface="Times New Roman"/>
              </a:rPr>
              <a:t>external   non-substantial   component</a:t>
            </a:r>
            <a:endParaRPr lang="Times New Roman" altLang="Times New Roman" sz="1000"/>
          </a:p>
          <a:p>
            <a:pPr marL="278765" algn="l" rtl="0" eaLnBrk="0">
              <a:lnSpc>
                <a:spcPts val="1588"/>
              </a:lnSpc>
            </a:pPr>
            <a:r>
              <a:rPr sz="1000" kern="0" spc="-10">
                <a:solidFill>
                  <a:srgbClr val="000000">
                    <a:alpha val="100000"/>
                  </a:srgbClr>
                </a:solidFill>
                <a:latin typeface="SimSun"/>
                <a:ea typeface="SimSun"/>
                <a:cs typeface="SimSun"/>
              </a:rPr>
              <a:t>有一面未覆盖主要组分的次要组分。</a:t>
            </a:r>
            <a:endParaRPr lang="SimSun" altLang="SimSun" sz="1000"/>
          </a:p>
          <a:p>
            <a:pPr marL="14604" algn="l" rtl="0" eaLnBrk="0">
              <a:lnSpc>
                <a:spcPct val="81000"/>
              </a:lnSpc>
              <a:spcBef>
                <a:spcPts val="494"/>
              </a:spcBef>
            </a:pPr>
            <a:r>
              <a:rPr sz="1100" b="1" kern="0" spc="-10">
                <a:solidFill>
                  <a:srgbClr val="000000">
                    <a:alpha val="100000"/>
                  </a:srgbClr>
                </a:solidFill>
                <a:latin typeface="SimSun"/>
                <a:ea typeface="SimSun"/>
                <a:cs typeface="SimSun"/>
              </a:rPr>
              <a:t>3.9</a:t>
            </a:r>
            <a:endParaRPr lang="SimSun" altLang="SimSun" sz="1100"/>
          </a:p>
          <a:p>
            <a:pPr marL="280670" algn="l" rtl="0" eaLnBrk="0">
              <a:lnSpc>
                <a:spcPct val="95000"/>
              </a:lnSpc>
              <a:spcBef>
                <a:spcPts val="521"/>
              </a:spcBef>
            </a:pPr>
            <a:r>
              <a:rPr sz="1000" b="1" kern="0" spc="-10">
                <a:solidFill>
                  <a:srgbClr val="000000">
                    <a:alpha val="100000"/>
                  </a:srgbClr>
                </a:solidFill>
                <a:latin typeface="SimSun"/>
                <a:ea typeface="SimSun"/>
                <a:cs typeface="SimSun"/>
              </a:rPr>
              <a:t>热值</a:t>
            </a:r>
            <a:r>
              <a:rPr sz="1000" kern="0" spc="470">
                <a:solidFill>
                  <a:srgbClr val="000000">
                    <a:alpha val="100000"/>
                  </a:srgbClr>
                </a:solidFill>
                <a:latin typeface="SimSun"/>
                <a:ea typeface="SimSun"/>
                <a:cs typeface="SimSun"/>
              </a:rPr>
              <a:t> </a:t>
            </a:r>
            <a:r>
              <a:rPr sz="1000" b="1" kern="0" spc="-10">
                <a:solidFill>
                  <a:srgbClr val="000000">
                    <a:alpha val="100000"/>
                  </a:srgbClr>
                </a:solidFill>
                <a:latin typeface="Times New Roman"/>
                <a:ea typeface="Times New Roman"/>
                <a:cs typeface="Times New Roman"/>
              </a:rPr>
              <a:t>heat</a:t>
            </a:r>
            <a:r>
              <a:rPr sz="1000" b="1" kern="0" spc="190">
                <a:solidFill>
                  <a:srgbClr val="000000">
                    <a:alpha val="100000"/>
                  </a:srgbClr>
                </a:solidFill>
                <a:latin typeface="Times New Roman"/>
                <a:ea typeface="Times New Roman"/>
                <a:cs typeface="Times New Roman"/>
              </a:rPr>
              <a:t> </a:t>
            </a:r>
            <a:r>
              <a:rPr sz="1000" b="1" kern="0" spc="-10">
                <a:solidFill>
                  <a:srgbClr val="000000">
                    <a:alpha val="100000"/>
                  </a:srgbClr>
                </a:solidFill>
                <a:latin typeface="Times New Roman"/>
                <a:ea typeface="Times New Roman"/>
                <a:cs typeface="Times New Roman"/>
              </a:rPr>
              <a:t>of</a:t>
            </a:r>
            <a:r>
              <a:rPr sz="1000" b="1" kern="0" spc="120">
                <a:solidFill>
                  <a:srgbClr val="000000">
                    <a:alpha val="100000"/>
                  </a:srgbClr>
                </a:solidFill>
                <a:latin typeface="Times New Roman"/>
                <a:ea typeface="Times New Roman"/>
                <a:cs typeface="Times New Roman"/>
              </a:rPr>
              <a:t> </a:t>
            </a:r>
            <a:r>
              <a:rPr sz="1000" b="1" kern="0" spc="-10">
                <a:solidFill>
                  <a:srgbClr val="000000">
                    <a:alpha val="100000"/>
                  </a:srgbClr>
                </a:solidFill>
                <a:latin typeface="Times New Roman"/>
                <a:ea typeface="Times New Roman"/>
                <a:cs typeface="Times New Roman"/>
              </a:rPr>
              <a:t>combustion</a:t>
            </a:r>
            <a:endParaRPr lang="Times New Roman" altLang="Times New Roman" sz="1000"/>
          </a:p>
          <a:p>
            <a:pPr marL="278765" algn="l" rtl="0" eaLnBrk="0">
              <a:lnSpc>
                <a:spcPct val="90000"/>
              </a:lnSpc>
              <a:spcBef>
                <a:spcPts val="408"/>
              </a:spcBef>
            </a:pPr>
            <a:r>
              <a:rPr sz="1000" kern="0" spc="-10">
                <a:solidFill>
                  <a:srgbClr val="000000">
                    <a:alpha val="100000"/>
                  </a:srgbClr>
                </a:solidFill>
                <a:latin typeface="SimSun"/>
                <a:ea typeface="SimSun"/>
                <a:cs typeface="SimSun"/>
              </a:rPr>
              <a:t>单位质量的材料燃烧所产生的热量，以</a:t>
            </a:r>
            <a:r>
              <a:rPr sz="1000" kern="0" spc="-10">
                <a:solidFill>
                  <a:srgbClr val="000000">
                    <a:alpha val="100000"/>
                  </a:srgbClr>
                </a:solidFill>
                <a:latin typeface="Times New Roman"/>
                <a:ea typeface="Times New Roman"/>
                <a:cs typeface="Times New Roman"/>
              </a:rPr>
              <a:t>J</a:t>
            </a:r>
            <a:r>
              <a:rPr sz="1000" kern="0" spc="90">
                <a:solidFill>
                  <a:srgbClr val="000000">
                    <a:alpha val="100000"/>
                  </a:srgbClr>
                </a:solidFill>
                <a:latin typeface="Times New Roman"/>
                <a:ea typeface="Times New Roman"/>
                <a:cs typeface="Times New Roman"/>
              </a:rPr>
              <a:t> </a:t>
            </a:r>
            <a:r>
              <a:rPr sz="1000" kern="0" spc="-10">
                <a:solidFill>
                  <a:srgbClr val="FF0000">
                    <a:alpha val="100000"/>
                  </a:srgbClr>
                </a:solidFill>
                <a:latin typeface="SimSun"/>
                <a:ea typeface="SimSun"/>
                <a:cs typeface="SimSun"/>
              </a:rPr>
              <a:t>/</a:t>
            </a:r>
            <a:r>
              <a:rPr sz="1000" kern="0" spc="-10">
                <a:solidFill>
                  <a:srgbClr val="000000">
                    <a:alpha val="100000"/>
                  </a:srgbClr>
                </a:solidFill>
                <a:latin typeface="Times New Roman"/>
                <a:ea typeface="Times New Roman"/>
                <a:cs typeface="Times New Roman"/>
              </a:rPr>
              <a:t>kg</a:t>
            </a:r>
            <a:r>
              <a:rPr sz="1000" kern="0" spc="11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表示。</a:t>
            </a:r>
            <a:endParaRPr lang="SimSun" altLang="SimSun" sz="1000"/>
          </a:p>
          <a:p>
            <a:pPr marL="12700" algn="l" rtl="0" eaLnBrk="0">
              <a:lnSpc>
                <a:spcPts val="1345"/>
              </a:lnSpc>
            </a:pPr>
            <a:r>
              <a:rPr sz="1000" kern="0" spc="-20">
                <a:solidFill>
                  <a:srgbClr val="000000">
                    <a:alpha val="100000"/>
                  </a:srgbClr>
                </a:solidFill>
                <a:latin typeface="SimSun"/>
                <a:ea typeface="SimSun"/>
                <a:cs typeface="SimSun"/>
              </a:rPr>
              <a:t>3.10</a:t>
            </a:r>
            <a:endParaRPr lang="SimSun" altLang="SimSun" sz="1000"/>
          </a:p>
          <a:p>
            <a:pPr marL="278765" algn="l" rtl="0" eaLnBrk="0">
              <a:lnSpc>
                <a:spcPct val="92000"/>
              </a:lnSpc>
              <a:spcBef>
                <a:spcPts val="715"/>
              </a:spcBef>
            </a:pPr>
            <a:r>
              <a:rPr sz="1000" kern="0" spc="-10">
                <a:solidFill>
                  <a:srgbClr val="000000">
                    <a:alpha val="100000"/>
                  </a:srgbClr>
                </a:solidFill>
                <a:latin typeface="SimSun"/>
                <a:ea typeface="SimSun"/>
                <a:cs typeface="SimSun"/>
              </a:rPr>
              <a:t>总热值，PCS gr</a:t>
            </a:r>
            <a:r>
              <a:rPr sz="1000" kern="0" spc="-20">
                <a:solidFill>
                  <a:srgbClr val="000000">
                    <a:alpha val="100000"/>
                  </a:srgbClr>
                </a:solidFill>
                <a:latin typeface="SimSun"/>
                <a:ea typeface="SimSun"/>
                <a:cs typeface="SimSun"/>
              </a:rPr>
              <a:t>oss heat pf</a:t>
            </a:r>
            <a:r>
              <a:rPr sz="1000" kern="0" spc="6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combustion,PCS</a:t>
            </a:r>
            <a:endParaRPr lang="SimSun" altLang="SimSun" sz="1000"/>
          </a:p>
          <a:p>
            <a:pPr marL="12700" indent="266065" algn="l" rtl="0" eaLnBrk="0">
              <a:lnSpc>
                <a:spcPct val="119000"/>
              </a:lnSpc>
              <a:spcBef>
                <a:spcPts val="525"/>
              </a:spcBef>
            </a:pPr>
            <a:r>
              <a:rPr sz="1000" kern="0" spc="50">
                <a:solidFill>
                  <a:srgbClr val="000000">
                    <a:alpha val="100000"/>
                  </a:srgbClr>
                </a:solidFill>
                <a:latin typeface="SimSun"/>
                <a:ea typeface="SimSun"/>
                <a:cs typeface="SimSun"/>
              </a:rPr>
              <a:t>单位质量的材料完全燃经、当其燃烧产物中的水(包括材料中版含水分生成的水蒸</a:t>
            </a:r>
            <a:r>
              <a:rPr sz="1000" kern="0" spc="40">
                <a:solidFill>
                  <a:srgbClr val="000000">
                    <a:alpha val="100000"/>
                  </a:srgbClr>
                </a:solidFill>
                <a:latin typeface="SimSun"/>
                <a:ea typeface="SimSun"/>
                <a:cs typeface="SimSun"/>
              </a:rPr>
              <a:t>气和材料组成 </a:t>
            </a:r>
            <a:r>
              <a:rPr sz="1000" kern="0" spc="10">
                <a:solidFill>
                  <a:srgbClr val="000000">
                    <a:alpha val="100000"/>
                  </a:srgbClr>
                </a:solidFill>
                <a:latin typeface="SimSun"/>
                <a:ea typeface="SimSun"/>
                <a:cs typeface="SimSun"/>
              </a:rPr>
              <a:t>中所含的氢燃烧时生成的</a:t>
            </a:r>
            <a:r>
              <a:rPr sz="1000" kern="0" spc="10">
                <a:solidFill>
                  <a:srgbClr val="000000">
                    <a:alpha val="100000"/>
                  </a:srgbClr>
                </a:solidFill>
                <a:latin typeface="STXingkai"/>
                <a:ea typeface="STXingkai"/>
                <a:cs typeface="STXingkai"/>
              </a:rPr>
              <a:t>本  为</a:t>
            </a:r>
            <a:r>
              <a:rPr sz="1000" kern="0" spc="150">
                <a:solidFill>
                  <a:srgbClr val="000000">
                    <a:alpha val="100000"/>
                  </a:srgbClr>
                </a:solidFill>
                <a:latin typeface="STXingkai"/>
                <a:ea typeface="STXingkai"/>
                <a:cs typeface="STXingkai"/>
              </a:rPr>
              <a:t> </a:t>
            </a:r>
            <a:r>
              <a:rPr sz="1000" kern="0" spc="10">
                <a:solidFill>
                  <a:srgbClr val="000000">
                    <a:alpha val="100000"/>
                  </a:srgbClr>
                </a:solidFill>
                <a:latin typeface="STXingkai"/>
                <a:ea typeface="STXingkai"/>
                <a:cs typeface="STXingkai"/>
              </a:rPr>
              <a:t>☆</a:t>
            </a:r>
            <a:r>
              <a:rPr sz="1000" kern="0" spc="190">
                <a:solidFill>
                  <a:srgbClr val="000000">
                    <a:alpha val="100000"/>
                  </a:srgbClr>
                </a:solidFill>
                <a:latin typeface="STXingkai"/>
                <a:ea typeface="STXingkai"/>
                <a:cs typeface="STXingkai"/>
              </a:rPr>
              <a:t> </a:t>
            </a:r>
            <a:r>
              <a:rPr sz="1000" kern="0" spc="10">
                <a:solidFill>
                  <a:srgbClr val="000000">
                    <a:alpha val="100000"/>
                  </a:srgbClr>
                </a:solidFill>
                <a:latin typeface="STXingkai"/>
                <a:ea typeface="STXingkai"/>
                <a:cs typeface="STXingkai"/>
              </a:rPr>
              <a:t>均</a:t>
            </a:r>
            <a:r>
              <a:rPr sz="1000" kern="0" spc="10">
                <a:solidFill>
                  <a:srgbClr val="000000">
                    <a:alpha val="100000"/>
                  </a:srgbClr>
                </a:solidFill>
                <a:latin typeface="SimSun"/>
                <a:ea typeface="SimSun"/>
                <a:cs typeface="SimSun"/>
              </a:rPr>
              <a:t>凝结为液态时放出的热量，被定义为该材料</a:t>
            </a:r>
            <a:r>
              <a:rPr sz="1000" kern="0" spc="0">
                <a:solidFill>
                  <a:srgbClr val="000000">
                    <a:alpha val="100000"/>
                  </a:srgbClr>
                </a:solidFill>
                <a:latin typeface="SimSun"/>
                <a:ea typeface="SimSun"/>
                <a:cs typeface="SimSun"/>
              </a:rPr>
              <a:t>的总燃烧热值，单位为 </a:t>
            </a:r>
            <a:r>
              <a:rPr sz="1000" kern="0" spc="40">
                <a:solidFill>
                  <a:srgbClr val="000000">
                    <a:alpha val="100000"/>
                  </a:srgbClr>
                </a:solidFill>
                <a:latin typeface="SimSun"/>
                <a:ea typeface="SimSun"/>
                <a:cs typeface="SimSun"/>
              </a:rPr>
              <a:t>兆焦耳每千克</a:t>
            </a:r>
            <a:r>
              <a:rPr sz="1000" kern="0" spc="4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MJ</a:t>
            </a:r>
            <a:r>
              <a:rPr sz="1000" kern="0" spc="4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kg</a:t>
            </a:r>
            <a:r>
              <a:rPr sz="1000" kern="0" spc="40">
                <a:solidFill>
                  <a:srgbClr val="000000">
                    <a:alpha val="100000"/>
                  </a:srgbClr>
                </a:solidFill>
                <a:latin typeface="Times New Roman"/>
                <a:ea typeface="Times New Roman"/>
                <a:cs typeface="Times New Roman"/>
              </a:rPr>
              <a:t>)f</a:t>
            </a:r>
            <a:endParaRPr lang="Times New Roman" altLang="Times New Roman" sz="1000"/>
          </a:p>
          <a:p>
            <a:pPr marL="12700" algn="l" rtl="0" eaLnBrk="0">
              <a:lnSpc>
                <a:spcPct val="79000"/>
              </a:lnSpc>
              <a:spcBef>
                <a:spcPts val="568"/>
              </a:spcBef>
            </a:pPr>
            <a:r>
              <a:rPr sz="1000" kern="0" spc="-20">
                <a:solidFill>
                  <a:srgbClr val="000000">
                    <a:alpha val="100000"/>
                  </a:srgbClr>
                </a:solidFill>
                <a:latin typeface="SimSun"/>
                <a:ea typeface="SimSun"/>
                <a:cs typeface="SimSun"/>
              </a:rPr>
              <a:t>3.11</a:t>
            </a:r>
            <a:endParaRPr lang="SimSun" altLang="SimSun" sz="1000"/>
          </a:p>
          <a:p>
            <a:pPr marL="278765" algn="l" rtl="0" eaLnBrk="0">
              <a:lnSpc>
                <a:spcPct val="92000"/>
              </a:lnSpc>
              <a:spcBef>
                <a:spcPts val="330"/>
              </a:spcBef>
            </a:pPr>
            <a:r>
              <a:rPr sz="1000" kern="0" spc="-10">
                <a:solidFill>
                  <a:srgbClr val="000000">
                    <a:alpha val="100000"/>
                  </a:srgbClr>
                </a:solidFill>
                <a:latin typeface="SimSun"/>
                <a:ea typeface="SimSun"/>
                <a:cs typeface="SimSun"/>
              </a:rPr>
              <a:t>净热值，</a:t>
            </a:r>
            <a:r>
              <a:rPr sz="1000" kern="0" spc="-10">
                <a:solidFill>
                  <a:srgbClr val="000000">
                    <a:alpha val="100000"/>
                  </a:srgbClr>
                </a:solidFill>
                <a:latin typeface="Times New Roman"/>
                <a:ea typeface="Times New Roman"/>
                <a:cs typeface="Times New Roman"/>
              </a:rPr>
              <a:t>pCt        nhkoyof        combustion,pct</a:t>
            </a:r>
            <a:endParaRPr lang="Times New Roman" altLang="Times New Roman" sz="1000"/>
          </a:p>
          <a:p>
            <a:pPr marL="12700" indent="266065" algn="l" rtl="0" eaLnBrk="0">
              <a:lnSpc>
                <a:spcPct val="124000"/>
              </a:lnSpc>
              <a:spcBef>
                <a:spcPts val="698"/>
              </a:spcBef>
            </a:pPr>
            <a:r>
              <a:rPr sz="1000" kern="0" spc="30">
                <a:solidFill>
                  <a:srgbClr val="000000">
                    <a:alpha val="100000"/>
                  </a:srgbClr>
                </a:solidFill>
                <a:latin typeface="SimSun"/>
                <a:ea typeface="SimSun"/>
                <a:cs typeface="SimSun"/>
              </a:rPr>
              <a:t>单位质量的材料完上燃烧，其燃烧产物中的水(包括材料中所含水分生成的水蒸量和材料组成</a:t>
            </a:r>
            <a:r>
              <a:rPr sz="1000" kern="0" spc="20">
                <a:solidFill>
                  <a:srgbClr val="000000">
                    <a:alpha val="100000"/>
                  </a:srgbClr>
                </a:solidFill>
                <a:latin typeface="SimSun"/>
                <a:ea typeface="SimSun"/>
                <a:cs typeface="SimSun"/>
              </a:rPr>
              <a:t>中所</a:t>
            </a:r>
            <a:r>
              <a:rPr sz="1000" kern="0" spc="-10">
                <a:solidFill>
                  <a:srgbClr val="000000">
                    <a:alpha val="100000"/>
                  </a:srgbClr>
                </a:solidFill>
                <a:latin typeface="SimSun"/>
                <a:ea typeface="SimSun"/>
                <a:cs typeface="SimSun"/>
              </a:rPr>
              <a:t> </a:t>
            </a:r>
            <a:r>
              <a:rPr sz="1000" kern="0" spc="30">
                <a:solidFill>
                  <a:srgbClr val="000000">
                    <a:alpha val="100000"/>
                  </a:srgbClr>
                </a:solidFill>
                <a:latin typeface="SimSun"/>
                <a:ea typeface="SimSun"/>
                <a:cs typeface="SimSun"/>
              </a:rPr>
              <a:t>含的氢燃烧时生成的水泰气)仍以气态形式存在时所放出的热量，被定义为该材料的燃烧热值。它在数 </a:t>
            </a:r>
            <a:r>
              <a:rPr sz="1000" kern="0" spc="50">
                <a:solidFill>
                  <a:srgbClr val="000000">
                    <a:alpha val="100000"/>
                  </a:srgbClr>
                </a:solidFill>
                <a:latin typeface="SimSun"/>
                <a:ea typeface="SimSun"/>
                <a:cs typeface="SimSun"/>
              </a:rPr>
              <a:t>值上等于总热值减县荷料燃</a:t>
            </a:r>
            <a:r>
              <a:rPr sz="1000" kern="0" spc="40">
                <a:solidFill>
                  <a:srgbClr val="000000">
                    <a:alpha val="100000"/>
                  </a:srgbClr>
                </a:solidFill>
                <a:latin typeface="SimSun"/>
                <a:ea typeface="SimSun"/>
                <a:cs typeface="SimSun"/>
              </a:rPr>
              <a:t>烧后所生成的水蒸气在氧弹内凝结为水时所释放出的汽化潜热的差值，单</a:t>
            </a:r>
            <a:r>
              <a:rPr sz="1000" kern="0" spc="-1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位为兆焦耳每千 </a:t>
            </a:r>
            <a:r>
              <a:rPr sz="1000" kern="0" spc="20">
                <a:solidFill>
                  <a:srgbClr val="000000">
                    <a:alpha val="100000"/>
                  </a:srgbClr>
                </a:solidFill>
                <a:latin typeface="Times New Roman"/>
                <a:ea typeface="Times New Roman"/>
                <a:cs typeface="Times New Roman"/>
              </a:rPr>
              <a:t>(o/</a:t>
            </a:r>
            <a:r>
              <a:rPr sz="1000" kern="0" spc="0">
                <a:solidFill>
                  <a:srgbClr val="000000">
                    <a:alpha val="100000"/>
                  </a:srgbClr>
                </a:solidFill>
                <a:latin typeface="Times New Roman"/>
                <a:ea typeface="Times New Roman"/>
                <a:cs typeface="Times New Roman"/>
              </a:rPr>
              <a:t>kg</a:t>
            </a:r>
            <a:r>
              <a:rPr sz="1000" kern="0" spc="20">
                <a:solidFill>
                  <a:srgbClr val="000000">
                    <a:alpha val="100000"/>
                  </a:srgbClr>
                </a:solidFill>
                <a:latin typeface="Times New Roman"/>
                <a:ea typeface="Times New Roman"/>
                <a:cs typeface="Times New Roman"/>
              </a:rPr>
              <a:t>)</a:t>
            </a:r>
            <a:r>
              <a:rPr sz="1000" kern="0" spc="20">
                <a:solidFill>
                  <a:srgbClr val="000000">
                    <a:alpha val="100000"/>
                  </a:srgbClr>
                </a:solidFill>
                <a:latin typeface="SimSun"/>
                <a:ea typeface="SimSun"/>
                <a:cs typeface="SimSun"/>
              </a:rPr>
              <a:t>。</a:t>
            </a:r>
            <a:endParaRPr lang="SimSun" altLang="SimSun" sz="1000"/>
          </a:p>
          <a:p>
            <a:pPr marL="12700" algn="l" rtl="0" eaLnBrk="0">
              <a:lnSpc>
                <a:spcPct val="81000"/>
              </a:lnSpc>
              <a:spcBef>
                <a:spcPts val="371"/>
              </a:spcBef>
            </a:pPr>
            <a:r>
              <a:rPr sz="1100" kern="0" spc="0">
                <a:solidFill>
                  <a:srgbClr val="000000">
                    <a:alpha val="100000"/>
                  </a:srgbClr>
                </a:solidFill>
                <a:latin typeface="SimSun"/>
                <a:ea typeface="SimSun"/>
                <a:cs typeface="SimSun"/>
              </a:rPr>
              <a:t>3.12</a:t>
            </a:r>
            <a:endParaRPr lang="SimSun" altLang="SimSun" sz="1100"/>
          </a:p>
          <a:p>
            <a:pPr marL="278765" algn="l" rtl="0" eaLnBrk="0">
              <a:lnSpc>
                <a:spcPct val="92000"/>
              </a:lnSpc>
              <a:spcBef>
                <a:spcPts val="308"/>
              </a:spcBef>
            </a:pPr>
            <a:r>
              <a:rPr sz="1000" kern="0" spc="20">
                <a:solidFill>
                  <a:srgbClr val="000000">
                    <a:alpha val="100000"/>
                  </a:srgbClr>
                </a:solidFill>
                <a:latin typeface="SimSun"/>
                <a:ea typeface="SimSun"/>
                <a:cs typeface="SimSun"/>
              </a:rPr>
              <a:t>汽化潜热</a:t>
            </a:r>
            <a:r>
              <a:rPr sz="1000" kern="0" spc="11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I</a:t>
            </a:r>
            <a:r>
              <a:rPr sz="1000" kern="0" spc="20">
                <a:solidFill>
                  <a:srgbClr val="000000">
                    <a:alpha val="100000"/>
                  </a:srgbClr>
                </a:solidFill>
                <a:latin typeface="Times New Roman"/>
                <a:ea typeface="Times New Roman"/>
                <a:cs typeface="Times New Roman"/>
              </a:rPr>
              <a:t>           </a:t>
            </a:r>
            <a:r>
              <a:rPr sz="1000" kern="0" spc="0">
                <a:solidFill>
                  <a:srgbClr val="000000">
                    <a:alpha val="100000"/>
                  </a:srgbClr>
                </a:solidFill>
                <a:latin typeface="Times New Roman"/>
                <a:ea typeface="Times New Roman"/>
                <a:cs typeface="Times New Roman"/>
              </a:rPr>
              <a:t>eat</a:t>
            </a:r>
            <a:r>
              <a:rPr sz="1000" kern="0" spc="20">
                <a:solidFill>
                  <a:srgbClr val="000000">
                    <a:alpha val="100000"/>
                  </a:srgbClr>
                </a:solidFill>
                <a:latin typeface="Times New Roman"/>
                <a:ea typeface="Times New Roman"/>
                <a:cs typeface="Times New Roman"/>
              </a:rPr>
              <a:t>  </a:t>
            </a:r>
            <a:r>
              <a:rPr sz="1000" kern="0" spc="0">
                <a:solidFill>
                  <a:srgbClr val="000000">
                    <a:alpha val="100000"/>
                  </a:srgbClr>
                </a:solidFill>
                <a:latin typeface="Times New Roman"/>
                <a:ea typeface="Times New Roman"/>
                <a:cs typeface="Times New Roman"/>
              </a:rPr>
              <a:t>of</a:t>
            </a:r>
            <a:r>
              <a:rPr sz="1000" kern="0" spc="230">
                <a:solidFill>
                  <a:srgbClr val="000000">
                    <a:alpha val="100000"/>
                  </a:srgbClr>
                </a:solidFill>
                <a:latin typeface="Times New Roman"/>
                <a:ea typeface="Times New Roman"/>
                <a:cs typeface="Times New Roman"/>
              </a:rPr>
              <a:t> </a:t>
            </a:r>
            <a:r>
              <a:rPr sz="1000" kern="0" spc="0">
                <a:solidFill>
                  <a:srgbClr val="000000">
                    <a:alpha val="100000"/>
                  </a:srgbClr>
                </a:solidFill>
                <a:latin typeface="Times New Roman"/>
                <a:ea typeface="Times New Roman"/>
                <a:cs typeface="Times New Roman"/>
              </a:rPr>
              <a:t>vapofization</a:t>
            </a:r>
            <a:r>
              <a:rPr sz="1000" kern="0" spc="20">
                <a:solidFill>
                  <a:srgbClr val="000000">
                    <a:alpha val="100000"/>
                  </a:srgbClr>
                </a:solidFill>
                <a:latin typeface="Times New Roman"/>
                <a:ea typeface="Times New Roman"/>
                <a:cs typeface="Times New Roman"/>
              </a:rPr>
              <a:t>  </a:t>
            </a:r>
            <a:r>
              <a:rPr sz="1000" kern="0" spc="0">
                <a:solidFill>
                  <a:srgbClr val="000000">
                    <a:alpha val="100000"/>
                  </a:srgbClr>
                </a:solidFill>
                <a:latin typeface="Times New Roman"/>
                <a:ea typeface="Times New Roman"/>
                <a:cs typeface="Times New Roman"/>
              </a:rPr>
              <a:t>df</a:t>
            </a:r>
            <a:r>
              <a:rPr sz="1000" kern="0" spc="20">
                <a:solidFill>
                  <a:srgbClr val="000000">
                    <a:alpha val="100000"/>
                  </a:srgbClr>
                </a:solidFill>
                <a:latin typeface="Times New Roman"/>
                <a:ea typeface="Times New Roman"/>
                <a:cs typeface="Times New Roman"/>
              </a:rPr>
              <a:t>  </a:t>
            </a:r>
            <a:r>
              <a:rPr sz="1000" kern="0" spc="0">
                <a:solidFill>
                  <a:srgbClr val="000000">
                    <a:alpha val="100000"/>
                  </a:srgbClr>
                </a:solidFill>
                <a:latin typeface="Times New Roman"/>
                <a:ea typeface="Times New Roman"/>
                <a:cs typeface="Times New Roman"/>
              </a:rPr>
              <a:t>water</a:t>
            </a:r>
            <a:endParaRPr lang="Times New Roman" altLang="Times New Roman" sz="1000"/>
          </a:p>
          <a:p>
            <a:pPr marL="278765" algn="l" rtl="0" eaLnBrk="0">
              <a:lnSpc>
                <a:spcPct val="90000"/>
              </a:lnSpc>
              <a:spcBef>
                <a:spcPts val="894"/>
              </a:spcBef>
            </a:pPr>
            <a:r>
              <a:rPr sz="1000" kern="0" spc="10">
                <a:solidFill>
                  <a:srgbClr val="000000">
                    <a:alpha val="100000"/>
                  </a:srgbClr>
                </a:solidFill>
                <a:latin typeface="SimSun"/>
                <a:ea typeface="SimSun"/>
                <a:cs typeface="SimSun"/>
              </a:rPr>
              <a:t>将水由液态转另气态</a:t>
            </a:r>
            <a:r>
              <a:rPr sz="1000" kern="0" spc="0">
                <a:solidFill>
                  <a:srgbClr val="000000">
                    <a:alpha val="100000"/>
                  </a:srgbClr>
                </a:solidFill>
                <a:latin typeface="SimSun"/>
                <a:ea typeface="SimSun"/>
                <a:cs typeface="SimSun"/>
              </a:rPr>
              <a:t>所需的热量，单位为兆焦耳每于克</a:t>
            </a:r>
            <a:r>
              <a:rPr sz="1000" kern="0" spc="0">
                <a:solidFill>
                  <a:srgbClr val="000000">
                    <a:alpha val="100000"/>
                  </a:srgbClr>
                </a:solidFill>
                <a:latin typeface="Times New Roman"/>
                <a:ea typeface="Times New Roman"/>
                <a:cs typeface="Times New Roman"/>
              </a:rPr>
              <a:t>(MJ/kg)</a:t>
            </a:r>
            <a:endParaRPr lang="Times New Roman" altLang="Times New Roman" sz="1000"/>
          </a:p>
          <a:p>
            <a:pPr marL="12700" algn="l" rtl="0" eaLnBrk="0">
              <a:lnSpc>
                <a:spcPts val="2052"/>
              </a:lnSpc>
            </a:pPr>
            <a:r>
              <a:rPr sz="1000" kern="0" spc="10">
                <a:solidFill>
                  <a:srgbClr val="000000">
                    <a:alpha val="100000"/>
                  </a:srgbClr>
                </a:solidFill>
                <a:latin typeface="SimHei"/>
                <a:ea typeface="SimHei"/>
                <a:cs typeface="SimHei"/>
              </a:rPr>
              <a:t>4</a:t>
            </a:r>
            <a:r>
              <a:rPr sz="1000" kern="0" spc="0">
                <a:solidFill>
                  <a:srgbClr val="000000">
                    <a:alpha val="100000"/>
                  </a:srgbClr>
                </a:solidFill>
                <a:latin typeface="SimHei"/>
                <a:ea typeface="SimHei"/>
                <a:cs typeface="SimHei"/>
              </a:rPr>
              <a:t>  </a:t>
            </a:r>
            <a:r>
              <a:rPr sz="1000" kern="0" spc="10">
                <a:solidFill>
                  <a:srgbClr val="000000">
                    <a:alpha val="100000"/>
                  </a:srgbClr>
                </a:solidFill>
                <a:latin typeface="SimHei"/>
                <a:ea typeface="SimHei"/>
                <a:cs typeface="SimHei"/>
              </a:rPr>
              <a:t>仪器设备</a:t>
            </a:r>
            <a:endParaRPr lang="SimHei" altLang="SimHei" sz="1000"/>
          </a:p>
          <a:p>
            <a:pPr algn="l" rtl="0" eaLnBrk="0">
              <a:lnSpc>
                <a:spcPct val="102000"/>
              </a:lnSpc>
            </a:pPr>
            <a:endParaRPr lang="Arial" altLang="Arial" sz="1000"/>
          </a:p>
          <a:p>
            <a:pPr marL="13970" algn="l" rtl="0" eaLnBrk="0">
              <a:lnSpc>
                <a:spcPct val="70000"/>
              </a:lnSpc>
              <a:spcBef>
                <a:spcPts val="306"/>
              </a:spcBef>
            </a:pPr>
            <a:r>
              <a:rPr sz="1000" b="1" kern="0" spc="-30">
                <a:solidFill>
                  <a:srgbClr val="000000">
                    <a:alpha val="100000"/>
                  </a:srgbClr>
                </a:solidFill>
                <a:latin typeface="LiSu"/>
                <a:ea typeface="LiSu"/>
                <a:cs typeface="LiSu"/>
              </a:rPr>
              <a:t>4.1</a:t>
            </a:r>
            <a:r>
              <a:rPr sz="1000" kern="0" spc="120">
                <a:solidFill>
                  <a:srgbClr val="000000">
                    <a:alpha val="100000"/>
                  </a:srgbClr>
                </a:solidFill>
                <a:latin typeface="LiSu"/>
                <a:ea typeface="LiSu"/>
                <a:cs typeface="LiSu"/>
              </a:rPr>
              <a:t>  </a:t>
            </a:r>
            <a:r>
              <a:rPr sz="1000" b="1" kern="0" spc="-30">
                <a:solidFill>
                  <a:srgbClr val="000000">
                    <a:alpha val="100000"/>
                  </a:srgbClr>
                </a:solidFill>
                <a:latin typeface="LiSu"/>
                <a:ea typeface="LiSu"/>
                <a:cs typeface="LiSu"/>
              </a:rPr>
              <a:t>总则</a:t>
            </a:r>
            <a:endParaRPr lang="LiSu" altLang="LiSu" sz="1000"/>
          </a:p>
          <a:p>
            <a:pPr algn="r" rtl="0" eaLnBrk="0">
              <a:lnSpc>
                <a:spcPct val="95000"/>
              </a:lnSpc>
              <a:spcBef>
                <a:spcPts val="2"/>
              </a:spcBef>
            </a:pPr>
            <a:r>
              <a:rPr sz="1000" kern="0" spc="110">
                <a:solidFill>
                  <a:srgbClr val="000000">
                    <a:alpha val="100000"/>
                  </a:srgbClr>
                </a:solidFill>
                <a:latin typeface="SimSun"/>
                <a:ea typeface="SimSun"/>
                <a:cs typeface="SimSun"/>
              </a:rPr>
              <a:t>试验仪器如</a:t>
            </a:r>
            <a:r>
              <a:rPr sz="1000" kern="0" spc="110">
                <a:solidFill>
                  <a:srgbClr val="000000">
                    <a:alpha val="100000"/>
                  </a:srgbClr>
                </a:solidFill>
                <a:latin typeface="FangSong"/>
                <a:ea typeface="FangSong"/>
                <a:cs typeface="FangSong"/>
              </a:rPr>
              <a:t>图1分元2～4.</a:t>
            </a:r>
            <a:r>
              <a:rPr sz="1000" kern="0" spc="-240">
                <a:solidFill>
                  <a:srgbClr val="000000">
                    <a:alpha val="100000"/>
                  </a:srgbClr>
                </a:solidFill>
                <a:latin typeface="FangSong"/>
                <a:ea typeface="FangSong"/>
                <a:cs typeface="FangSong"/>
              </a:rPr>
              <a:t> </a:t>
            </a:r>
            <a:r>
              <a:rPr sz="1000" kern="0" spc="110">
                <a:solidFill>
                  <a:srgbClr val="000000">
                    <a:alpha val="100000"/>
                  </a:srgbClr>
                </a:solidFill>
                <a:latin typeface="FangSong"/>
                <a:ea typeface="FangSong"/>
                <a:cs typeface="FangSong"/>
              </a:rPr>
              <a:t>12对试验仪据作出了规定。除非规定了公差，否则所有尺寸均为</a:t>
            </a:r>
            <a:endParaRPr lang="FangSong" altLang="FangSong" sz="1000"/>
          </a:p>
          <a:p>
            <a:pPr marL="12700" algn="l" rtl="0" eaLnBrk="0">
              <a:lnSpc>
                <a:spcPct val="94000"/>
              </a:lnSpc>
              <a:spcBef>
                <a:spcPts val="1029"/>
              </a:spcBef>
            </a:pPr>
            <a:r>
              <a:rPr sz="1000" kern="0" spc="-90">
                <a:solidFill>
                  <a:srgbClr val="000000">
                    <a:alpha val="100000"/>
                  </a:srgbClr>
                </a:solidFill>
                <a:latin typeface="SimSun"/>
                <a:ea typeface="SimSun"/>
                <a:cs typeface="SimSun"/>
              </a:rPr>
              <a:t>标称尺寸。</a:t>
            </a:r>
            <a:endParaRPr lang="SimSun" altLang="SimSun" sz="1000"/>
          </a:p>
          <a:p>
            <a:pPr marL="13970" algn="l" rtl="0" eaLnBrk="0">
              <a:lnSpc>
                <a:spcPct val="94000"/>
              </a:lnSpc>
              <a:spcBef>
                <a:spcPts val="358"/>
              </a:spcBef>
            </a:pPr>
            <a:r>
              <a:rPr sz="1000" b="1" kern="0" spc="0">
                <a:solidFill>
                  <a:srgbClr val="000000">
                    <a:alpha val="100000"/>
                  </a:srgbClr>
                </a:solidFill>
                <a:latin typeface="SimSun"/>
                <a:ea typeface="SimSun"/>
                <a:cs typeface="SimSun"/>
              </a:rPr>
              <a:t>4.2</a:t>
            </a:r>
            <a:r>
              <a:rPr sz="1000" kern="0" spc="0">
                <a:solidFill>
                  <a:srgbClr val="000000">
                    <a:alpha val="100000"/>
                  </a:srgbClr>
                </a:solidFill>
                <a:latin typeface="SimSun"/>
                <a:ea typeface="SimSun"/>
                <a:cs typeface="SimSun"/>
              </a:rPr>
              <a:t>  </a:t>
            </a:r>
            <a:r>
              <a:rPr sz="1000" b="1" kern="0" spc="0">
                <a:solidFill>
                  <a:srgbClr val="000000">
                    <a:alpha val="100000"/>
                  </a:srgbClr>
                </a:solidFill>
                <a:latin typeface="SimSun"/>
                <a:ea typeface="SimSun"/>
                <a:cs typeface="SimSun"/>
              </a:rPr>
              <a:t>量热弹</a:t>
            </a:r>
            <a:endParaRPr lang="SimSun" altLang="SimSun" sz="1000"/>
          </a:p>
          <a:p>
            <a:pPr marL="278765" algn="l" rtl="0" eaLnBrk="0">
              <a:lnSpc>
                <a:spcPct val="94000"/>
              </a:lnSpc>
              <a:spcBef>
                <a:spcPts val="636"/>
              </a:spcBef>
            </a:pPr>
            <a:r>
              <a:rPr sz="1000" kern="0" spc="30">
                <a:solidFill>
                  <a:srgbClr val="000000">
                    <a:alpha val="100000"/>
                  </a:srgbClr>
                </a:solidFill>
                <a:latin typeface="SimSun"/>
                <a:ea typeface="SimSun"/>
                <a:cs typeface="SimSun"/>
              </a:rPr>
              <a:t>量热弹应满足下列要求</a:t>
            </a:r>
            <a:endParaRPr lang="SimSun" altLang="SimSun" sz="1000"/>
          </a:p>
          <a:p>
            <a:pPr marL="278765" algn="l" rtl="0" eaLnBrk="0">
              <a:lnSpc>
                <a:spcPct val="89000"/>
              </a:lnSpc>
              <a:spcBef>
                <a:spcPts val="262"/>
              </a:spcBef>
            </a:pPr>
            <a:r>
              <a:rPr sz="1000" kern="0" spc="-10">
                <a:solidFill>
                  <a:srgbClr val="000000">
                    <a:alpha val="100000"/>
                  </a:srgbClr>
                </a:solidFill>
                <a:latin typeface="Times New Roman"/>
                <a:ea typeface="Times New Roman"/>
                <a:cs typeface="Times New Roman"/>
              </a:rPr>
              <a:t>a)      </a:t>
            </a:r>
            <a:r>
              <a:rPr sz="1000" kern="0" spc="-10">
                <a:solidFill>
                  <a:srgbClr val="000000">
                    <a:alpha val="100000"/>
                  </a:srgbClr>
                </a:solidFill>
                <a:latin typeface="SimSun"/>
                <a:ea typeface="SimSun"/>
                <a:cs typeface="SimSun"/>
              </a:rPr>
              <a:t>容量：(300±50)</a:t>
            </a:r>
            <a:r>
              <a:rPr sz="1000" kern="0" spc="-10">
                <a:solidFill>
                  <a:srgbClr val="000000">
                    <a:alpha val="100000"/>
                  </a:srgbClr>
                </a:solidFill>
                <a:latin typeface="Times New Roman"/>
                <a:ea typeface="Times New Roman"/>
                <a:cs typeface="Times New Roman"/>
              </a:rPr>
              <a:t>mL</a:t>
            </a:r>
            <a:endParaRPr lang="Times New Roman" altLang="Times New Roman" sz="1000"/>
          </a:p>
          <a:p>
            <a:pPr marL="278765" algn="l" rtl="0" eaLnBrk="0">
              <a:lnSpc>
                <a:spcPts val="1649"/>
              </a:lnSpc>
            </a:pPr>
            <a:r>
              <a:rPr sz="1000" kern="0" spc="30">
                <a:solidFill>
                  <a:srgbClr val="000000">
                    <a:alpha val="100000"/>
                  </a:srgbClr>
                </a:solidFill>
                <a:latin typeface="Times New Roman"/>
                <a:ea typeface="Times New Roman"/>
                <a:cs typeface="Times New Roman"/>
              </a:rPr>
              <a:t>b)</a:t>
            </a:r>
            <a:r>
              <a:rPr sz="1000" kern="0" spc="6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质量不超过3.25 </a:t>
            </a:r>
            <a:r>
              <a:rPr sz="1000" kern="0" spc="0">
                <a:solidFill>
                  <a:srgbClr val="000000">
                    <a:alpha val="100000"/>
                  </a:srgbClr>
                </a:solidFill>
                <a:latin typeface="Times New Roman"/>
                <a:ea typeface="Times New Roman"/>
                <a:cs typeface="Times New Roman"/>
              </a:rPr>
              <a:t>kg</a:t>
            </a:r>
            <a:r>
              <a:rPr sz="1000" kern="0" spc="30">
                <a:solidFill>
                  <a:srgbClr val="000000">
                    <a:alpha val="100000"/>
                  </a:srgbClr>
                </a:solidFill>
                <a:latin typeface="Times New Roman"/>
                <a:ea typeface="Times New Roman"/>
                <a:cs typeface="Times New Roman"/>
              </a:rPr>
              <a:t>;</a:t>
            </a:r>
            <a:endParaRPr lang="Times New Roman" altLang="Times New Roman" sz="1000"/>
          </a:p>
          <a:p>
            <a:pPr marL="278765" algn="l" rtl="0" eaLnBrk="0">
              <a:lnSpc>
                <a:spcPct val="92000"/>
              </a:lnSpc>
              <a:spcBef>
                <a:spcPts val="473"/>
              </a:spcBef>
            </a:pPr>
            <a:r>
              <a:rPr sz="1000" kern="0" spc="10">
                <a:solidFill>
                  <a:srgbClr val="000000">
                    <a:alpha val="100000"/>
                  </a:srgbClr>
                </a:solidFill>
                <a:latin typeface="Times New Roman"/>
                <a:ea typeface="Times New Roman"/>
                <a:cs typeface="Times New Roman"/>
              </a:rPr>
              <a:t>c)</a:t>
            </a:r>
            <a:r>
              <a:rPr sz="1000" kern="0" spc="4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弹桶厚度至少是</a:t>
            </a:r>
            <a:r>
              <a:rPr sz="1000" kern="0" spc="0">
                <a:solidFill>
                  <a:srgbClr val="000000">
                    <a:alpha val="100000"/>
                  </a:srgbClr>
                </a:solidFill>
                <a:latin typeface="SimSun"/>
                <a:ea typeface="SimSun"/>
                <a:cs typeface="SimSun"/>
              </a:rPr>
              <a:t>弹桶内径的1/10。</a:t>
            </a:r>
            <a:endParaRPr lang="SimSun" altLang="SimSun" sz="1000"/>
          </a:p>
          <a:p>
            <a:pPr marL="278765" algn="l" rtl="0" eaLnBrk="0">
              <a:lnSpc>
                <a:spcPct val="95000"/>
              </a:lnSpc>
              <a:spcBef>
                <a:spcPts val="361"/>
              </a:spcBef>
            </a:pPr>
            <a:r>
              <a:rPr sz="1000" kern="0" spc="30">
                <a:solidFill>
                  <a:srgbClr val="000000">
                    <a:alpha val="100000"/>
                  </a:srgbClr>
                </a:solidFill>
                <a:latin typeface="SimSun"/>
                <a:ea typeface="SimSun"/>
                <a:cs typeface="SimSun"/>
              </a:rPr>
              <a:t>盖子用来容放坩埚和电子点火装置。盖子以及所有的密封装置应能承受21 </a:t>
            </a:r>
            <a:r>
              <a:rPr sz="1000" kern="0" spc="0">
                <a:solidFill>
                  <a:srgbClr val="000000">
                    <a:alpha val="100000"/>
                  </a:srgbClr>
                </a:solidFill>
                <a:latin typeface="Times New Roman"/>
                <a:ea typeface="Times New Roman"/>
                <a:cs typeface="Times New Roman"/>
              </a:rPr>
              <a:t>MPa</a:t>
            </a:r>
            <a:r>
              <a:rPr sz="1000" kern="0" spc="15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的内压。</a:t>
            </a:r>
            <a:endParaRPr lang="SimSun" altLang="SimSun" sz="1000"/>
          </a:p>
          <a:p>
            <a:pPr marL="278765" algn="l" rtl="0" eaLnBrk="0">
              <a:lnSpc>
                <a:spcPct val="94000"/>
              </a:lnSpc>
              <a:spcBef>
                <a:spcPts val="565"/>
              </a:spcBef>
            </a:pPr>
            <a:r>
              <a:rPr sz="1000" kern="0" spc="20">
                <a:solidFill>
                  <a:srgbClr val="000000">
                    <a:alpha val="100000"/>
                  </a:srgbClr>
                </a:solidFill>
                <a:latin typeface="SimSun"/>
                <a:ea typeface="SimSun"/>
                <a:cs typeface="SimSun"/>
              </a:rPr>
              <a:t>弹桶内壁应能承受样品燃烧产物的侵蚀，即使对硫磺进</a:t>
            </a:r>
            <a:r>
              <a:rPr sz="1000" kern="0" spc="10">
                <a:solidFill>
                  <a:srgbClr val="000000">
                    <a:alpha val="100000"/>
                  </a:srgbClr>
                </a:solidFill>
                <a:latin typeface="SimSun"/>
                <a:ea typeface="SimSun"/>
                <a:cs typeface="SimSun"/>
              </a:rPr>
              <a:t>行试验，弹桶内壁也应能够抵制燃烧产生的</a:t>
            </a:r>
            <a:endParaRPr lang="SimSun" altLang="SimSun" sz="1000"/>
          </a:p>
          <a:p>
            <a:pPr marL="12700" algn="l" rtl="0" eaLnBrk="0">
              <a:lnSpc>
                <a:spcPct val="95000"/>
              </a:lnSpc>
              <a:spcBef>
                <a:spcPts val="566"/>
              </a:spcBef>
            </a:pPr>
            <a:r>
              <a:rPr sz="1000" kern="0" spc="-10">
                <a:solidFill>
                  <a:srgbClr val="000000">
                    <a:alpha val="100000"/>
                  </a:srgbClr>
                </a:solidFill>
                <a:latin typeface="SimSun"/>
                <a:ea typeface="SimSun"/>
                <a:cs typeface="SimSun"/>
              </a:rPr>
              <a:t>酸性物质所带来的点腐蚀和晶间腐蚀。</a:t>
            </a:r>
            <a:endParaRPr lang="SimSun" altLang="SimSun" sz="1000"/>
          </a:p>
          <a:p>
            <a:pPr marL="13970" algn="l" rtl="0" eaLnBrk="0">
              <a:lnSpc>
                <a:spcPct val="96000"/>
              </a:lnSpc>
              <a:spcBef>
                <a:spcPts val="243"/>
              </a:spcBef>
            </a:pPr>
            <a:r>
              <a:rPr sz="1000" b="1" kern="0" spc="0">
                <a:solidFill>
                  <a:srgbClr val="000000">
                    <a:alpha val="100000"/>
                  </a:srgbClr>
                </a:solidFill>
                <a:latin typeface="SimHei"/>
                <a:ea typeface="SimHei"/>
                <a:cs typeface="SimHei"/>
              </a:rPr>
              <a:t>4.3</a:t>
            </a:r>
            <a:r>
              <a:rPr sz="1000" kern="0" spc="0">
                <a:solidFill>
                  <a:srgbClr val="000000">
                    <a:alpha val="100000"/>
                  </a:srgbClr>
                </a:solidFill>
                <a:latin typeface="SimHei"/>
                <a:ea typeface="SimHei"/>
                <a:cs typeface="SimHei"/>
              </a:rPr>
              <a:t>  </a:t>
            </a:r>
            <a:r>
              <a:rPr sz="1000" b="1" kern="0" spc="0">
                <a:solidFill>
                  <a:srgbClr val="000000">
                    <a:alpha val="100000"/>
                  </a:srgbClr>
                </a:solidFill>
                <a:latin typeface="SimHei"/>
                <a:ea typeface="SimHei"/>
                <a:cs typeface="SimHei"/>
              </a:rPr>
              <a:t>量热仪</a:t>
            </a:r>
            <a:endParaRPr lang="SimHei" altLang="SimHei" sz="1000"/>
          </a:p>
          <a:p>
            <a:pPr marL="13970" algn="l" rtl="0" eaLnBrk="0">
              <a:lnSpc>
                <a:spcPct val="95000"/>
              </a:lnSpc>
              <a:spcBef>
                <a:spcPts val="501"/>
              </a:spcBef>
            </a:pPr>
            <a:r>
              <a:rPr sz="1000" b="1" kern="0" spc="-20">
                <a:solidFill>
                  <a:srgbClr val="000000">
                    <a:alpha val="100000"/>
                  </a:srgbClr>
                </a:solidFill>
                <a:latin typeface="SimSun"/>
                <a:ea typeface="SimSun"/>
                <a:cs typeface="SimSun"/>
              </a:rPr>
              <a:t>4.3.1</a:t>
            </a:r>
            <a:r>
              <a:rPr sz="1000" kern="0" spc="170">
                <a:solidFill>
                  <a:srgbClr val="000000">
                    <a:alpha val="100000"/>
                  </a:srgbClr>
                </a:solidFill>
                <a:latin typeface="SimSun"/>
                <a:ea typeface="SimSun"/>
                <a:cs typeface="SimSun"/>
              </a:rPr>
              <a:t>  </a:t>
            </a:r>
            <a:r>
              <a:rPr sz="1000" b="1" kern="0" spc="-20">
                <a:solidFill>
                  <a:srgbClr val="000000">
                    <a:alpha val="100000"/>
                  </a:srgbClr>
                </a:solidFill>
                <a:latin typeface="SimSun"/>
                <a:ea typeface="SimSun"/>
                <a:cs typeface="SimSun"/>
              </a:rPr>
              <a:t>量热仪外筒</a:t>
            </a:r>
            <a:endParaRPr lang="SimSun" altLang="SimSun" sz="1000"/>
          </a:p>
          <a:p>
            <a:pPr marL="12700" indent="266065" algn="l" rtl="0" eaLnBrk="0">
              <a:lnSpc>
                <a:spcPct val="116000"/>
              </a:lnSpc>
              <a:spcBef>
                <a:spcPts val="524"/>
              </a:spcBef>
            </a:pPr>
            <a:r>
              <a:rPr sz="1000" kern="0" spc="20">
                <a:solidFill>
                  <a:srgbClr val="000000">
                    <a:alpha val="100000"/>
                  </a:srgbClr>
                </a:solidFill>
                <a:latin typeface="SimSun"/>
                <a:ea typeface="SimSun"/>
                <a:cs typeface="SimSun"/>
              </a:rPr>
              <a:t>量热仪外简应是双层容器，带有绝热盖，内外壁之间填充有绝热材料。外简充</a:t>
            </a:r>
            <a:r>
              <a:rPr sz="1000" kern="0" spc="10">
                <a:solidFill>
                  <a:srgbClr val="000000">
                    <a:alpha val="100000"/>
                  </a:srgbClr>
                </a:solidFill>
                <a:latin typeface="SimSun"/>
                <a:ea typeface="SimSun"/>
                <a:cs typeface="SimSun"/>
              </a:rPr>
              <a:t>满水。外简内壁与量</a:t>
            </a:r>
            <a:r>
              <a:rPr sz="1000" kern="0" spc="0">
                <a:solidFill>
                  <a:srgbClr val="000000">
                    <a:alpha val="100000"/>
                  </a:srgbClr>
                </a:solidFill>
                <a:latin typeface="SimSun"/>
                <a:ea typeface="SimSun"/>
                <a:cs typeface="SimSun"/>
              </a:rPr>
              <a:t> </a:t>
            </a:r>
            <a:r>
              <a:rPr sz="1000" kern="0" spc="40">
                <a:solidFill>
                  <a:srgbClr val="000000">
                    <a:alpha val="100000"/>
                  </a:srgbClr>
                </a:solidFill>
                <a:latin typeface="SimSun"/>
                <a:ea typeface="SimSun"/>
                <a:cs typeface="SimSun"/>
              </a:rPr>
              <a:t>热仪四周至少有10 </a:t>
            </a:r>
            <a:r>
              <a:rPr sz="1000" kern="0" spc="0">
                <a:solidFill>
                  <a:srgbClr val="000000">
                    <a:alpha val="100000"/>
                  </a:srgbClr>
                </a:solidFill>
                <a:latin typeface="Times New Roman"/>
                <a:ea typeface="Times New Roman"/>
                <a:cs typeface="Times New Roman"/>
              </a:rPr>
              <a:t>mm</a:t>
            </a:r>
            <a:r>
              <a:rPr sz="1000" kern="0" spc="40">
                <a:solidFill>
                  <a:srgbClr val="000000">
                    <a:alpha val="100000"/>
                  </a:srgbClr>
                </a:solidFill>
                <a:latin typeface="Times New Roman"/>
                <a:ea typeface="Times New Roman"/>
                <a:cs typeface="Times New Roman"/>
              </a:rPr>
              <a:t> </a:t>
            </a:r>
            <a:r>
              <a:rPr sz="1000" kern="0" spc="40">
                <a:solidFill>
                  <a:srgbClr val="000000">
                    <a:alpha val="100000"/>
                  </a:srgbClr>
                </a:solidFill>
                <a:latin typeface="SimSun"/>
                <a:ea typeface="SimSun"/>
                <a:cs typeface="SimSun"/>
              </a:rPr>
              <a:t>的空隙。应尽可能以接触面积最小的三点来支撑弹简。</a:t>
            </a:r>
            <a:endParaRPr lang="SimSun" altLang="SimSun" sz="1000"/>
          </a:p>
          <a:p>
            <a:pPr marL="12700" indent="266065" algn="l" rtl="0" eaLnBrk="0">
              <a:lnSpc>
                <a:spcPct val="110000"/>
              </a:lnSpc>
              <a:spcBef>
                <a:spcPts val="367"/>
              </a:spcBef>
            </a:pPr>
            <a:r>
              <a:rPr sz="1000" kern="0" spc="20">
                <a:solidFill>
                  <a:srgbClr val="000000">
                    <a:alpha val="100000"/>
                  </a:srgbClr>
                </a:solidFill>
                <a:latin typeface="SimSun"/>
                <a:ea typeface="SimSun"/>
                <a:cs typeface="SimSun"/>
              </a:rPr>
              <a:t>对于绝热量热系统，加热器和温度测量系统应组合起来安装在筒内，以保证外简水温</a:t>
            </a:r>
            <a:r>
              <a:rPr sz="1000" kern="0" spc="10">
                <a:solidFill>
                  <a:srgbClr val="000000">
                    <a:alpha val="100000"/>
                  </a:srgbClr>
                </a:solidFill>
                <a:latin typeface="SimSun"/>
                <a:ea typeface="SimSun"/>
                <a:cs typeface="SimSun"/>
              </a:rPr>
              <a:t>与量热仪内筒</a:t>
            </a:r>
            <a:r>
              <a:rPr sz="1000" kern="0" spc="-10">
                <a:solidFill>
                  <a:srgbClr val="000000">
                    <a:alpha val="100000"/>
                  </a:srgbClr>
                </a:solidFill>
                <a:latin typeface="SimSun"/>
                <a:ea typeface="SimSun"/>
                <a:cs typeface="SimSun"/>
              </a:rPr>
              <a:t> 水温相同。</a:t>
            </a:r>
            <a:endParaRPr lang="SimSun" altLang="SimSun" sz="1000"/>
          </a:p>
          <a:p>
            <a:pPr algn="l" rtl="0" eaLnBrk="0">
              <a:lnSpc>
                <a:spcPct val="117000"/>
              </a:lnSpc>
            </a:pPr>
            <a:endParaRPr lang="Arial" altLang="Arial" sz="400"/>
          </a:p>
          <a:p>
            <a:pPr marL="278765" algn="l" rtl="0" eaLnBrk="0">
              <a:lnSpc>
                <a:spcPct val="94000"/>
              </a:lnSpc>
              <a:spcBef>
                <a:spcPts val="4"/>
              </a:spcBef>
            </a:pPr>
            <a:r>
              <a:rPr sz="1000" kern="0" spc="0">
                <a:solidFill>
                  <a:srgbClr val="000000">
                    <a:alpha val="100000"/>
                  </a:srgbClr>
                </a:solidFill>
                <a:latin typeface="SimSun"/>
                <a:ea typeface="SimSun"/>
                <a:cs typeface="SimSun"/>
              </a:rPr>
              <a:t>对于等温量热系统，外简水温应保持不变，有必要对等温量热仪的温</a:t>
            </a:r>
            <a:r>
              <a:rPr sz="1000" kern="0" spc="-10">
                <a:solidFill>
                  <a:srgbClr val="000000">
                    <a:alpha val="100000"/>
                  </a:srgbClr>
                </a:solidFill>
                <a:latin typeface="SimSun"/>
                <a:ea typeface="SimSun"/>
                <a:cs typeface="SimSun"/>
              </a:rPr>
              <a:t>度进行修正。</a:t>
            </a:r>
            <a:endParaRPr lang="SimSun" altLang="SimSun" sz="1000"/>
          </a:p>
        </p:txBody>
      </p:sp>
      <p:sp>
        <p:nvSpPr>
          <p:cNvPr id="52" name="textbox 52"/>
          <p:cNvSpPr/>
          <p:nvPr/>
        </p:nvSpPr>
        <p:spPr>
          <a:xfrm>
            <a:off x="787395" y="9869050"/>
            <a:ext cx="65405" cy="109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78"/>
              </a:lnSpc>
            </a:pPr>
            <a:endParaRPr lang="Arial" altLang="Arial" sz="100"/>
          </a:p>
          <a:p>
            <a:pPr marL="12700" algn="l" rtl="0" eaLnBrk="0">
              <a:lnSpc>
                <a:spcPct val="78000"/>
              </a:lnSpc>
            </a:pPr>
            <a:r>
              <a:rPr sz="700" kern="0" spc="-10">
                <a:solidFill>
                  <a:srgbClr val="000000">
                    <a:alpha val="100000"/>
                  </a:srgbClr>
                </a:solidFill>
                <a:latin typeface="SimSun"/>
                <a:ea typeface="SimSun"/>
                <a:cs typeface="SimSun"/>
              </a:rPr>
              <a:t>2</a:t>
            </a:r>
            <a:endParaRPr lang="SimSun" altLang="SimSun" sz="7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 name="textbox 54"/>
          <p:cNvSpPr/>
          <p:nvPr/>
        </p:nvSpPr>
        <p:spPr>
          <a:xfrm>
            <a:off x="876336" y="5425797"/>
            <a:ext cx="5855970" cy="44900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355"/>
              </a:lnSpc>
            </a:pPr>
            <a:endParaRPr lang="Arial" altLang="Arial" sz="100"/>
          </a:p>
          <a:p>
            <a:pPr marL="13970" algn="l" rtl="0" eaLnBrk="0">
              <a:lnSpc>
                <a:spcPct val="96000"/>
              </a:lnSpc>
            </a:pPr>
            <a:r>
              <a:rPr sz="1000" b="1" kern="0" spc="10">
                <a:solidFill>
                  <a:srgbClr val="000000">
                    <a:alpha val="100000"/>
                  </a:srgbClr>
                </a:solidFill>
                <a:latin typeface="SimHei"/>
                <a:ea typeface="SimHei"/>
                <a:cs typeface="SimHei"/>
              </a:rPr>
              <a:t>4.3.2</a:t>
            </a:r>
            <a:r>
              <a:rPr sz="1000" kern="0" spc="1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量热仪内筒</a:t>
            </a:r>
            <a:endParaRPr lang="SimHei" altLang="SimHei" sz="1000"/>
          </a:p>
          <a:p>
            <a:pPr marL="278765" algn="l" rtl="0" eaLnBrk="0">
              <a:lnSpc>
                <a:spcPct val="94000"/>
              </a:lnSpc>
              <a:spcBef>
                <a:spcPts val="371"/>
              </a:spcBef>
            </a:pPr>
            <a:r>
              <a:rPr sz="1000" kern="0" spc="20">
                <a:solidFill>
                  <a:srgbClr val="000000">
                    <a:alpha val="100000"/>
                  </a:srgbClr>
                </a:solidFill>
                <a:latin typeface="SimSun"/>
                <a:ea typeface="SimSun"/>
                <a:cs typeface="SimSun"/>
              </a:rPr>
              <a:t>量热仪内简是磨光的金属容器，用来容纳</a:t>
            </a:r>
            <a:r>
              <a:rPr sz="1000" kern="0" spc="10">
                <a:solidFill>
                  <a:srgbClr val="000000">
                    <a:alpha val="100000"/>
                  </a:srgbClr>
                </a:solidFill>
                <a:latin typeface="SimSun"/>
                <a:ea typeface="SimSun"/>
                <a:cs typeface="SimSun"/>
              </a:rPr>
              <a:t>氧弹。量热仪内筒的尺寸应能使氧弹完全浸入水中。</a:t>
            </a:r>
            <a:endParaRPr lang="SimSun" altLang="SimSun" sz="1000"/>
          </a:p>
          <a:p>
            <a:pPr marL="13970" algn="l" rtl="0" eaLnBrk="0">
              <a:lnSpc>
                <a:spcPct val="95000"/>
              </a:lnSpc>
              <a:spcBef>
                <a:spcPts val="403"/>
              </a:spcBef>
            </a:pPr>
            <a:r>
              <a:rPr sz="1000" b="1" kern="0" spc="-40">
                <a:solidFill>
                  <a:srgbClr val="000000">
                    <a:alpha val="100000"/>
                  </a:srgbClr>
                </a:solidFill>
                <a:latin typeface="SimSun"/>
                <a:ea typeface="SimSun"/>
                <a:cs typeface="SimSun"/>
              </a:rPr>
              <a:t>4.3.3</a:t>
            </a:r>
            <a:r>
              <a:rPr sz="1000" kern="0" spc="210">
                <a:solidFill>
                  <a:srgbClr val="000000">
                    <a:alpha val="100000"/>
                  </a:srgbClr>
                </a:solidFill>
                <a:latin typeface="SimSun"/>
                <a:ea typeface="SimSun"/>
                <a:cs typeface="SimSun"/>
              </a:rPr>
              <a:t>  </a:t>
            </a:r>
            <a:r>
              <a:rPr sz="1000" b="1" kern="0" spc="-40">
                <a:solidFill>
                  <a:srgbClr val="000000">
                    <a:alpha val="100000"/>
                  </a:srgbClr>
                </a:solidFill>
                <a:latin typeface="SimSun"/>
                <a:ea typeface="SimSun"/>
                <a:cs typeface="SimSun"/>
              </a:rPr>
              <a:t>搅拌器</a:t>
            </a:r>
            <a:endParaRPr lang="SimSun" altLang="SimSun" sz="1000"/>
          </a:p>
          <a:p>
            <a:pPr marL="12700" indent="266065" algn="l" rtl="0" eaLnBrk="0">
              <a:lnSpc>
                <a:spcPct val="116000"/>
              </a:lnSpc>
              <a:spcBef>
                <a:spcPts val="381"/>
              </a:spcBef>
            </a:pPr>
            <a:r>
              <a:rPr sz="1000" kern="0" spc="50">
                <a:solidFill>
                  <a:srgbClr val="000000">
                    <a:alpha val="100000"/>
                  </a:srgbClr>
                </a:solidFill>
                <a:latin typeface="SimSun"/>
                <a:ea typeface="SimSun"/>
                <a:cs typeface="SimSun"/>
              </a:rPr>
              <a:t>搅拌器应由恒定速度的马</a:t>
            </a:r>
            <a:r>
              <a:rPr sz="1000" kern="0" spc="40">
                <a:solidFill>
                  <a:srgbClr val="000000">
                    <a:alpha val="100000"/>
                  </a:srgbClr>
                </a:solidFill>
                <a:latin typeface="SimSun"/>
                <a:ea typeface="SimSun"/>
                <a:cs typeface="SimSun"/>
              </a:rPr>
              <a:t>达带动。为避免量热仪内的热传递，在搅拌轴同外桶盖和外桶之间接触</a:t>
            </a:r>
            <a:r>
              <a:rPr sz="1000" kern="0" spc="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的部位，应使用绝热垫片隔开。可选用具有相同性能的磁力搅拌装置。</a:t>
            </a:r>
            <a:endParaRPr lang="SimSun" altLang="SimSun" sz="1000"/>
          </a:p>
          <a:p>
            <a:pPr marL="13970" algn="l" rtl="0" eaLnBrk="0">
              <a:lnSpc>
                <a:spcPct val="96000"/>
              </a:lnSpc>
              <a:spcBef>
                <a:spcPts val="393"/>
              </a:spcBef>
            </a:pPr>
            <a:r>
              <a:rPr sz="1000" b="1" kern="0" spc="10">
                <a:solidFill>
                  <a:srgbClr val="000000">
                    <a:alpha val="100000"/>
                  </a:srgbClr>
                </a:solidFill>
                <a:latin typeface="SimHei"/>
                <a:ea typeface="SimHei"/>
                <a:cs typeface="SimHei"/>
              </a:rPr>
              <a:t>4.4</a:t>
            </a:r>
            <a:r>
              <a:rPr sz="1000" kern="0" spc="6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温度测量装置</a:t>
            </a:r>
            <a:endParaRPr lang="SimHei" altLang="SimHei" sz="1000"/>
          </a:p>
          <a:p>
            <a:pPr marL="278765" algn="l" rtl="0" eaLnBrk="0">
              <a:lnSpc>
                <a:spcPct val="95000"/>
              </a:lnSpc>
              <a:spcBef>
                <a:spcPts val="366"/>
              </a:spcBef>
            </a:pPr>
            <a:r>
              <a:rPr sz="1000" kern="0" spc="30">
                <a:solidFill>
                  <a:srgbClr val="000000">
                    <a:alpha val="100000"/>
                  </a:srgbClr>
                </a:solidFill>
                <a:latin typeface="SimSun"/>
                <a:ea typeface="SimSun"/>
                <a:cs typeface="SimSun"/>
              </a:rPr>
              <a:t>温度测量装置分辨率为0.005 </a:t>
            </a:r>
            <a:r>
              <a:rPr sz="1000" kern="0" spc="20">
                <a:solidFill>
                  <a:srgbClr val="000000">
                    <a:alpha val="100000"/>
                  </a:srgbClr>
                </a:solidFill>
                <a:latin typeface="Times New Roman"/>
                <a:ea typeface="Times New Roman"/>
                <a:cs typeface="Times New Roman"/>
              </a:rPr>
              <a:t>K</a:t>
            </a:r>
            <a:r>
              <a:rPr sz="1000" kern="0" spc="20">
                <a:solidFill>
                  <a:srgbClr val="000000">
                    <a:alpha val="100000"/>
                  </a:srgbClr>
                </a:solidFill>
                <a:latin typeface="SimSun"/>
                <a:ea typeface="SimSun"/>
                <a:cs typeface="SimSun"/>
              </a:rPr>
              <a:t>。</a:t>
            </a:r>
            <a:endParaRPr lang="SimSun" altLang="SimSun" sz="1000"/>
          </a:p>
          <a:p>
            <a:pPr marL="12700" indent="266065" algn="l" rtl="0" eaLnBrk="0">
              <a:lnSpc>
                <a:spcPct val="115000"/>
              </a:lnSpc>
              <a:spcBef>
                <a:spcPts val="340"/>
              </a:spcBef>
            </a:pPr>
            <a:r>
              <a:rPr sz="1000" kern="0" spc="40">
                <a:solidFill>
                  <a:srgbClr val="000000">
                    <a:alpha val="100000"/>
                  </a:srgbClr>
                </a:solidFill>
                <a:latin typeface="SimSun"/>
                <a:ea typeface="SimSun"/>
                <a:cs typeface="SimSun"/>
              </a:rPr>
              <a:t>如果使用水银温度计，分度值至少</a:t>
            </a:r>
            <a:r>
              <a:rPr sz="1000" kern="0" spc="30">
                <a:solidFill>
                  <a:srgbClr val="000000">
                    <a:alpha val="100000"/>
                  </a:srgbClr>
                </a:solidFill>
                <a:latin typeface="SimSun"/>
                <a:ea typeface="SimSun"/>
                <a:cs typeface="SimSun"/>
              </a:rPr>
              <a:t>精确到0.01</a:t>
            </a:r>
            <a:r>
              <a:rPr sz="1000" kern="0" spc="30">
                <a:solidFill>
                  <a:srgbClr val="000000">
                    <a:alpha val="100000"/>
                  </a:srgbClr>
                </a:solidFill>
                <a:latin typeface="Times New Roman"/>
                <a:ea typeface="Times New Roman"/>
                <a:cs typeface="Times New Roman"/>
              </a:rPr>
              <a:t>K,</a:t>
            </a:r>
            <a:r>
              <a:rPr sz="1000" kern="0" spc="9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保证读数在0.005</a:t>
            </a:r>
            <a:r>
              <a:rPr sz="1000" kern="0" spc="-260">
                <a:solidFill>
                  <a:srgbClr val="000000">
                    <a:alpha val="100000"/>
                  </a:srgbClr>
                </a:solidFill>
                <a:latin typeface="SimSun"/>
                <a:ea typeface="SimSun"/>
                <a:cs typeface="SimSun"/>
              </a:rPr>
              <a:t> </a:t>
            </a:r>
            <a:r>
              <a:rPr sz="1000" kern="0" spc="30">
                <a:solidFill>
                  <a:srgbClr val="000000">
                    <a:alpha val="100000"/>
                  </a:srgbClr>
                </a:solidFill>
                <a:latin typeface="Times New Roman"/>
                <a:ea typeface="Times New Roman"/>
                <a:cs typeface="Times New Roman"/>
              </a:rPr>
              <a:t>K</a:t>
            </a:r>
            <a:r>
              <a:rPr sz="1000" kern="0" spc="18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内，并使用机械振动器用来</a:t>
            </a:r>
            <a:r>
              <a:rPr sz="1000" kern="0" spc="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轻叩温度计，保证水银柱</a:t>
            </a:r>
            <a:r>
              <a:rPr sz="1000" kern="0" spc="-20">
                <a:solidFill>
                  <a:srgbClr val="000000">
                    <a:alpha val="100000"/>
                  </a:srgbClr>
                </a:solidFill>
                <a:latin typeface="SimSun"/>
                <a:ea typeface="SimSun"/>
                <a:cs typeface="SimSun"/>
              </a:rPr>
              <a:t>不粘结。</a:t>
            </a:r>
            <a:endParaRPr lang="SimSun" altLang="SimSun" sz="1000"/>
          </a:p>
          <a:p>
            <a:pPr marL="13970" algn="l" rtl="0" eaLnBrk="0">
              <a:lnSpc>
                <a:spcPct val="96000"/>
              </a:lnSpc>
              <a:spcBef>
                <a:spcPts val="350"/>
              </a:spcBef>
            </a:pPr>
            <a:r>
              <a:rPr sz="1000" b="1" kern="0" spc="-20">
                <a:solidFill>
                  <a:srgbClr val="000000">
                    <a:alpha val="100000"/>
                  </a:srgbClr>
                </a:solidFill>
                <a:latin typeface="SimHei"/>
                <a:ea typeface="SimHei"/>
                <a:cs typeface="SimHei"/>
              </a:rPr>
              <a:t>4.5</a:t>
            </a:r>
            <a:r>
              <a:rPr sz="1000" kern="0" spc="70">
                <a:solidFill>
                  <a:srgbClr val="000000">
                    <a:alpha val="100000"/>
                  </a:srgbClr>
                </a:solidFill>
                <a:latin typeface="SimHei"/>
                <a:ea typeface="SimHei"/>
                <a:cs typeface="SimHei"/>
              </a:rPr>
              <a:t>  </a:t>
            </a:r>
            <a:r>
              <a:rPr sz="1000" b="1" kern="0" spc="-20">
                <a:solidFill>
                  <a:srgbClr val="000000">
                    <a:alpha val="100000"/>
                  </a:srgbClr>
                </a:solidFill>
                <a:latin typeface="SimHei"/>
                <a:ea typeface="SimHei"/>
                <a:cs typeface="SimHei"/>
              </a:rPr>
              <a:t>坩埚</a:t>
            </a:r>
            <a:endParaRPr lang="SimHei" altLang="SimHei" sz="1000"/>
          </a:p>
          <a:p>
            <a:pPr marL="12700" indent="266065" algn="l" rtl="0" eaLnBrk="0">
              <a:lnSpc>
                <a:spcPct val="117000"/>
              </a:lnSpc>
              <a:spcBef>
                <a:spcPts val="360"/>
              </a:spcBef>
            </a:pPr>
            <a:r>
              <a:rPr sz="1000" kern="0" spc="10">
                <a:solidFill>
                  <a:srgbClr val="000000">
                    <a:alpha val="100000"/>
                  </a:srgbClr>
                </a:solidFill>
                <a:latin typeface="SimSun"/>
                <a:ea typeface="SimSun"/>
                <a:cs typeface="SimSun"/>
              </a:rPr>
              <a:t>坩埚应由金属制成，如铂金、镍合金、不锈</a:t>
            </a:r>
            <a:r>
              <a:rPr sz="1000" kern="0" spc="0">
                <a:solidFill>
                  <a:srgbClr val="000000">
                    <a:alpha val="100000"/>
                  </a:srgbClr>
                </a:solidFill>
                <a:latin typeface="SimSun"/>
                <a:ea typeface="SimSun"/>
                <a:cs typeface="SimSun"/>
              </a:rPr>
              <a:t>钢，或硅石。坩埚的底部平整，直径25</a:t>
            </a:r>
            <a:r>
              <a:rPr sz="1000" kern="0" spc="-22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mm </a:t>
            </a:r>
            <a:r>
              <a:rPr sz="1000" kern="0" spc="0">
                <a:solidFill>
                  <a:srgbClr val="000000">
                    <a:alpha val="100000"/>
                  </a:srgbClr>
                </a:solidFill>
                <a:latin typeface="SimSun"/>
                <a:ea typeface="SimSun"/>
                <a:cs typeface="SimSun"/>
              </a:rPr>
              <a:t>(切去了顶端 </a:t>
            </a:r>
            <a:r>
              <a:rPr sz="1000" kern="0" spc="30">
                <a:solidFill>
                  <a:srgbClr val="000000">
                    <a:alpha val="100000"/>
                  </a:srgbClr>
                </a:solidFill>
                <a:latin typeface="SimSun"/>
                <a:ea typeface="SimSun"/>
                <a:cs typeface="SimSun"/>
              </a:rPr>
              <a:t>的最大尺寸),高14 </a:t>
            </a:r>
            <a:r>
              <a:rPr sz="1000" kern="0" spc="0">
                <a:solidFill>
                  <a:srgbClr val="000000">
                    <a:alpha val="100000"/>
                  </a:srgbClr>
                </a:solidFill>
                <a:latin typeface="Times New Roman"/>
                <a:ea typeface="Times New Roman"/>
                <a:cs typeface="Times New Roman"/>
              </a:rPr>
              <a:t>mm</a:t>
            </a:r>
            <a:r>
              <a:rPr sz="1000" kern="0" spc="30">
                <a:solidFill>
                  <a:srgbClr val="000000">
                    <a:alpha val="100000"/>
                  </a:srgbClr>
                </a:solidFill>
                <a:latin typeface="SimSun"/>
                <a:ea typeface="SimSun"/>
                <a:cs typeface="SimSun"/>
              </a:rPr>
              <a:t>～</a:t>
            </a:r>
            <a:r>
              <a:rPr sz="1000" kern="0" spc="30">
                <a:solidFill>
                  <a:srgbClr val="000000">
                    <a:alpha val="100000"/>
                  </a:srgbClr>
                </a:solidFill>
                <a:latin typeface="Times New Roman"/>
                <a:ea typeface="Times New Roman"/>
                <a:cs typeface="Times New Roman"/>
              </a:rPr>
              <a:t>19  </a:t>
            </a:r>
            <a:r>
              <a:rPr sz="1000" kern="0" spc="20">
                <a:solidFill>
                  <a:srgbClr val="000000">
                    <a:alpha val="100000"/>
                  </a:srgbClr>
                </a:solidFill>
                <a:latin typeface="Times New Roman"/>
                <a:ea typeface="Times New Roman"/>
                <a:cs typeface="Times New Roman"/>
              </a:rPr>
              <a:t> </a:t>
            </a:r>
            <a:r>
              <a:rPr sz="1000" kern="0" spc="0">
                <a:solidFill>
                  <a:srgbClr val="000000">
                    <a:alpha val="100000"/>
                  </a:srgbClr>
                </a:solidFill>
                <a:latin typeface="Times New Roman"/>
                <a:ea typeface="Times New Roman"/>
                <a:cs typeface="Times New Roman"/>
              </a:rPr>
              <a:t>mm</a:t>
            </a:r>
            <a:r>
              <a:rPr sz="1000" kern="0" spc="20">
                <a:solidFill>
                  <a:srgbClr val="000000">
                    <a:alpha val="100000"/>
                  </a:srgbClr>
                </a:solidFill>
                <a:latin typeface="SimSun"/>
                <a:ea typeface="SimSun"/>
                <a:cs typeface="SimSun"/>
              </a:rPr>
              <a:t>。建议使用下列壁厚的坩埚。</a:t>
            </a:r>
            <a:endParaRPr lang="SimSun" altLang="SimSun" sz="1000"/>
          </a:p>
          <a:p>
            <a:pPr marL="278765" algn="l" rtl="0" eaLnBrk="0">
              <a:lnSpc>
                <a:spcPct val="89000"/>
              </a:lnSpc>
              <a:spcBef>
                <a:spcPts val="336"/>
              </a:spcBef>
            </a:pPr>
            <a:r>
              <a:rPr sz="1000" kern="0" spc="0">
                <a:solidFill>
                  <a:srgbClr val="000000">
                    <a:alpha val="100000"/>
                  </a:srgbClr>
                </a:solidFill>
                <a:latin typeface="Times New Roman"/>
                <a:ea typeface="Times New Roman"/>
                <a:cs typeface="Times New Roman"/>
              </a:rPr>
              <a:t>a)     </a:t>
            </a:r>
            <a:r>
              <a:rPr sz="1000" kern="0" spc="0">
                <a:solidFill>
                  <a:srgbClr val="000000">
                    <a:alpha val="100000"/>
                  </a:srgbClr>
                </a:solidFill>
                <a:latin typeface="SimSun"/>
                <a:ea typeface="SimSun"/>
                <a:cs typeface="SimSun"/>
              </a:rPr>
              <a:t>金属坩埚：壁</a:t>
            </a:r>
            <a:r>
              <a:rPr sz="1000" kern="0" spc="-10">
                <a:solidFill>
                  <a:srgbClr val="000000">
                    <a:alpha val="100000"/>
                  </a:srgbClr>
                </a:solidFill>
                <a:latin typeface="SimSun"/>
                <a:ea typeface="SimSun"/>
                <a:cs typeface="SimSun"/>
              </a:rPr>
              <a:t>厚1.0</a:t>
            </a:r>
            <a:r>
              <a:rPr sz="1000" kern="0" spc="50">
                <a:solidFill>
                  <a:srgbClr val="000000">
                    <a:alpha val="100000"/>
                  </a:srgbClr>
                </a:solidFill>
                <a:latin typeface="SimSun"/>
                <a:ea typeface="SimSun"/>
                <a:cs typeface="SimSun"/>
              </a:rPr>
              <a:t> </a:t>
            </a:r>
            <a:r>
              <a:rPr sz="1000" kern="0" spc="-10">
                <a:solidFill>
                  <a:srgbClr val="000000">
                    <a:alpha val="100000"/>
                  </a:srgbClr>
                </a:solidFill>
                <a:latin typeface="Times New Roman"/>
                <a:ea typeface="Times New Roman"/>
                <a:cs typeface="Times New Roman"/>
              </a:rPr>
              <a:t>mm;</a:t>
            </a:r>
            <a:endParaRPr lang="Times New Roman" altLang="Times New Roman" sz="1000"/>
          </a:p>
          <a:p>
            <a:pPr marL="278765" algn="l" rtl="0" eaLnBrk="0">
              <a:lnSpc>
                <a:spcPts val="1449"/>
              </a:lnSpc>
            </a:pPr>
            <a:r>
              <a:rPr sz="1000" kern="0" spc="20">
                <a:solidFill>
                  <a:srgbClr val="000000">
                    <a:alpha val="100000"/>
                  </a:srgbClr>
                </a:solidFill>
                <a:latin typeface="Times New Roman"/>
                <a:ea typeface="Times New Roman"/>
                <a:cs typeface="Times New Roman"/>
              </a:rPr>
              <a:t>b)</a:t>
            </a:r>
            <a:r>
              <a:rPr sz="1000" kern="0" spc="60">
                <a:solidFill>
                  <a:srgbClr val="000000">
                    <a:alpha val="100000"/>
                  </a:srgbClr>
                </a:solidFill>
                <a:latin typeface="Times New Roman"/>
                <a:ea typeface="Times New Roman"/>
                <a:cs typeface="Times New Roman"/>
              </a:rPr>
              <a:t>    </a:t>
            </a:r>
            <a:r>
              <a:rPr sz="1000" kern="0" spc="20">
                <a:solidFill>
                  <a:srgbClr val="000000">
                    <a:alpha val="100000"/>
                  </a:srgbClr>
                </a:solidFill>
                <a:latin typeface="SimSun"/>
                <a:ea typeface="SimSun"/>
                <a:cs typeface="SimSun"/>
              </a:rPr>
              <a:t>硅石坩埚：壁厚1.5</a:t>
            </a:r>
            <a:r>
              <a:rPr sz="1000" kern="0" spc="0">
                <a:solidFill>
                  <a:srgbClr val="000000">
                    <a:alpha val="100000"/>
                  </a:srgbClr>
                </a:solidFill>
                <a:latin typeface="Times New Roman"/>
                <a:ea typeface="Times New Roman"/>
                <a:cs typeface="Times New Roman"/>
              </a:rPr>
              <a:t>mm</a:t>
            </a:r>
            <a:r>
              <a:rPr sz="1000" kern="0" spc="20">
                <a:solidFill>
                  <a:srgbClr val="000000">
                    <a:alpha val="100000"/>
                  </a:srgbClr>
                </a:solidFill>
                <a:latin typeface="SimSun"/>
                <a:ea typeface="SimSun"/>
                <a:cs typeface="SimSun"/>
              </a:rPr>
              <a:t>。</a:t>
            </a:r>
            <a:endParaRPr lang="SimSun" altLang="SimSun" sz="1000"/>
          </a:p>
          <a:p>
            <a:pPr marL="13970" algn="l" rtl="0" eaLnBrk="0">
              <a:lnSpc>
                <a:spcPct val="97000"/>
              </a:lnSpc>
              <a:spcBef>
                <a:spcPts val="539"/>
              </a:spcBef>
            </a:pPr>
            <a:r>
              <a:rPr sz="1000" b="1" kern="0" spc="20">
                <a:solidFill>
                  <a:srgbClr val="000000">
                    <a:alpha val="100000"/>
                  </a:srgbClr>
                </a:solidFill>
                <a:latin typeface="SimHei"/>
                <a:ea typeface="SimHei"/>
                <a:cs typeface="SimHei"/>
              </a:rPr>
              <a:t>4.6</a:t>
            </a:r>
            <a:r>
              <a:rPr sz="1000" kern="0" spc="20">
                <a:solidFill>
                  <a:srgbClr val="000000">
                    <a:alpha val="100000"/>
                  </a:srgbClr>
                </a:solidFill>
                <a:latin typeface="SimHei"/>
                <a:ea typeface="SimHei"/>
                <a:cs typeface="SimHei"/>
              </a:rPr>
              <a:t>  </a:t>
            </a:r>
            <a:r>
              <a:rPr sz="1000" b="1" kern="0" spc="20">
                <a:solidFill>
                  <a:srgbClr val="000000">
                    <a:alpha val="100000"/>
                  </a:srgbClr>
                </a:solidFill>
                <a:latin typeface="SimHei"/>
                <a:ea typeface="SimHei"/>
                <a:cs typeface="SimHei"/>
              </a:rPr>
              <a:t>计时器</a:t>
            </a:r>
            <a:endParaRPr lang="SimHei" altLang="SimHei" sz="1000"/>
          </a:p>
          <a:p>
            <a:pPr marL="278765" algn="l" rtl="0" eaLnBrk="0">
              <a:lnSpc>
                <a:spcPct val="92000"/>
              </a:lnSpc>
              <a:spcBef>
                <a:spcPts val="366"/>
              </a:spcBef>
            </a:pPr>
            <a:r>
              <a:rPr sz="1000" kern="0" spc="30">
                <a:solidFill>
                  <a:srgbClr val="000000">
                    <a:alpha val="100000"/>
                  </a:srgbClr>
                </a:solidFill>
                <a:latin typeface="SimSun"/>
                <a:ea typeface="SimSun"/>
                <a:cs typeface="SimSun"/>
              </a:rPr>
              <a:t>计时器用以记录试验时间，精确到</a:t>
            </a:r>
            <a:r>
              <a:rPr sz="1000" kern="0" spc="30">
                <a:solidFill>
                  <a:srgbClr val="000000">
                    <a:alpha val="100000"/>
                  </a:srgbClr>
                </a:solidFill>
                <a:latin typeface="Times New Roman"/>
                <a:ea typeface="Times New Roman"/>
                <a:cs typeface="Times New Roman"/>
              </a:rPr>
              <a:t>s,</a:t>
            </a:r>
            <a:r>
              <a:rPr sz="1000" kern="0" spc="29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精度为1</a:t>
            </a:r>
            <a:r>
              <a:rPr sz="1000" kern="0" spc="30">
                <a:solidFill>
                  <a:srgbClr val="000000">
                    <a:alpha val="100000"/>
                  </a:srgbClr>
                </a:solidFill>
                <a:latin typeface="Times New Roman"/>
                <a:ea typeface="Times New Roman"/>
                <a:cs typeface="Times New Roman"/>
              </a:rPr>
              <a:t>s/h</a:t>
            </a:r>
            <a:r>
              <a:rPr sz="1000" kern="0" spc="30">
                <a:solidFill>
                  <a:srgbClr val="000000">
                    <a:alpha val="100000"/>
                  </a:srgbClr>
                </a:solidFill>
                <a:latin typeface="SimSun"/>
                <a:ea typeface="SimSun"/>
                <a:cs typeface="SimSun"/>
              </a:rPr>
              <a:t>。</a:t>
            </a:r>
            <a:endParaRPr lang="SimSun" altLang="SimSun" sz="1000"/>
          </a:p>
          <a:p>
            <a:pPr marL="13970" algn="l" rtl="0" eaLnBrk="0">
              <a:lnSpc>
                <a:spcPct val="96000"/>
              </a:lnSpc>
              <a:spcBef>
                <a:spcPts val="420"/>
              </a:spcBef>
            </a:pPr>
            <a:r>
              <a:rPr sz="1000" b="1" kern="0" spc="-30">
                <a:solidFill>
                  <a:srgbClr val="000000">
                    <a:alpha val="100000"/>
                  </a:srgbClr>
                </a:solidFill>
                <a:latin typeface="SimSun"/>
                <a:ea typeface="SimSun"/>
                <a:cs typeface="SimSun"/>
              </a:rPr>
              <a:t>4.7</a:t>
            </a:r>
            <a:r>
              <a:rPr sz="1000" kern="0" spc="110">
                <a:solidFill>
                  <a:srgbClr val="000000">
                    <a:alpha val="100000"/>
                  </a:srgbClr>
                </a:solidFill>
                <a:latin typeface="SimSun"/>
                <a:ea typeface="SimSun"/>
                <a:cs typeface="SimSun"/>
              </a:rPr>
              <a:t>  </a:t>
            </a:r>
            <a:r>
              <a:rPr sz="1000" b="1" kern="0" spc="-30">
                <a:solidFill>
                  <a:srgbClr val="000000">
                    <a:alpha val="100000"/>
                  </a:srgbClr>
                </a:solidFill>
                <a:latin typeface="SimSun"/>
                <a:ea typeface="SimSun"/>
                <a:cs typeface="SimSun"/>
              </a:rPr>
              <a:t>电源</a:t>
            </a:r>
            <a:endParaRPr lang="SimSun" altLang="SimSun" sz="1000"/>
          </a:p>
          <a:p>
            <a:pPr marL="12700" indent="266065" algn="l" rtl="0" eaLnBrk="0">
              <a:lnSpc>
                <a:spcPct val="116000"/>
              </a:lnSpc>
              <a:spcBef>
                <a:spcPts val="392"/>
              </a:spcBef>
            </a:pPr>
            <a:r>
              <a:rPr sz="1000" kern="0" spc="70">
                <a:solidFill>
                  <a:srgbClr val="000000">
                    <a:alpha val="100000"/>
                  </a:srgbClr>
                </a:solidFill>
                <a:latin typeface="SimSun"/>
                <a:ea typeface="SimSun"/>
                <a:cs typeface="SimSun"/>
              </a:rPr>
              <a:t>点火电路的电压不能超过20</a:t>
            </a:r>
            <a:r>
              <a:rPr sz="1000" kern="0" spc="70">
                <a:solidFill>
                  <a:srgbClr val="000000">
                    <a:alpha val="100000"/>
                  </a:srgbClr>
                </a:solidFill>
                <a:latin typeface="Times New Roman"/>
                <a:ea typeface="Times New Roman"/>
                <a:cs typeface="Times New Roman"/>
              </a:rPr>
              <a:t>V</a:t>
            </a:r>
            <a:r>
              <a:rPr sz="1000" kern="0" spc="-110">
                <a:solidFill>
                  <a:srgbClr val="000000">
                    <a:alpha val="100000"/>
                  </a:srgbClr>
                </a:solidFill>
                <a:latin typeface="Times New Roman"/>
                <a:ea typeface="Times New Roman"/>
                <a:cs typeface="Times New Roman"/>
              </a:rPr>
              <a:t> </a:t>
            </a:r>
            <a:r>
              <a:rPr sz="1000" kern="0" spc="70">
                <a:solidFill>
                  <a:srgbClr val="000000">
                    <a:alpha val="100000"/>
                  </a:srgbClr>
                </a:solidFill>
                <a:latin typeface="SimSun"/>
                <a:ea typeface="SimSun"/>
                <a:cs typeface="SimSun"/>
              </a:rPr>
              <a:t>。</a:t>
            </a:r>
            <a:r>
              <a:rPr sz="1000" kern="0" spc="-270">
                <a:solidFill>
                  <a:srgbClr val="000000">
                    <a:alpha val="100000"/>
                  </a:srgbClr>
                </a:solidFill>
                <a:latin typeface="SimSun"/>
                <a:ea typeface="SimSun"/>
                <a:cs typeface="SimSun"/>
              </a:rPr>
              <a:t> </a:t>
            </a:r>
            <a:r>
              <a:rPr sz="1000" kern="0" spc="70">
                <a:solidFill>
                  <a:srgbClr val="000000">
                    <a:alpha val="100000"/>
                  </a:srgbClr>
                </a:solidFill>
                <a:latin typeface="SimSun"/>
                <a:ea typeface="SimSun"/>
                <a:cs typeface="SimSun"/>
              </a:rPr>
              <a:t>电路</a:t>
            </a:r>
            <a:r>
              <a:rPr sz="1000" kern="0" spc="60">
                <a:solidFill>
                  <a:srgbClr val="000000">
                    <a:alpha val="100000"/>
                  </a:srgbClr>
                </a:solidFill>
                <a:latin typeface="SimSun"/>
                <a:ea typeface="SimSun"/>
                <a:cs typeface="SimSun"/>
              </a:rPr>
              <a:t>上应装有电表用来显示点火丝是否断开。断路开关是供电</a:t>
            </a:r>
            <a:r>
              <a:rPr sz="1000" kern="0" spc="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回路的一个重要附属装置。</a:t>
            </a:r>
            <a:endParaRPr lang="SimSun" altLang="SimSun" sz="1000"/>
          </a:p>
          <a:p>
            <a:pPr marL="13970" algn="l" rtl="0" eaLnBrk="0">
              <a:lnSpc>
                <a:spcPct val="95000"/>
              </a:lnSpc>
              <a:spcBef>
                <a:spcPts val="353"/>
              </a:spcBef>
            </a:pPr>
            <a:r>
              <a:rPr sz="1000" b="1" kern="0" spc="20">
                <a:solidFill>
                  <a:srgbClr val="000000">
                    <a:alpha val="100000"/>
                  </a:srgbClr>
                </a:solidFill>
                <a:latin typeface="SimSun"/>
                <a:ea typeface="SimSun"/>
                <a:cs typeface="SimSun"/>
              </a:rPr>
              <a:t>4.8</a:t>
            </a:r>
            <a:r>
              <a:rPr sz="1000" kern="0" spc="20">
                <a:solidFill>
                  <a:srgbClr val="000000">
                    <a:alpha val="100000"/>
                  </a:srgbClr>
                </a:solidFill>
                <a:latin typeface="SimSun"/>
                <a:ea typeface="SimSun"/>
                <a:cs typeface="SimSun"/>
              </a:rPr>
              <a:t>  </a:t>
            </a:r>
            <a:r>
              <a:rPr sz="1000" b="1" kern="0" spc="20">
                <a:solidFill>
                  <a:srgbClr val="000000">
                    <a:alpha val="100000"/>
                  </a:srgbClr>
                </a:solidFill>
                <a:latin typeface="SimSun"/>
                <a:ea typeface="SimSun"/>
                <a:cs typeface="SimSun"/>
              </a:rPr>
              <a:t>压力表和针阀</a:t>
            </a:r>
            <a:endParaRPr lang="SimSun" altLang="SimSun" sz="1000"/>
          </a:p>
          <a:p>
            <a:pPr marL="12700" indent="266065" algn="l" rtl="0" eaLnBrk="0">
              <a:lnSpc>
                <a:spcPct val="113000"/>
              </a:lnSpc>
              <a:spcBef>
                <a:spcPts val="484"/>
              </a:spcBef>
            </a:pPr>
            <a:r>
              <a:rPr sz="1000" kern="0" spc="10">
                <a:solidFill>
                  <a:srgbClr val="000000">
                    <a:alpha val="100000"/>
                  </a:srgbClr>
                </a:solidFill>
                <a:latin typeface="SimSun"/>
                <a:ea typeface="SimSun"/>
                <a:cs typeface="SimSun"/>
              </a:rPr>
              <a:t>压力表和针阀要安装在氧气供应回路上，用来显示氧弹在充氧时的压力，精确到0.1 </a:t>
            </a:r>
            <a:r>
              <a:rPr sz="1000" kern="0" spc="0">
                <a:solidFill>
                  <a:srgbClr val="000000">
                    <a:alpha val="100000"/>
                  </a:srgbClr>
                </a:solidFill>
                <a:latin typeface="Times New Roman"/>
                <a:ea typeface="Times New Roman"/>
                <a:cs typeface="Times New Roman"/>
              </a:rPr>
              <a:t>MPa</a:t>
            </a:r>
            <a:r>
              <a:rPr sz="1000" kern="0" spc="-11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       </a:t>
            </a:r>
            <a:r>
              <a:rPr sz="1000" kern="0" spc="-10">
                <a:solidFill>
                  <a:srgbClr val="000000">
                    <a:alpha val="100000"/>
                  </a:srgbClr>
                </a:solidFill>
                <a:latin typeface="SimHei"/>
                <a:ea typeface="SimHei"/>
                <a:cs typeface="SimHei"/>
              </a:rPr>
              <a:t>4.9</a:t>
            </a:r>
            <a:r>
              <a:rPr sz="1000" kern="0" spc="50">
                <a:solidFill>
                  <a:srgbClr val="000000">
                    <a:alpha val="100000"/>
                  </a:srgbClr>
                </a:solidFill>
                <a:latin typeface="SimHei"/>
                <a:ea typeface="SimHei"/>
                <a:cs typeface="SimHei"/>
              </a:rPr>
              <a:t>  </a:t>
            </a:r>
            <a:r>
              <a:rPr sz="1000" kern="0" spc="-10">
                <a:solidFill>
                  <a:srgbClr val="000000">
                    <a:alpha val="100000"/>
                  </a:srgbClr>
                </a:solidFill>
                <a:latin typeface="SimHei"/>
                <a:ea typeface="SimHei"/>
                <a:cs typeface="SimHei"/>
              </a:rPr>
              <a:t>天平</a:t>
            </a:r>
            <a:endParaRPr lang="SimHei" altLang="SimHei" sz="1000"/>
          </a:p>
          <a:p>
            <a:pPr algn="l" rtl="0" eaLnBrk="0">
              <a:lnSpc>
                <a:spcPct val="105000"/>
              </a:lnSpc>
            </a:pPr>
            <a:endParaRPr lang="Arial" altLang="Arial" sz="300"/>
          </a:p>
          <a:p>
            <a:pPr marL="278765" algn="l" rtl="0" eaLnBrk="0">
              <a:lnSpc>
                <a:spcPct val="95000"/>
              </a:lnSpc>
            </a:pPr>
            <a:r>
              <a:rPr sz="1000" kern="0" spc="-70">
                <a:solidFill>
                  <a:srgbClr val="000000">
                    <a:alpha val="100000"/>
                  </a:srgbClr>
                </a:solidFill>
                <a:latin typeface="SimSun"/>
                <a:ea typeface="SimSun"/>
                <a:cs typeface="SimSun"/>
              </a:rPr>
              <a:t>需要两个天平：</a:t>
            </a:r>
            <a:endParaRPr lang="SimSun" altLang="SimSun" sz="1000"/>
          </a:p>
        </p:txBody>
      </p:sp>
      <p:pic>
        <p:nvPicPr>
          <p:cNvPr id="56" name="picture 56"/>
          <p:cNvPicPr>
            <a:picLocks noChangeAspect="1"/>
          </p:cNvPicPr>
          <p:nvPr/>
        </p:nvPicPr>
        <p:blipFill>
          <a:blip r:embed="rId2"/>
          <a:stretch>
            <a:fillRect/>
          </a:stretch>
        </p:blipFill>
        <p:spPr>
          <a:xfrm rot="21600000">
            <a:off x="2590767" y="1352595"/>
            <a:ext cx="2501901" cy="3079744"/>
          </a:xfrm>
          <a:prstGeom prst="rect">
            <a:avLst/>
          </a:prstGeom>
        </p:spPr>
      </p:pic>
      <p:sp>
        <p:nvSpPr>
          <p:cNvPr id="58" name="textbox 58"/>
          <p:cNvSpPr/>
          <p:nvPr/>
        </p:nvSpPr>
        <p:spPr>
          <a:xfrm>
            <a:off x="3232114" y="4519553"/>
            <a:ext cx="1044575" cy="8807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919"/>
              </a:lnSpc>
            </a:pPr>
            <a:endParaRPr lang="Arial" altLang="Arial" sz="100"/>
          </a:p>
          <a:p>
            <a:pPr marL="12700" algn="l" rtl="0" eaLnBrk="0">
              <a:lnSpc>
                <a:spcPct val="93000"/>
              </a:lnSpc>
            </a:pPr>
            <a:r>
              <a:rPr sz="900" kern="0" spc="-50">
                <a:solidFill>
                  <a:srgbClr val="000000">
                    <a:alpha val="100000"/>
                  </a:srgbClr>
                </a:solidFill>
                <a:latin typeface="SimSun"/>
                <a:ea typeface="SimSun"/>
                <a:cs typeface="SimSun"/>
              </a:rPr>
              <a:t>5——内简；</a:t>
            </a:r>
            <a:endParaRPr lang="SimSun" altLang="SimSun" sz="900"/>
          </a:p>
          <a:p>
            <a:pPr marL="12700" algn="l" rtl="0" eaLnBrk="0">
              <a:lnSpc>
                <a:spcPts val="1303"/>
              </a:lnSpc>
            </a:pPr>
            <a:r>
              <a:rPr sz="1000" kern="0" spc="-60">
                <a:solidFill>
                  <a:srgbClr val="000000">
                    <a:alpha val="100000"/>
                  </a:srgbClr>
                </a:solidFill>
                <a:latin typeface="SimSun"/>
                <a:ea typeface="SimSun"/>
                <a:cs typeface="SimSun"/>
              </a:rPr>
              <a:t>6---外筒；</a:t>
            </a:r>
            <a:endParaRPr lang="SimSun" altLang="SimSun" sz="1000"/>
          </a:p>
          <a:p>
            <a:pPr marL="12700" algn="l" rtl="0" eaLnBrk="0">
              <a:lnSpc>
                <a:spcPts val="1466"/>
              </a:lnSpc>
            </a:pPr>
            <a:r>
              <a:rPr sz="900" kern="0" spc="-50">
                <a:solidFill>
                  <a:srgbClr val="000000">
                    <a:alpha val="100000"/>
                  </a:srgbClr>
                </a:solidFill>
                <a:latin typeface="FangSong"/>
                <a:ea typeface="FangSong"/>
                <a:cs typeface="FangSong"/>
              </a:rPr>
              <a:t>7——氧弹。</a:t>
            </a:r>
            <a:endParaRPr lang="FangSong" altLang="FangSong" sz="900"/>
          </a:p>
          <a:p>
            <a:pPr algn="l" rtl="0" eaLnBrk="0">
              <a:lnSpc>
                <a:spcPct val="127000"/>
              </a:lnSpc>
            </a:pPr>
            <a:endParaRPr lang="Arial" altLang="Arial" sz="1000"/>
          </a:p>
          <a:p>
            <a:pPr algn="l" rtl="0" eaLnBrk="0">
              <a:lnSpc>
                <a:spcPct val="125000"/>
              </a:lnSpc>
            </a:pPr>
            <a:endParaRPr lang="Arial" altLang="Arial" sz="200"/>
          </a:p>
          <a:p>
            <a:pPr algn="r" rtl="0" eaLnBrk="0">
              <a:lnSpc>
                <a:spcPct val="95000"/>
              </a:lnSpc>
              <a:spcBef>
                <a:spcPts val="1"/>
              </a:spcBef>
            </a:pPr>
            <a:r>
              <a:rPr sz="1000" b="1" kern="0" spc="-10">
                <a:solidFill>
                  <a:srgbClr val="000000">
                    <a:alpha val="100000"/>
                  </a:srgbClr>
                </a:solidFill>
                <a:latin typeface="SimSun"/>
                <a:ea typeface="SimSun"/>
                <a:cs typeface="SimSun"/>
              </a:rPr>
              <a:t>图</a:t>
            </a:r>
            <a:r>
              <a:rPr sz="1000" kern="0" spc="-1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1</a:t>
            </a:r>
            <a:r>
              <a:rPr sz="1000" kern="0" spc="-1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试验装置</a:t>
            </a:r>
            <a:endParaRPr lang="SimSun" altLang="SimSun" sz="1000"/>
          </a:p>
        </p:txBody>
      </p:sp>
      <p:sp>
        <p:nvSpPr>
          <p:cNvPr id="60" name="textbox 60"/>
          <p:cNvSpPr/>
          <p:nvPr/>
        </p:nvSpPr>
        <p:spPr>
          <a:xfrm>
            <a:off x="1123924" y="4519934"/>
            <a:ext cx="749934" cy="6851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886"/>
              </a:lnSpc>
            </a:pPr>
            <a:endParaRPr lang="Arial" altLang="Arial" sz="100"/>
          </a:p>
          <a:p>
            <a:pPr marL="12700" algn="l" rtl="0" eaLnBrk="0">
              <a:lnSpc>
                <a:spcPct val="114000"/>
              </a:lnSpc>
            </a:pPr>
            <a:r>
              <a:rPr sz="900" kern="0" spc="-10">
                <a:solidFill>
                  <a:srgbClr val="000000">
                    <a:alpha val="100000"/>
                  </a:srgbClr>
                </a:solidFill>
                <a:latin typeface="SimSun"/>
                <a:ea typeface="SimSun"/>
                <a:cs typeface="SimSun"/>
              </a:rPr>
              <a:t>1-—搅拌器；</a:t>
            </a:r>
            <a:r>
              <a:rPr sz="900" kern="0" spc="10">
                <a:solidFill>
                  <a:srgbClr val="000000">
                    <a:alpha val="100000"/>
                  </a:srgbClr>
                </a:solidFill>
                <a:latin typeface="SimSun"/>
                <a:ea typeface="SimSun"/>
                <a:cs typeface="SimSun"/>
              </a:rPr>
              <a:t>  </a:t>
            </a:r>
            <a:r>
              <a:rPr sz="900" kern="0" spc="-60">
                <a:solidFill>
                  <a:srgbClr val="000000">
                    <a:alpha val="100000"/>
                  </a:srgbClr>
                </a:solidFill>
                <a:latin typeface="SimSun"/>
                <a:ea typeface="SimSun"/>
                <a:cs typeface="SimSun"/>
              </a:rPr>
              <a:t>2——内简盖；</a:t>
            </a:r>
            <a:r>
              <a:rPr sz="900" kern="0" spc="10">
                <a:solidFill>
                  <a:srgbClr val="000000">
                    <a:alpha val="100000"/>
                  </a:srgbClr>
                </a:solidFill>
                <a:latin typeface="SimSun"/>
                <a:ea typeface="SimSun"/>
                <a:cs typeface="SimSun"/>
              </a:rPr>
              <a:t> </a:t>
            </a:r>
            <a:r>
              <a:rPr sz="1000" kern="0" spc="-50">
                <a:solidFill>
                  <a:srgbClr val="000000">
                    <a:alpha val="100000"/>
                  </a:srgbClr>
                </a:solidFill>
                <a:latin typeface="SimSun"/>
                <a:ea typeface="SimSun"/>
                <a:cs typeface="SimSun"/>
              </a:rPr>
              <a:t>3--点火丝；</a:t>
            </a:r>
            <a:r>
              <a:rPr sz="1000" kern="0" spc="10">
                <a:solidFill>
                  <a:srgbClr val="000000">
                    <a:alpha val="100000"/>
                  </a:srgbClr>
                </a:solidFill>
                <a:latin typeface="SimSun"/>
                <a:ea typeface="SimSun"/>
                <a:cs typeface="SimSun"/>
              </a:rPr>
              <a:t>  </a:t>
            </a:r>
            <a:r>
              <a:rPr sz="1000" kern="0" spc="-50">
                <a:solidFill>
                  <a:srgbClr val="000000">
                    <a:alpha val="100000"/>
                  </a:srgbClr>
                </a:solidFill>
                <a:latin typeface="SimSun"/>
                <a:ea typeface="SimSun"/>
                <a:cs typeface="SimSun"/>
              </a:rPr>
              <a:t>4--温度计；</a:t>
            </a:r>
            <a:endParaRPr lang="SimSun" altLang="SimSun" sz="1000"/>
          </a:p>
        </p:txBody>
      </p:sp>
      <p:sp>
        <p:nvSpPr>
          <p:cNvPr id="62" name="textbox 62"/>
          <p:cNvSpPr/>
          <p:nvPr/>
        </p:nvSpPr>
        <p:spPr>
          <a:xfrm>
            <a:off x="4699006" y="942136"/>
            <a:ext cx="2072004" cy="1733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70"/>
              </a:lnSpc>
            </a:pPr>
            <a:endParaRPr lang="Arial" altLang="Arial" sz="100"/>
          </a:p>
          <a:p>
            <a:pPr marL="12700" algn="l" rtl="0" eaLnBrk="0">
              <a:lnSpc>
                <a:spcPct val="97000"/>
              </a:lnSpc>
            </a:pPr>
            <a:r>
              <a:rPr sz="1000" kern="0" spc="-10">
                <a:solidFill>
                  <a:srgbClr val="000000">
                    <a:alpha val="100000"/>
                  </a:srgbClr>
                </a:solidFill>
                <a:latin typeface="SimSun"/>
                <a:ea typeface="SimSun"/>
                <a:cs typeface="SimSun"/>
              </a:rPr>
              <a:t>GB/T</a:t>
            </a:r>
            <a:r>
              <a:rPr sz="1000" kern="0" spc="9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14402—2007/ISO</a:t>
            </a:r>
            <a:r>
              <a:rPr sz="1000" kern="0" spc="9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1716:2002</a:t>
            </a:r>
            <a:endParaRPr lang="SimSun" altLang="SimSun" sz="1000"/>
          </a:p>
        </p:txBody>
      </p:sp>
      <p:sp>
        <p:nvSpPr>
          <p:cNvPr id="64" name="textbox 64"/>
          <p:cNvSpPr/>
          <p:nvPr/>
        </p:nvSpPr>
        <p:spPr>
          <a:xfrm>
            <a:off x="6572283" y="9989705"/>
            <a:ext cx="64769" cy="109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87"/>
              </a:lnSpc>
            </a:pPr>
            <a:endParaRPr lang="Arial" altLang="Arial" sz="100"/>
          </a:p>
          <a:p>
            <a:pPr marL="12700" algn="l" rtl="0" eaLnBrk="0">
              <a:lnSpc>
                <a:spcPct val="78000"/>
              </a:lnSpc>
            </a:pPr>
            <a:r>
              <a:rPr sz="700" kern="0" spc="-10">
                <a:solidFill>
                  <a:srgbClr val="000000">
                    <a:alpha val="100000"/>
                  </a:srgbClr>
                </a:solidFill>
                <a:latin typeface="SimSun"/>
                <a:ea typeface="SimSun"/>
                <a:cs typeface="SimSun"/>
              </a:rPr>
              <a:t>3</a:t>
            </a:r>
            <a:endParaRPr lang="SimSun" altLang="SimSun" sz="7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6" name="picture 66"/>
          <p:cNvPicPr>
            <a:picLocks noChangeAspect="1"/>
          </p:cNvPicPr>
          <p:nvPr/>
        </p:nvPicPr>
        <p:blipFill>
          <a:blip r:embed="rId2"/>
          <a:stretch>
            <a:fillRect/>
          </a:stretch>
        </p:blipFill>
        <p:spPr>
          <a:xfrm rot="21600000">
            <a:off x="0" y="0"/>
            <a:ext cx="7543800" cy="10668000"/>
          </a:xfrm>
          <a:prstGeom prst="rect">
            <a:avLst/>
          </a:prstGeom>
        </p:spPr>
      </p:pic>
      <p:sp>
        <p:nvSpPr>
          <p:cNvPr id="68" name="textbox 68"/>
          <p:cNvSpPr/>
          <p:nvPr/>
        </p:nvSpPr>
        <p:spPr>
          <a:xfrm>
            <a:off x="838165" y="838820"/>
            <a:ext cx="5857875" cy="10883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667"/>
              </a:lnSpc>
            </a:pPr>
            <a:endParaRPr lang="Arial" altLang="Arial" sz="100"/>
          </a:p>
          <a:p>
            <a:pPr marL="12700" algn="l" rtl="0" eaLnBrk="0">
              <a:lnSpc>
                <a:spcPct val="100000"/>
              </a:lnSpc>
            </a:pPr>
            <a:r>
              <a:rPr sz="1000" kern="0" spc="0">
                <a:solidFill>
                  <a:srgbClr val="000000">
                    <a:alpha val="100000"/>
                  </a:srgbClr>
                </a:solidFill>
                <a:latin typeface="SimSun"/>
                <a:ea typeface="SimSun"/>
                <a:cs typeface="SimSun"/>
              </a:rPr>
              <a:t>GB</a:t>
            </a:r>
            <a:r>
              <a:rPr sz="1000" kern="0" spc="20">
                <a:solidFill>
                  <a:srgbClr val="000000">
                    <a:alpha val="100000"/>
                  </a:srgbClr>
                </a:solidFill>
                <a:latin typeface="SimSun"/>
                <a:ea typeface="SimSun"/>
                <a:cs typeface="SimSun"/>
              </a:rPr>
              <a:t>/T</a:t>
            </a:r>
            <a:r>
              <a:rPr sz="1000" kern="0" spc="28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14402—2007/</a:t>
            </a:r>
            <a:r>
              <a:rPr sz="1000" kern="0" spc="0">
                <a:solidFill>
                  <a:srgbClr val="000000">
                    <a:alpha val="100000"/>
                  </a:srgbClr>
                </a:solidFill>
                <a:latin typeface="SimSun"/>
                <a:ea typeface="SimSun"/>
                <a:cs typeface="SimSun"/>
              </a:rPr>
              <a:t>ISO</a:t>
            </a:r>
            <a:r>
              <a:rPr sz="1000" kern="0" spc="30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1716;20</a:t>
            </a:r>
            <a:r>
              <a:rPr sz="1000" kern="0" spc="10">
                <a:solidFill>
                  <a:srgbClr val="000000">
                    <a:alpha val="100000"/>
                  </a:srgbClr>
                </a:solidFill>
                <a:latin typeface="SimSun"/>
                <a:ea typeface="SimSun"/>
                <a:cs typeface="SimSun"/>
              </a:rPr>
              <a:t>02</a:t>
            </a:r>
            <a:endParaRPr lang="SimSun" altLang="SimSun" sz="1000"/>
          </a:p>
          <a:p>
            <a:pPr algn="l" rtl="0" eaLnBrk="0">
              <a:lnSpc>
                <a:spcPct val="101000"/>
              </a:lnSpc>
            </a:pPr>
            <a:endParaRPr lang="Arial" altLang="Arial" sz="1000"/>
          </a:p>
          <a:p>
            <a:pPr marL="279400" algn="l" rtl="0" eaLnBrk="0">
              <a:lnSpc>
                <a:spcPct val="94000"/>
              </a:lnSpc>
              <a:spcBef>
                <a:spcPts val="307"/>
              </a:spcBef>
            </a:pPr>
            <a:r>
              <a:rPr sz="1000" kern="0" spc="20">
                <a:solidFill>
                  <a:srgbClr val="000000">
                    <a:alpha val="100000"/>
                  </a:srgbClr>
                </a:solidFill>
                <a:latin typeface="SimSun"/>
                <a:ea typeface="SimSun"/>
                <a:cs typeface="SimSun"/>
              </a:rPr>
              <a:t>——分析天平：精度为</a:t>
            </a:r>
            <a:r>
              <a:rPr sz="1000" kern="0" spc="10">
                <a:solidFill>
                  <a:srgbClr val="000000">
                    <a:alpha val="100000"/>
                  </a:srgbClr>
                </a:solidFill>
                <a:latin typeface="SimSun"/>
                <a:ea typeface="SimSun"/>
                <a:cs typeface="SimSun"/>
              </a:rPr>
              <a:t>0.1 </a:t>
            </a:r>
            <a:r>
              <a:rPr sz="1000" kern="0" spc="0">
                <a:solidFill>
                  <a:srgbClr val="000000">
                    <a:alpha val="100000"/>
                  </a:srgbClr>
                </a:solidFill>
                <a:latin typeface="Times New Roman"/>
                <a:ea typeface="Times New Roman"/>
                <a:cs typeface="Times New Roman"/>
              </a:rPr>
              <a:t>mg</a:t>
            </a:r>
            <a:r>
              <a:rPr sz="1000" kern="0" spc="10">
                <a:solidFill>
                  <a:srgbClr val="000000">
                    <a:alpha val="100000"/>
                  </a:srgbClr>
                </a:solidFill>
                <a:latin typeface="Times New Roman"/>
                <a:ea typeface="Times New Roman"/>
                <a:cs typeface="Times New Roman"/>
              </a:rPr>
              <a:t>;</a:t>
            </a:r>
            <a:endParaRPr lang="Times New Roman" altLang="Times New Roman" sz="1000"/>
          </a:p>
          <a:p>
            <a:pPr marL="279400" algn="l" rtl="0" eaLnBrk="0">
              <a:lnSpc>
                <a:spcPts val="1399"/>
              </a:lnSpc>
            </a:pPr>
            <a:r>
              <a:rPr sz="1000" kern="0" spc="40">
                <a:solidFill>
                  <a:srgbClr val="000000">
                    <a:alpha val="100000"/>
                  </a:srgbClr>
                </a:solidFill>
                <a:latin typeface="SimSun"/>
                <a:ea typeface="SimSun"/>
                <a:cs typeface="SimSun"/>
              </a:rPr>
              <a:t>—-普通天平：精度为0.1 </a:t>
            </a:r>
            <a:r>
              <a:rPr sz="1000" kern="0" spc="40">
                <a:solidFill>
                  <a:srgbClr val="000000">
                    <a:alpha val="100000"/>
                  </a:srgbClr>
                </a:solidFill>
                <a:latin typeface="Times New Roman"/>
                <a:ea typeface="Times New Roman"/>
                <a:cs typeface="Times New Roman"/>
              </a:rPr>
              <a:t>g</a:t>
            </a:r>
            <a:r>
              <a:rPr sz="1000" kern="0" spc="40">
                <a:solidFill>
                  <a:srgbClr val="000000">
                    <a:alpha val="100000"/>
                  </a:srgbClr>
                </a:solidFill>
                <a:latin typeface="SimSun"/>
                <a:ea typeface="SimSun"/>
                <a:cs typeface="SimSun"/>
              </a:rPr>
              <a:t>。</a:t>
            </a:r>
            <a:endParaRPr lang="SimSun" altLang="SimSun" sz="1000"/>
          </a:p>
          <a:p>
            <a:pPr marL="14604" algn="l" rtl="0" eaLnBrk="0">
              <a:lnSpc>
                <a:spcPts val="1208"/>
              </a:lnSpc>
              <a:spcBef>
                <a:spcPts val="381"/>
              </a:spcBef>
            </a:pPr>
            <a:r>
              <a:rPr sz="1000" b="1" kern="0" spc="-40">
                <a:solidFill>
                  <a:srgbClr val="000000">
                    <a:alpha val="100000"/>
                  </a:srgbClr>
                </a:solidFill>
                <a:latin typeface="SimHei"/>
                <a:ea typeface="SimHei"/>
                <a:cs typeface="SimHei"/>
              </a:rPr>
              <a:t>4.10</a:t>
            </a:r>
            <a:r>
              <a:rPr sz="1000" kern="0" spc="-40">
                <a:solidFill>
                  <a:srgbClr val="000000">
                    <a:alpha val="100000"/>
                  </a:srgbClr>
                </a:solidFill>
                <a:latin typeface="SimHei"/>
                <a:ea typeface="SimHei"/>
                <a:cs typeface="SimHei"/>
              </a:rPr>
              <a:t>  </a:t>
            </a:r>
            <a:r>
              <a:rPr sz="1000" b="1" kern="0" spc="-40">
                <a:solidFill>
                  <a:srgbClr val="000000">
                    <a:alpha val="100000"/>
                  </a:srgbClr>
                </a:solidFill>
                <a:latin typeface="SimHei"/>
                <a:ea typeface="SimHei"/>
                <a:cs typeface="SimHei"/>
              </a:rPr>
              <a:t>制备“</a:t>
            </a:r>
            <a:r>
              <a:rPr sz="1000" b="1" kern="0" spc="-50">
                <a:solidFill>
                  <a:srgbClr val="000000">
                    <a:alpha val="100000"/>
                  </a:srgbClr>
                </a:solidFill>
                <a:latin typeface="SimHei"/>
                <a:ea typeface="SimHei"/>
                <a:cs typeface="SimHei"/>
              </a:rPr>
              <a:t>香烟”装置</a:t>
            </a:r>
            <a:endParaRPr lang="SimHei" altLang="SimHei" sz="1000"/>
          </a:p>
          <a:p>
            <a:pPr algn="l" rtl="0" eaLnBrk="0">
              <a:lnSpc>
                <a:spcPct val="143000"/>
              </a:lnSpc>
            </a:pPr>
            <a:endParaRPr lang="Arial" altLang="Arial" sz="200"/>
          </a:p>
          <a:p>
            <a:pPr algn="r" rtl="0" eaLnBrk="0">
              <a:lnSpc>
                <a:spcPct val="99000"/>
              </a:lnSpc>
              <a:spcBef>
                <a:spcPts val="2"/>
              </a:spcBef>
            </a:pPr>
            <a:r>
              <a:rPr sz="1000" kern="0" spc="10">
                <a:solidFill>
                  <a:srgbClr val="000000">
                    <a:alpha val="100000"/>
                  </a:srgbClr>
                </a:solidFill>
                <a:latin typeface="SimSun"/>
                <a:ea typeface="SimSun"/>
                <a:cs typeface="SimSun"/>
              </a:rPr>
              <a:t>制备“香烟”的装置和程序如图2所示。制备“香烟”的装置由一个榄</a:t>
            </a:r>
            <a:r>
              <a:rPr sz="1000" kern="0" spc="0">
                <a:solidFill>
                  <a:srgbClr val="000000">
                    <a:alpha val="100000"/>
                  </a:srgbClr>
                </a:solidFill>
                <a:latin typeface="SimSun"/>
                <a:ea typeface="SimSun"/>
                <a:cs typeface="SimSun"/>
              </a:rPr>
              <a:t>且和金属轴(不能使用铝制作)</a:t>
            </a:r>
            <a:endParaRPr lang="SimSun" altLang="SimSun" sz="1000"/>
          </a:p>
        </p:txBody>
      </p:sp>
      <p:pic>
        <p:nvPicPr>
          <p:cNvPr id="70" name="picture 70"/>
          <p:cNvPicPr>
            <a:picLocks noChangeAspect="1"/>
          </p:cNvPicPr>
          <p:nvPr/>
        </p:nvPicPr>
        <p:blipFill>
          <a:blip r:embed="rId3"/>
          <a:stretch>
            <a:fillRect/>
          </a:stretch>
        </p:blipFill>
        <p:spPr>
          <a:xfrm rot="21600000">
            <a:off x="4248139" y="2387605"/>
            <a:ext cx="2019324" cy="1854204"/>
          </a:xfrm>
          <a:prstGeom prst="rect">
            <a:avLst/>
          </a:prstGeom>
        </p:spPr>
      </p:pic>
      <p:sp>
        <p:nvSpPr>
          <p:cNvPr id="72" name="textbox 72"/>
          <p:cNvSpPr/>
          <p:nvPr/>
        </p:nvSpPr>
        <p:spPr>
          <a:xfrm>
            <a:off x="1009635" y="8072390"/>
            <a:ext cx="4236084" cy="836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390"/>
              </a:lnSpc>
            </a:pPr>
            <a:endParaRPr lang="Arial" altLang="Arial" sz="100"/>
          </a:p>
          <a:p>
            <a:pPr algn="r" rtl="0" eaLnBrk="0">
              <a:lnSpc>
                <a:spcPct val="100000"/>
              </a:lnSpc>
            </a:pPr>
            <a:r>
              <a:rPr sz="1100" kern="0" spc="0" baseline="4735">
                <a:solidFill>
                  <a:srgbClr val="FFFFFF">
                    <a:alpha val="100000"/>
                  </a:srgbClr>
                </a:solidFill>
                <a:latin typeface="Times New Roman"/>
                <a:ea typeface="Times New Roman"/>
                <a:cs typeface="Times New Roman"/>
              </a:rPr>
              <a:t>c)</a:t>
            </a:r>
            <a:r>
              <a:rPr sz="700" kern="0" spc="0">
                <a:solidFill>
                  <a:srgbClr val="FFFFFF">
                    <a:alpha val="100000"/>
                  </a:srgbClr>
                </a:solidFill>
                <a:latin typeface="Times New Roman"/>
                <a:ea typeface="Times New Roman"/>
                <a:cs typeface="Times New Roman"/>
              </a:rPr>
              <a:t>                                                                                                                                  </a:t>
            </a:r>
            <a:r>
              <a:rPr sz="1100" kern="0" spc="0" baseline="-4735">
                <a:solidFill>
                  <a:srgbClr val="FFFFFF">
                    <a:alpha val="100000"/>
                  </a:srgbClr>
                </a:solidFill>
                <a:latin typeface="Times New Roman"/>
                <a:ea typeface="Times New Roman"/>
                <a:cs typeface="Times New Roman"/>
              </a:rPr>
              <a:t>d)</a:t>
            </a:r>
            <a:endParaRPr lang="Times New Roman" altLang="Times New Roman" sz="1100" baseline="-4735"/>
          </a:p>
          <a:p>
            <a:pPr marL="12700" algn="l" rtl="0" eaLnBrk="0">
              <a:lnSpc>
                <a:spcPct val="118000"/>
              </a:lnSpc>
              <a:spcBef>
                <a:spcPts val="256"/>
              </a:spcBef>
            </a:pPr>
            <a:r>
              <a:rPr sz="900" kern="0" spc="-60">
                <a:solidFill>
                  <a:srgbClr val="000000">
                    <a:alpha val="100000"/>
                  </a:srgbClr>
                </a:solidFill>
                <a:latin typeface="Times New Roman"/>
                <a:ea typeface="Times New Roman"/>
                <a:cs typeface="Times New Roman"/>
              </a:rPr>
              <a:t>a)    </a:t>
            </a:r>
            <a:r>
              <a:rPr sz="900" kern="0" spc="-60">
                <a:solidFill>
                  <a:srgbClr val="000000">
                    <a:alpha val="100000"/>
                  </a:srgbClr>
                </a:solidFill>
                <a:latin typeface="SimSun"/>
                <a:ea typeface="SimSun"/>
                <a:cs typeface="SimSun"/>
              </a:rPr>
              <a:t>在心轴上成型“香烟纸”。将预先粘好的“香烟纸”边缘重叠粘结固定起来，         </a:t>
            </a:r>
            <a:r>
              <a:rPr sz="900" kern="0" spc="-40">
                <a:solidFill>
                  <a:srgbClr val="000000">
                    <a:alpha val="100000"/>
                  </a:srgbClr>
                </a:solidFill>
                <a:latin typeface="Times New Roman"/>
                <a:ea typeface="Times New Roman"/>
                <a:cs typeface="Times New Roman"/>
              </a:rPr>
              <a:t>b)    </a:t>
            </a:r>
            <a:r>
              <a:rPr sz="900" kern="0" spc="-40">
                <a:solidFill>
                  <a:srgbClr val="000000">
                    <a:alpha val="100000"/>
                  </a:srgbClr>
                </a:solidFill>
                <a:latin typeface="SimSun"/>
                <a:ea typeface="SimSun"/>
                <a:cs typeface="SimSun"/>
              </a:rPr>
              <a:t>移出心轴</a:t>
            </a:r>
            <a:r>
              <a:rPr sz="900" kern="0" spc="-50">
                <a:solidFill>
                  <a:srgbClr val="000000">
                    <a:alpha val="100000"/>
                  </a:srgbClr>
                </a:solidFill>
                <a:latin typeface="SimSun"/>
                <a:ea typeface="SimSun"/>
                <a:cs typeface="SimSun"/>
              </a:rPr>
              <a:t>后，固定“香烟纸”在模具中的位置，准备填装试样。</a:t>
            </a:r>
            <a:endParaRPr lang="SimSun" altLang="SimSun" sz="900"/>
          </a:p>
          <a:p>
            <a:pPr marL="12700" algn="l" rtl="0" eaLnBrk="0">
              <a:lnSpc>
                <a:spcPts val="1125"/>
              </a:lnSpc>
              <a:spcBef>
                <a:spcPts val="151"/>
              </a:spcBef>
            </a:pPr>
            <a:r>
              <a:rPr sz="800" kern="0" spc="10">
                <a:solidFill>
                  <a:srgbClr val="000000">
                    <a:alpha val="100000"/>
                  </a:srgbClr>
                </a:solidFill>
                <a:latin typeface="Times New Roman"/>
                <a:ea typeface="Times New Roman"/>
                <a:cs typeface="Times New Roman"/>
              </a:rPr>
              <a:t>c)    </a:t>
            </a:r>
            <a:r>
              <a:rPr sz="800" kern="0" spc="10">
                <a:solidFill>
                  <a:srgbClr val="000000">
                    <a:alpha val="100000"/>
                  </a:srgbClr>
                </a:solidFill>
                <a:latin typeface="SimSun"/>
                <a:ea typeface="SimSun"/>
                <a:cs typeface="SimSun"/>
              </a:rPr>
              <a:t>制好“香烟”,将“香烟纸”端拧在一起。</a:t>
            </a:r>
            <a:endParaRPr lang="SimSun" altLang="SimSun" sz="800"/>
          </a:p>
          <a:p>
            <a:pPr algn="l" rtl="0" eaLnBrk="0">
              <a:lnSpc>
                <a:spcPct val="135000"/>
              </a:lnSpc>
            </a:pPr>
            <a:endParaRPr lang="Arial" altLang="Arial" sz="200"/>
          </a:p>
          <a:p>
            <a:pPr marL="12700" algn="l" rtl="0" eaLnBrk="0">
              <a:lnSpc>
                <a:spcPts val="1125"/>
              </a:lnSpc>
            </a:pPr>
            <a:r>
              <a:rPr sz="900" kern="0" spc="-30">
                <a:solidFill>
                  <a:srgbClr val="000000">
                    <a:alpha val="100000"/>
                  </a:srgbClr>
                </a:solidFill>
                <a:latin typeface="Times New Roman"/>
                <a:ea typeface="Times New Roman"/>
                <a:cs typeface="Times New Roman"/>
              </a:rPr>
              <a:t>d)    </a:t>
            </a:r>
            <a:r>
              <a:rPr sz="900" kern="0" spc="-30">
                <a:solidFill>
                  <a:srgbClr val="000000">
                    <a:alpha val="100000"/>
                  </a:srgbClr>
                </a:solidFill>
                <a:latin typeface="SimSun"/>
                <a:ea typeface="SimSun"/>
                <a:cs typeface="SimSun"/>
              </a:rPr>
              <a:t>将“香烟”放入坩纲中，点火丝被紧密地包裹缠绕在电极线上.</a:t>
            </a:r>
            <a:endParaRPr lang="SimSun" altLang="SimSun" sz="900"/>
          </a:p>
        </p:txBody>
      </p:sp>
      <p:pic>
        <p:nvPicPr>
          <p:cNvPr id="74" name="picture 74"/>
          <p:cNvPicPr>
            <a:picLocks noChangeAspect="1"/>
          </p:cNvPicPr>
          <p:nvPr/>
        </p:nvPicPr>
        <p:blipFill>
          <a:blip r:embed="rId4"/>
          <a:stretch>
            <a:fillRect/>
          </a:stretch>
        </p:blipFill>
        <p:spPr>
          <a:xfrm rot="21600000">
            <a:off x="4508476" y="4445036"/>
            <a:ext cx="1543084" cy="1866900"/>
          </a:xfrm>
          <a:prstGeom prst="rect">
            <a:avLst/>
          </a:prstGeom>
        </p:spPr>
      </p:pic>
      <p:pic>
        <p:nvPicPr>
          <p:cNvPr id="76" name="picture 76"/>
          <p:cNvPicPr>
            <a:picLocks noChangeAspect="1"/>
          </p:cNvPicPr>
          <p:nvPr/>
        </p:nvPicPr>
        <p:blipFill>
          <a:blip r:embed="rId5"/>
          <a:stretch>
            <a:fillRect/>
          </a:stretch>
        </p:blipFill>
        <p:spPr>
          <a:xfrm rot="21600000">
            <a:off x="4502139" y="6584929"/>
            <a:ext cx="1555757" cy="1460555"/>
          </a:xfrm>
          <a:prstGeom prst="rect">
            <a:avLst/>
          </a:prstGeom>
        </p:spPr>
      </p:pic>
      <p:pic>
        <p:nvPicPr>
          <p:cNvPr id="78" name="picture 78"/>
          <p:cNvPicPr>
            <a:picLocks noChangeAspect="1"/>
          </p:cNvPicPr>
          <p:nvPr/>
        </p:nvPicPr>
        <p:blipFill>
          <a:blip r:embed="rId6"/>
          <a:stretch>
            <a:fillRect/>
          </a:stretch>
        </p:blipFill>
        <p:spPr>
          <a:xfrm rot="21600000">
            <a:off x="1955805" y="4210019"/>
            <a:ext cx="927057" cy="2101916"/>
          </a:xfrm>
          <a:prstGeom prst="rect">
            <a:avLst/>
          </a:prstGeom>
        </p:spPr>
      </p:pic>
      <p:pic>
        <p:nvPicPr>
          <p:cNvPr id="80" name="picture 80"/>
          <p:cNvPicPr>
            <a:picLocks noChangeAspect="1"/>
          </p:cNvPicPr>
          <p:nvPr/>
        </p:nvPicPr>
        <p:blipFill>
          <a:blip r:embed="rId7"/>
          <a:stretch>
            <a:fillRect/>
          </a:stretch>
        </p:blipFill>
        <p:spPr>
          <a:xfrm rot="21600000">
            <a:off x="1651036" y="2343119"/>
            <a:ext cx="1123950" cy="1720854"/>
          </a:xfrm>
          <a:prstGeom prst="rect">
            <a:avLst/>
          </a:prstGeom>
        </p:spPr>
      </p:pic>
      <p:sp>
        <p:nvSpPr>
          <p:cNvPr id="82" name="textbox 82"/>
          <p:cNvSpPr/>
          <p:nvPr/>
        </p:nvSpPr>
        <p:spPr>
          <a:xfrm>
            <a:off x="2844816" y="8953007"/>
            <a:ext cx="1531619" cy="8477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549"/>
              </a:lnSpc>
            </a:pPr>
            <a:endParaRPr lang="Arial" altLang="Arial" sz="100"/>
          </a:p>
          <a:p>
            <a:pPr marL="12700" algn="l" rtl="0" eaLnBrk="0">
              <a:lnSpc>
                <a:spcPct val="87000"/>
              </a:lnSpc>
            </a:pPr>
            <a:r>
              <a:rPr sz="1000" kern="0" spc="-80">
                <a:solidFill>
                  <a:srgbClr val="000000">
                    <a:alpha val="100000"/>
                  </a:srgbClr>
                </a:solidFill>
                <a:latin typeface="SimSun"/>
                <a:ea typeface="SimSun"/>
                <a:cs typeface="SimSun"/>
              </a:rPr>
              <a:t>5</a:t>
            </a:r>
            <a:r>
              <a:rPr sz="1000" kern="0" spc="80">
                <a:solidFill>
                  <a:srgbClr val="000000">
                    <a:alpha val="100000"/>
                  </a:srgbClr>
                </a:solidFill>
                <a:latin typeface="SimSun"/>
                <a:ea typeface="SimSun"/>
                <a:cs typeface="SimSun"/>
              </a:rPr>
              <a:t> </a:t>
            </a:r>
            <a:r>
              <a:rPr sz="1000" kern="0" spc="-80">
                <a:solidFill>
                  <a:srgbClr val="FF0000">
                    <a:alpha val="100000"/>
                  </a:srgbClr>
                </a:solidFill>
                <a:latin typeface="SimSun"/>
                <a:ea typeface="SimSun"/>
                <a:cs typeface="SimSun"/>
              </a:rPr>
              <a:t>—电</a:t>
            </a:r>
            <a:r>
              <a:rPr sz="1000" kern="0" spc="-80">
                <a:solidFill>
                  <a:srgbClr val="000000">
                    <a:alpha val="100000"/>
                  </a:srgbClr>
                </a:solidFill>
                <a:latin typeface="SimSun"/>
                <a:ea typeface="SimSun"/>
                <a:cs typeface="SimSun"/>
              </a:rPr>
              <a:t>极；</a:t>
            </a:r>
            <a:endParaRPr lang="SimSun" altLang="SimSun" sz="1000"/>
          </a:p>
          <a:p>
            <a:pPr marL="12700" algn="l" rtl="0" eaLnBrk="0">
              <a:lnSpc>
                <a:spcPts val="1154"/>
              </a:lnSpc>
            </a:pPr>
            <a:r>
              <a:rPr sz="900" kern="0" spc="-50">
                <a:solidFill>
                  <a:srgbClr val="000000">
                    <a:alpha val="100000"/>
                  </a:srgbClr>
                </a:solidFill>
                <a:latin typeface="SimSun"/>
                <a:ea typeface="SimSun"/>
                <a:cs typeface="SimSun"/>
              </a:rPr>
              <a:t>6——香烟；</a:t>
            </a:r>
            <a:endParaRPr lang="SimSun" altLang="SimSun" sz="900"/>
          </a:p>
          <a:p>
            <a:pPr marL="12700" algn="l" rtl="0" eaLnBrk="0">
              <a:lnSpc>
                <a:spcPts val="1296"/>
              </a:lnSpc>
            </a:pPr>
            <a:r>
              <a:rPr sz="800" kern="0" spc="-10">
                <a:solidFill>
                  <a:srgbClr val="000000">
                    <a:alpha val="100000"/>
                  </a:srgbClr>
                </a:solidFill>
                <a:latin typeface="SimSun"/>
                <a:ea typeface="SimSun"/>
                <a:cs typeface="SimSun"/>
              </a:rPr>
              <a:t>7-----甘埚。</a:t>
            </a:r>
            <a:endParaRPr lang="SimSun" altLang="SimSun" sz="800"/>
          </a:p>
          <a:p>
            <a:pPr algn="l" rtl="0" eaLnBrk="0">
              <a:lnSpc>
                <a:spcPct val="122000"/>
              </a:lnSpc>
            </a:pPr>
            <a:endParaRPr lang="Arial" altLang="Arial" sz="1000"/>
          </a:p>
          <a:p>
            <a:pPr algn="l" rtl="0" eaLnBrk="0">
              <a:lnSpc>
                <a:spcPct val="128000"/>
              </a:lnSpc>
            </a:pPr>
            <a:endParaRPr lang="Arial" altLang="Arial" sz="200"/>
          </a:p>
          <a:p>
            <a:pPr algn="r" rtl="0" eaLnBrk="0">
              <a:lnSpc>
                <a:spcPct val="100000"/>
              </a:lnSpc>
            </a:pPr>
            <a:r>
              <a:rPr sz="1000" b="1" kern="0" spc="10">
                <a:solidFill>
                  <a:srgbClr val="000000">
                    <a:alpha val="100000"/>
                  </a:srgbClr>
                </a:solidFill>
                <a:latin typeface="SimHei"/>
                <a:ea typeface="SimHei"/>
                <a:cs typeface="SimHei"/>
              </a:rPr>
              <a:t>图</a:t>
            </a:r>
            <a:r>
              <a:rPr sz="1000" kern="0" spc="-3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2</a:t>
            </a:r>
            <a:r>
              <a:rPr sz="1000" kern="0" spc="47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香烟法制备试样</a:t>
            </a:r>
            <a:endParaRPr lang="SimHei" altLang="SimHei" sz="1000"/>
          </a:p>
        </p:txBody>
      </p:sp>
      <p:pic>
        <p:nvPicPr>
          <p:cNvPr id="84" name="picture 84"/>
          <p:cNvPicPr>
            <a:picLocks noChangeAspect="1"/>
          </p:cNvPicPr>
          <p:nvPr/>
        </p:nvPicPr>
        <p:blipFill>
          <a:blip r:embed="rId8"/>
          <a:stretch>
            <a:fillRect/>
          </a:stretch>
        </p:blipFill>
        <p:spPr>
          <a:xfrm rot="21600000">
            <a:off x="1612864" y="7416820"/>
            <a:ext cx="1308170" cy="419038"/>
          </a:xfrm>
          <a:prstGeom prst="rect">
            <a:avLst/>
          </a:prstGeom>
        </p:spPr>
      </p:pic>
      <p:sp>
        <p:nvSpPr>
          <p:cNvPr id="86" name="textbox 86"/>
          <p:cNvSpPr/>
          <p:nvPr/>
        </p:nvSpPr>
        <p:spPr>
          <a:xfrm>
            <a:off x="1009635" y="8907588"/>
            <a:ext cx="839469" cy="6934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650"/>
              </a:lnSpc>
            </a:pPr>
            <a:endParaRPr lang="Arial" altLang="Arial" sz="100"/>
          </a:p>
          <a:p>
            <a:pPr marL="12700" algn="l" rtl="0" eaLnBrk="0">
              <a:lnSpc>
                <a:spcPct val="99000"/>
              </a:lnSpc>
            </a:pPr>
            <a:r>
              <a:rPr sz="1000" kern="0" spc="-20">
                <a:solidFill>
                  <a:srgbClr val="000000">
                    <a:alpha val="100000"/>
                  </a:srgbClr>
                </a:solidFill>
                <a:latin typeface="SimSun"/>
                <a:ea typeface="SimSun"/>
                <a:cs typeface="SimSun"/>
              </a:rPr>
              <a:t>1--</a:t>
            </a:r>
            <a:r>
              <a:rPr sz="1000" kern="0" spc="-26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心轴；</a:t>
            </a:r>
            <a:endParaRPr lang="SimSun" altLang="SimSun" sz="1000"/>
          </a:p>
          <a:p>
            <a:pPr marL="12700" algn="l" rtl="0" eaLnBrk="0">
              <a:lnSpc>
                <a:spcPts val="1173"/>
              </a:lnSpc>
              <a:spcBef>
                <a:spcPts val="220"/>
              </a:spcBef>
            </a:pPr>
            <a:r>
              <a:rPr sz="900" kern="0" spc="-40">
                <a:solidFill>
                  <a:srgbClr val="000000">
                    <a:alpha val="100000"/>
                  </a:srgbClr>
                </a:solidFill>
                <a:latin typeface="SimSun"/>
                <a:ea typeface="SimSun"/>
                <a:cs typeface="SimSun"/>
              </a:rPr>
              <a:t>2——模具；</a:t>
            </a:r>
            <a:endParaRPr lang="SimSun" altLang="SimSun" sz="900"/>
          </a:p>
          <a:p>
            <a:pPr marL="12700" algn="l" rtl="0" eaLnBrk="0">
              <a:lnSpc>
                <a:spcPts val="1173"/>
              </a:lnSpc>
              <a:spcBef>
                <a:spcPts val="127"/>
              </a:spcBef>
            </a:pPr>
            <a:r>
              <a:rPr sz="900" kern="0" spc="-50">
                <a:solidFill>
                  <a:srgbClr val="000000">
                    <a:alpha val="100000"/>
                  </a:srgbClr>
                </a:solidFill>
                <a:latin typeface="SimSun"/>
                <a:ea typeface="SimSun"/>
                <a:cs typeface="SimSun"/>
              </a:rPr>
              <a:t>3——点火丝；</a:t>
            </a:r>
            <a:endParaRPr lang="SimSun" altLang="SimSun" sz="900"/>
          </a:p>
          <a:p>
            <a:pPr marL="12700" algn="l" rtl="0" eaLnBrk="0">
              <a:lnSpc>
                <a:spcPct val="100000"/>
              </a:lnSpc>
              <a:spcBef>
                <a:spcPts val="180"/>
              </a:spcBef>
            </a:pPr>
            <a:r>
              <a:rPr sz="1000" kern="0" spc="-10">
                <a:solidFill>
                  <a:srgbClr val="000000">
                    <a:alpha val="100000"/>
                  </a:srgbClr>
                </a:solidFill>
                <a:latin typeface="SimSun"/>
                <a:ea typeface="SimSun"/>
                <a:cs typeface="SimSun"/>
              </a:rPr>
              <a:t>4---"香烟纸";</a:t>
            </a:r>
            <a:endParaRPr lang="SimSun" altLang="SimSun" sz="1000"/>
          </a:p>
        </p:txBody>
      </p:sp>
      <p:sp>
        <p:nvSpPr>
          <p:cNvPr id="88" name="textbox 88"/>
          <p:cNvSpPr/>
          <p:nvPr/>
        </p:nvSpPr>
        <p:spPr>
          <a:xfrm>
            <a:off x="2178019" y="6402315"/>
            <a:ext cx="3083560" cy="1346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394"/>
              </a:lnSpc>
            </a:pPr>
            <a:endParaRPr lang="Arial" altLang="Arial" sz="100"/>
          </a:p>
          <a:p>
            <a:pPr marL="12700" algn="l" rtl="0" eaLnBrk="0">
              <a:lnSpc>
                <a:spcPct val="100000"/>
              </a:lnSpc>
            </a:pPr>
            <a:r>
              <a:rPr sz="1100" kern="0" spc="10" baseline="4735">
                <a:solidFill>
                  <a:srgbClr val="FFFFFF">
                    <a:alpha val="100000"/>
                  </a:srgbClr>
                </a:solidFill>
                <a:latin typeface="Times New Roman"/>
                <a:ea typeface="Times New Roman"/>
                <a:cs typeface="Times New Roman"/>
              </a:rPr>
              <a:t>a)</a:t>
            </a:r>
            <a:r>
              <a:rPr sz="700" kern="0" spc="10">
                <a:solidFill>
                  <a:srgbClr val="FFFFFF">
                    <a:alpha val="100000"/>
                  </a:srgbClr>
                </a:solidFill>
                <a:latin typeface="Times New Roman"/>
                <a:ea typeface="Times New Roman"/>
                <a:cs typeface="Times New Roman"/>
              </a:rPr>
              <a:t>                                                </a:t>
            </a:r>
            <a:r>
              <a:rPr sz="700" kern="0" spc="0">
                <a:solidFill>
                  <a:srgbClr val="FFFFFF">
                    <a:alpha val="100000"/>
                  </a:srgbClr>
                </a:solidFill>
                <a:latin typeface="Times New Roman"/>
                <a:ea typeface="Times New Roman"/>
                <a:cs typeface="Times New Roman"/>
              </a:rPr>
              <a:t>                                                                                </a:t>
            </a:r>
            <a:r>
              <a:rPr sz="1100" kern="0" spc="0" baseline="-4735">
                <a:solidFill>
                  <a:srgbClr val="000000">
                    <a:alpha val="100000"/>
                  </a:srgbClr>
                </a:solidFill>
                <a:latin typeface="Times New Roman"/>
                <a:ea typeface="Times New Roman"/>
                <a:cs typeface="Times New Roman"/>
              </a:rPr>
              <a:t>b)</a:t>
            </a:r>
            <a:endParaRPr lang="Times New Roman" altLang="Times New Roman" sz="1100" baseline="-4735"/>
          </a:p>
        </p:txBody>
      </p:sp>
      <p:sp>
        <p:nvSpPr>
          <p:cNvPr id="90" name="textbox 90"/>
          <p:cNvSpPr/>
          <p:nvPr/>
        </p:nvSpPr>
        <p:spPr>
          <a:xfrm>
            <a:off x="5835631" y="2138929"/>
            <a:ext cx="595630" cy="1746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1173"/>
              </a:lnSpc>
            </a:pPr>
            <a:r>
              <a:rPr sz="900" kern="0" spc="-10">
                <a:solidFill>
                  <a:srgbClr val="000000">
                    <a:alpha val="100000"/>
                  </a:srgbClr>
                </a:solidFill>
                <a:latin typeface="SimSun"/>
                <a:ea typeface="SimSun"/>
                <a:cs typeface="SimSun"/>
              </a:rPr>
              <a:t>单位为毫米</a:t>
            </a:r>
            <a:endParaRPr lang="SimSun" altLang="SimSun" sz="900"/>
          </a:p>
        </p:txBody>
      </p:sp>
      <p:sp>
        <p:nvSpPr>
          <p:cNvPr id="92" name="textbox 92"/>
          <p:cNvSpPr/>
          <p:nvPr/>
        </p:nvSpPr>
        <p:spPr>
          <a:xfrm>
            <a:off x="838165" y="1930475"/>
            <a:ext cx="399415" cy="1758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80"/>
              </a:lnSpc>
            </a:pPr>
            <a:r>
              <a:rPr sz="900" kern="0" spc="-40">
                <a:solidFill>
                  <a:srgbClr val="000000">
                    <a:alpha val="100000"/>
                  </a:srgbClr>
                </a:solidFill>
                <a:latin typeface="SimSun"/>
                <a:ea typeface="SimSun"/>
                <a:cs typeface="SimSun"/>
              </a:rPr>
              <a:t>组成。</a:t>
            </a:r>
            <a:endParaRPr lang="SimSun" altLang="SimSun" sz="900"/>
          </a:p>
        </p:txBody>
      </p:sp>
      <p:sp>
        <p:nvSpPr>
          <p:cNvPr id="94" name="textbox 94"/>
          <p:cNvSpPr/>
          <p:nvPr/>
        </p:nvSpPr>
        <p:spPr>
          <a:xfrm>
            <a:off x="838165" y="9841817"/>
            <a:ext cx="64135" cy="1016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232"/>
              </a:lnSpc>
            </a:pPr>
            <a:endParaRPr lang="Arial" altLang="Arial" sz="100"/>
          </a:p>
          <a:p>
            <a:pPr marL="12700" algn="l" rtl="0" eaLnBrk="0">
              <a:lnSpc>
                <a:spcPct val="83000"/>
              </a:lnSpc>
            </a:pPr>
            <a:r>
              <a:rPr sz="600" kern="0" spc="-10">
                <a:solidFill>
                  <a:srgbClr val="FFFFFF">
                    <a:alpha val="100000"/>
                  </a:srgbClr>
                </a:solidFill>
                <a:latin typeface="SimSun"/>
                <a:ea typeface="SimSun"/>
                <a:cs typeface="SimSun"/>
              </a:rPr>
              <a:t>4</a:t>
            </a:r>
            <a:endParaRPr lang="SimSun" altLang="SimSun" sz="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6" name="textbox 96"/>
          <p:cNvSpPr/>
          <p:nvPr/>
        </p:nvSpPr>
        <p:spPr>
          <a:xfrm>
            <a:off x="869924" y="5720283"/>
            <a:ext cx="5882640" cy="41941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808"/>
              </a:lnSpc>
            </a:pPr>
            <a:endParaRPr lang="Arial" altLang="Arial" sz="100"/>
          </a:p>
          <a:p>
            <a:pPr marL="12700" indent="273050" algn="l" rtl="0" eaLnBrk="0">
              <a:lnSpc>
                <a:spcPct val="118000"/>
              </a:lnSpc>
            </a:pPr>
            <a:r>
              <a:rPr sz="1000" kern="0" spc="40">
                <a:solidFill>
                  <a:srgbClr val="000000">
                    <a:alpha val="100000"/>
                  </a:srgbClr>
                </a:solidFill>
                <a:latin typeface="SimSun"/>
                <a:ea typeface="SimSun"/>
                <a:cs typeface="SimSun"/>
              </a:rPr>
              <a:t>样品应具有代表性，对匀质制品或</a:t>
            </a:r>
            <a:r>
              <a:rPr sz="1000" kern="0" spc="30">
                <a:solidFill>
                  <a:srgbClr val="000000">
                    <a:alpha val="100000"/>
                  </a:srgbClr>
                </a:solidFill>
                <a:latin typeface="SimSun"/>
                <a:ea typeface="SimSun"/>
                <a:cs typeface="SimSun"/>
              </a:rPr>
              <a:t>非匀质制品的</a:t>
            </a:r>
            <a:r>
              <a:rPr sz="1000" kern="0" spc="30">
                <a:solidFill>
                  <a:srgbClr val="FF0000">
                    <a:alpha val="100000"/>
                  </a:srgbClr>
                </a:solidFill>
                <a:latin typeface="SimSun"/>
                <a:ea typeface="SimSun"/>
                <a:cs typeface="SimSun"/>
              </a:rPr>
              <a:t>被测组分，应任意截取至少5个样块作为试样。若</a:t>
            </a:r>
            <a:r>
              <a:rPr sz="1000" kern="0" spc="-10">
                <a:solidFill>
                  <a:srgbClr val="FF0000">
                    <a:alpha val="100000"/>
                  </a:srgbClr>
                </a:solidFill>
                <a:latin typeface="SimSun"/>
                <a:ea typeface="SimSun"/>
                <a:cs typeface="SimSun"/>
              </a:rPr>
              <a:t> </a:t>
            </a:r>
            <a:r>
              <a:rPr sz="1000" kern="0" spc="60">
                <a:solidFill>
                  <a:srgbClr val="000000">
                    <a:alpha val="100000"/>
                  </a:srgbClr>
                </a:solidFill>
                <a:latin typeface="SimSun"/>
                <a:ea typeface="SimSun"/>
                <a:cs typeface="SimSun"/>
              </a:rPr>
              <a:t>被</a:t>
            </a:r>
            <a:r>
              <a:rPr sz="1000" kern="0" spc="60">
                <a:solidFill>
                  <a:srgbClr val="FF0000">
                    <a:alpha val="100000"/>
                  </a:srgbClr>
                </a:solidFill>
                <a:latin typeface="SimSun"/>
                <a:ea typeface="SimSun"/>
                <a:cs typeface="SimSun"/>
              </a:rPr>
              <a:t>测组分为勾质</a:t>
            </a:r>
            <a:r>
              <a:rPr sz="1000" kern="0" spc="60">
                <a:solidFill>
                  <a:srgbClr val="000000">
                    <a:alpha val="100000"/>
                  </a:srgbClr>
                </a:solidFill>
                <a:latin typeface="SimSun"/>
                <a:ea typeface="SimSun"/>
                <a:cs typeface="SimSun"/>
              </a:rPr>
              <a:t>制</a:t>
            </a:r>
            <a:r>
              <a:rPr sz="1000" kern="0" spc="60">
                <a:solidFill>
                  <a:srgbClr val="FF0000">
                    <a:alpha val="100000"/>
                  </a:srgbClr>
                </a:solidFill>
                <a:latin typeface="SimSun"/>
                <a:ea typeface="SimSun"/>
                <a:cs typeface="SimSun"/>
              </a:rPr>
              <a:t>品或非匀质制品的主要成分，则样块最小质量</a:t>
            </a:r>
            <a:r>
              <a:rPr sz="1000" kern="0" spc="50">
                <a:solidFill>
                  <a:srgbClr val="FF0000">
                    <a:alpha val="100000"/>
                  </a:srgbClr>
                </a:solidFill>
                <a:latin typeface="SimSun"/>
                <a:ea typeface="SimSun"/>
                <a:cs typeface="SimSun"/>
              </a:rPr>
              <a:t>为50-8</a:t>
            </a:r>
            <a:r>
              <a:rPr sz="1000" kern="0" spc="-120">
                <a:solidFill>
                  <a:srgbClr val="FF0000">
                    <a:alpha val="100000"/>
                  </a:srgbClr>
                </a:solidFill>
                <a:latin typeface="SimSun"/>
                <a:ea typeface="SimSun"/>
                <a:cs typeface="SimSun"/>
              </a:rPr>
              <a:t> </a:t>
            </a:r>
            <a:r>
              <a:rPr sz="1000" kern="0" spc="50">
                <a:solidFill>
                  <a:srgbClr val="000000">
                    <a:alpha val="100000"/>
                  </a:srgbClr>
                </a:solidFill>
                <a:latin typeface="SimSun"/>
                <a:ea typeface="SimSun"/>
                <a:cs typeface="SimSun"/>
              </a:rPr>
              <a:t>若被测组分为非匀质制品的</a:t>
            </a:r>
            <a:r>
              <a:rPr sz="1000" kern="0" spc="0">
                <a:solidFill>
                  <a:srgbClr val="000000">
                    <a:alpha val="100000"/>
                  </a:srgbClr>
                </a:solidFill>
                <a:latin typeface="SimSun"/>
                <a:ea typeface="SimSun"/>
                <a:cs typeface="SimSun"/>
              </a:rPr>
              <a:t> 次要成分，则样块最小质量为10 </a:t>
            </a:r>
            <a:r>
              <a:rPr sz="1000" kern="0" spc="0">
                <a:solidFill>
                  <a:srgbClr val="000000">
                    <a:alpha val="100000"/>
                  </a:srgbClr>
                </a:solidFill>
                <a:latin typeface="Times New Roman"/>
                <a:ea typeface="Times New Roman"/>
                <a:cs typeface="Times New Roman"/>
              </a:rPr>
              <a:t>g</a:t>
            </a:r>
            <a:r>
              <a:rPr sz="1000" kern="0" spc="0">
                <a:solidFill>
                  <a:srgbClr val="000000">
                    <a:alpha val="100000"/>
                  </a:srgbClr>
                </a:solidFill>
                <a:latin typeface="SimSun"/>
                <a:ea typeface="SimSun"/>
                <a:cs typeface="SimSun"/>
              </a:rPr>
              <a:t>。</a:t>
            </a:r>
            <a:endParaRPr lang="SimSun" altLang="SimSun" sz="1000"/>
          </a:p>
          <a:p>
            <a:pPr marL="14604" algn="l" rtl="0" eaLnBrk="0">
              <a:lnSpc>
                <a:spcPct val="100000"/>
              </a:lnSpc>
              <a:spcBef>
                <a:spcPts val="407"/>
              </a:spcBef>
            </a:pPr>
            <a:r>
              <a:rPr sz="1000" b="1" kern="0" spc="30">
                <a:solidFill>
                  <a:srgbClr val="000000">
                    <a:alpha val="100000"/>
                  </a:srgbClr>
                </a:solidFill>
                <a:latin typeface="SimHei"/>
                <a:ea typeface="SimHei"/>
                <a:cs typeface="SimHei"/>
              </a:rPr>
              <a:t>5.2.2</a:t>
            </a:r>
            <a:r>
              <a:rPr sz="1000" kern="0" spc="440">
                <a:solidFill>
                  <a:srgbClr val="000000">
                    <a:alpha val="100000"/>
                  </a:srgbClr>
                </a:solidFill>
                <a:latin typeface="SimHei"/>
                <a:ea typeface="SimHei"/>
                <a:cs typeface="SimHei"/>
              </a:rPr>
              <a:t> </a:t>
            </a:r>
            <a:r>
              <a:rPr sz="1000" b="1" kern="0" spc="30">
                <a:solidFill>
                  <a:srgbClr val="000000">
                    <a:alpha val="100000"/>
                  </a:srgbClr>
                </a:solidFill>
                <a:latin typeface="SimHei"/>
                <a:ea typeface="SimHei"/>
                <a:cs typeface="SimHei"/>
              </a:rPr>
              <a:t>松散填充</a:t>
            </a:r>
            <a:r>
              <a:rPr sz="1000" b="1" kern="0" spc="20">
                <a:solidFill>
                  <a:srgbClr val="000000">
                    <a:alpha val="100000"/>
                  </a:srgbClr>
                </a:solidFill>
                <a:latin typeface="SimHei"/>
                <a:ea typeface="SimHei"/>
                <a:cs typeface="SimHei"/>
              </a:rPr>
              <a:t>材料</a:t>
            </a:r>
            <a:endParaRPr lang="SimHei" altLang="SimHei" sz="1000"/>
          </a:p>
          <a:p>
            <a:pPr marL="285750" algn="l" rtl="0" eaLnBrk="0">
              <a:lnSpc>
                <a:spcPct val="96000"/>
              </a:lnSpc>
              <a:spcBef>
                <a:spcPts val="442"/>
              </a:spcBef>
            </a:pPr>
            <a:r>
              <a:rPr sz="1000" kern="0" spc="30">
                <a:solidFill>
                  <a:srgbClr val="000000">
                    <a:alpha val="100000"/>
                  </a:srgbClr>
                </a:solidFill>
                <a:latin typeface="SimSun"/>
                <a:ea typeface="SimSun"/>
                <a:cs typeface="SimSun"/>
              </a:rPr>
              <a:t>从制品上任意截取最小质量为50</a:t>
            </a:r>
            <a:r>
              <a:rPr sz="1000" kern="0" spc="-220">
                <a:solidFill>
                  <a:srgbClr val="000000">
                    <a:alpha val="100000"/>
                  </a:srgbClr>
                </a:solidFill>
                <a:latin typeface="SimSun"/>
                <a:ea typeface="SimSun"/>
                <a:cs typeface="SimSun"/>
              </a:rPr>
              <a:t> </a:t>
            </a:r>
            <a:r>
              <a:rPr sz="1000" kern="0" spc="30">
                <a:solidFill>
                  <a:srgbClr val="000000">
                    <a:alpha val="100000"/>
                  </a:srgbClr>
                </a:solidFill>
                <a:latin typeface="Times New Roman"/>
                <a:ea typeface="Times New Roman"/>
                <a:cs typeface="Times New Roman"/>
              </a:rPr>
              <a:t>g</a:t>
            </a:r>
            <a:r>
              <a:rPr sz="1000" kern="0" spc="10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的样块作为试样。</a:t>
            </a:r>
            <a:endParaRPr lang="SimSun" altLang="SimSun" sz="1000"/>
          </a:p>
          <a:p>
            <a:pPr marL="14604" algn="l" rtl="0" eaLnBrk="0">
              <a:lnSpc>
                <a:spcPct val="100000"/>
              </a:lnSpc>
              <a:spcBef>
                <a:spcPts val="400"/>
              </a:spcBef>
            </a:pPr>
            <a:r>
              <a:rPr sz="1000" b="1" kern="0" spc="30">
                <a:solidFill>
                  <a:srgbClr val="000000">
                    <a:alpha val="100000"/>
                  </a:srgbClr>
                </a:solidFill>
                <a:latin typeface="SimHei"/>
                <a:ea typeface="SimHei"/>
                <a:cs typeface="SimHei"/>
              </a:rPr>
              <a:t>5.2.3</a:t>
            </a:r>
            <a:r>
              <a:rPr sz="1000" kern="0" spc="480">
                <a:solidFill>
                  <a:srgbClr val="000000">
                    <a:alpha val="100000"/>
                  </a:srgbClr>
                </a:solidFill>
                <a:latin typeface="SimHei"/>
                <a:ea typeface="SimHei"/>
                <a:cs typeface="SimHei"/>
              </a:rPr>
              <a:t> </a:t>
            </a:r>
            <a:r>
              <a:rPr sz="1000" b="1" kern="0" spc="30">
                <a:solidFill>
                  <a:srgbClr val="000000">
                    <a:alpha val="100000"/>
                  </a:srgbClr>
                </a:solidFill>
                <a:latin typeface="SimHei"/>
                <a:ea typeface="SimHei"/>
                <a:cs typeface="SimHei"/>
              </a:rPr>
              <a:t>含水产品</a:t>
            </a:r>
            <a:endParaRPr lang="SimHei" altLang="SimHei" sz="1000"/>
          </a:p>
          <a:p>
            <a:pPr marL="285750" algn="l" rtl="0" eaLnBrk="0">
              <a:lnSpc>
                <a:spcPct val="96000"/>
              </a:lnSpc>
              <a:spcBef>
                <a:spcPts val="439"/>
              </a:spcBef>
            </a:pPr>
            <a:r>
              <a:rPr sz="1000" kern="0" spc="20">
                <a:solidFill>
                  <a:srgbClr val="000000">
                    <a:alpha val="100000"/>
                  </a:srgbClr>
                </a:solidFill>
                <a:latin typeface="SimSun"/>
                <a:ea typeface="SimSun"/>
                <a:cs typeface="SimSun"/>
              </a:rPr>
              <a:t>将制品干燥后，任意截取其最小质量为10g</a:t>
            </a:r>
            <a:r>
              <a:rPr sz="1000" kern="0" spc="-5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的样块作为试样。</a:t>
            </a:r>
            <a:endParaRPr lang="SimSun" altLang="SimSun" sz="1000"/>
          </a:p>
          <a:p>
            <a:pPr marL="14604" algn="l" rtl="0" eaLnBrk="0">
              <a:lnSpc>
                <a:spcPct val="100000"/>
              </a:lnSpc>
              <a:spcBef>
                <a:spcPts val="500"/>
              </a:spcBef>
            </a:pPr>
            <a:r>
              <a:rPr sz="1000" b="1" kern="0" spc="20">
                <a:solidFill>
                  <a:srgbClr val="000000">
                    <a:alpha val="100000"/>
                  </a:srgbClr>
                </a:solidFill>
                <a:latin typeface="SimHei"/>
                <a:ea typeface="SimHei"/>
                <a:cs typeface="SimHei"/>
              </a:rPr>
              <a:t>5.3</a:t>
            </a:r>
            <a:r>
              <a:rPr sz="1000" kern="0" spc="500">
                <a:solidFill>
                  <a:srgbClr val="000000">
                    <a:alpha val="100000"/>
                  </a:srgbClr>
                </a:solidFill>
                <a:latin typeface="SimHei"/>
                <a:ea typeface="SimHei"/>
                <a:cs typeface="SimHei"/>
              </a:rPr>
              <a:t> </a:t>
            </a:r>
            <a:r>
              <a:rPr sz="1000" b="1" kern="0" spc="20">
                <a:solidFill>
                  <a:srgbClr val="000000">
                    <a:alpha val="100000"/>
                  </a:srgbClr>
                </a:solidFill>
                <a:latin typeface="SimHei"/>
                <a:ea typeface="SimHei"/>
                <a:cs typeface="SimHei"/>
              </a:rPr>
              <a:t>表观密度测量</a:t>
            </a:r>
            <a:endParaRPr lang="SimHei" altLang="SimHei" sz="1000"/>
          </a:p>
          <a:p>
            <a:pPr marL="12700" indent="273050" algn="l" rtl="0" eaLnBrk="0">
              <a:lnSpc>
                <a:spcPct val="114000"/>
              </a:lnSpc>
              <a:spcBef>
                <a:spcPts val="371"/>
              </a:spcBef>
            </a:pPr>
            <a:r>
              <a:rPr sz="1000" kern="0" spc="50">
                <a:solidFill>
                  <a:srgbClr val="000000">
                    <a:alpha val="100000"/>
                  </a:srgbClr>
                </a:solidFill>
                <a:latin typeface="SimSun"/>
                <a:ea typeface="SimSun"/>
                <a:cs typeface="SimSun"/>
              </a:rPr>
              <a:t>如果有要求，应在最小面积为250</a:t>
            </a:r>
            <a:r>
              <a:rPr sz="1000" kern="0" spc="0">
                <a:solidFill>
                  <a:srgbClr val="000000">
                    <a:alpha val="100000"/>
                  </a:srgbClr>
                </a:solidFill>
                <a:latin typeface="Times New Roman"/>
                <a:ea typeface="Times New Roman"/>
                <a:cs typeface="Times New Roman"/>
              </a:rPr>
              <a:t>mm</a:t>
            </a:r>
            <a:r>
              <a:rPr sz="1000" kern="0" spc="50">
                <a:solidFill>
                  <a:srgbClr val="000000">
                    <a:alpha val="100000"/>
                  </a:srgbClr>
                </a:solidFill>
                <a:latin typeface="Times New Roman"/>
                <a:ea typeface="Times New Roman"/>
                <a:cs typeface="Times New Roman"/>
              </a:rPr>
              <a:t>×250</a:t>
            </a:r>
            <a:r>
              <a:rPr sz="1000" kern="0" spc="0">
                <a:solidFill>
                  <a:srgbClr val="000000">
                    <a:alpha val="100000"/>
                  </a:srgbClr>
                </a:solidFill>
                <a:latin typeface="Times New Roman"/>
                <a:ea typeface="Times New Roman"/>
                <a:cs typeface="Times New Roman"/>
              </a:rPr>
              <a:t>    mm</a:t>
            </a:r>
            <a:r>
              <a:rPr sz="1000" kern="0" spc="-20">
                <a:solidFill>
                  <a:srgbClr val="000000">
                    <a:alpha val="100000"/>
                  </a:srgbClr>
                </a:solidFill>
                <a:latin typeface="Times New Roman"/>
                <a:ea typeface="Times New Roman"/>
                <a:cs typeface="Times New Roman"/>
              </a:rPr>
              <a:t> </a:t>
            </a:r>
            <a:r>
              <a:rPr sz="1000" kern="0" spc="50">
                <a:solidFill>
                  <a:srgbClr val="000000">
                    <a:alpha val="100000"/>
                  </a:srgbClr>
                </a:solidFill>
                <a:latin typeface="SimSun"/>
                <a:ea typeface="SimSun"/>
                <a:cs typeface="SimSun"/>
              </a:rPr>
              <a:t>的试样上对制品的每个</a:t>
            </a:r>
            <a:r>
              <a:rPr sz="1000" kern="0" spc="40">
                <a:solidFill>
                  <a:srgbClr val="000000">
                    <a:alpha val="100000"/>
                  </a:srgbClr>
                </a:solidFill>
                <a:latin typeface="SimSun"/>
                <a:ea typeface="SimSun"/>
                <a:cs typeface="SimSun"/>
              </a:rPr>
              <a:t>组分进行面密度测试，精</a:t>
            </a:r>
            <a:r>
              <a:rPr sz="1000" kern="0" spc="0">
                <a:solidFill>
                  <a:srgbClr val="000000">
                    <a:alpha val="100000"/>
                  </a:srgbClr>
                </a:solidFill>
                <a:latin typeface="SimSun"/>
                <a:ea typeface="SimSun"/>
                <a:cs typeface="SimSun"/>
              </a:rPr>
              <a:t> </a:t>
            </a:r>
            <a:r>
              <a:rPr sz="1000" kern="0" spc="40">
                <a:solidFill>
                  <a:srgbClr val="000000">
                    <a:alpha val="100000"/>
                  </a:srgbClr>
                </a:solidFill>
                <a:latin typeface="SimSun"/>
                <a:ea typeface="SimSun"/>
                <a:cs typeface="SimSun"/>
              </a:rPr>
              <a:t>度为±0.5%。如为含水制品，则需对干燥后的制品质量进行测</a:t>
            </a:r>
            <a:r>
              <a:rPr sz="1000" kern="0" spc="30">
                <a:solidFill>
                  <a:srgbClr val="000000">
                    <a:alpha val="100000"/>
                  </a:srgbClr>
                </a:solidFill>
                <a:latin typeface="SimSun"/>
                <a:ea typeface="SimSun"/>
                <a:cs typeface="SimSun"/>
              </a:rPr>
              <a:t>试。</a:t>
            </a:r>
            <a:endParaRPr lang="SimSun" altLang="SimSun" sz="1000"/>
          </a:p>
          <a:p>
            <a:pPr marL="14604" algn="l" rtl="0" eaLnBrk="0">
              <a:lnSpc>
                <a:spcPct val="100000"/>
              </a:lnSpc>
              <a:spcBef>
                <a:spcPts val="344"/>
              </a:spcBef>
            </a:pPr>
            <a:r>
              <a:rPr sz="1000" b="1" kern="0" spc="10">
                <a:solidFill>
                  <a:srgbClr val="000000">
                    <a:alpha val="100000"/>
                  </a:srgbClr>
                </a:solidFill>
                <a:latin typeface="SimHei"/>
                <a:ea typeface="SimHei"/>
                <a:cs typeface="SimHei"/>
              </a:rPr>
              <a:t>5.4</a:t>
            </a:r>
            <a:r>
              <a:rPr sz="1000" kern="0" spc="6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研磨</a:t>
            </a:r>
            <a:endParaRPr lang="SimHei" altLang="SimHei" sz="1000"/>
          </a:p>
          <a:p>
            <a:pPr marL="12700" indent="273050" algn="l" rtl="0" eaLnBrk="0">
              <a:lnSpc>
                <a:spcPct val="118000"/>
              </a:lnSpc>
              <a:spcBef>
                <a:spcPts val="375"/>
              </a:spcBef>
            </a:pPr>
            <a:r>
              <a:rPr sz="1000" kern="0" spc="50">
                <a:solidFill>
                  <a:srgbClr val="000000">
                    <a:alpha val="100000"/>
                  </a:srgbClr>
                </a:solidFill>
                <a:latin typeface="SimSun"/>
                <a:ea typeface="SimSun"/>
                <a:cs typeface="SimSun"/>
              </a:rPr>
              <a:t>将样品逐次研磨得到粉末状的试样。在研磨的时候不能有</a:t>
            </a:r>
            <a:r>
              <a:rPr sz="1000" kern="0" spc="40">
                <a:solidFill>
                  <a:srgbClr val="000000">
                    <a:alpha val="100000"/>
                  </a:srgbClr>
                </a:solidFill>
                <a:latin typeface="SimSun"/>
                <a:ea typeface="SimSun"/>
                <a:cs typeface="SimSun"/>
              </a:rPr>
              <a:t>热分解发生。样品要采用交错研磨的方</a:t>
            </a:r>
            <a:r>
              <a:rPr sz="1000" kern="0" spc="-10">
                <a:solidFill>
                  <a:srgbClr val="000000">
                    <a:alpha val="100000"/>
                  </a:srgbClr>
                </a:solidFill>
                <a:latin typeface="SimSun"/>
                <a:ea typeface="SimSun"/>
                <a:cs typeface="SimSun"/>
              </a:rPr>
              <a:t> </a:t>
            </a:r>
            <a:r>
              <a:rPr sz="1000" kern="0" spc="30">
                <a:solidFill>
                  <a:srgbClr val="000000">
                    <a:alpha val="100000"/>
                  </a:srgbClr>
                </a:solidFill>
                <a:latin typeface="SimSun"/>
                <a:ea typeface="SimSun"/>
                <a:cs typeface="SimSun"/>
              </a:rPr>
              <a:t>式进行研磨。如果样</a:t>
            </a:r>
            <a:r>
              <a:rPr sz="1000" kern="0" spc="20">
                <a:solidFill>
                  <a:srgbClr val="000000">
                    <a:alpha val="100000"/>
                  </a:srgbClr>
                </a:solidFill>
                <a:latin typeface="SimSun"/>
                <a:ea typeface="SimSun"/>
                <a:cs typeface="SimSun"/>
              </a:rPr>
              <a:t>品不能研磨，则可采用其他方式将样品制成小颗粒或片材。</a:t>
            </a:r>
            <a:endParaRPr lang="SimSun" altLang="SimSun" sz="1000"/>
          </a:p>
          <a:p>
            <a:pPr marL="14604" algn="l" rtl="0" eaLnBrk="0">
              <a:lnSpc>
                <a:spcPct val="100000"/>
              </a:lnSpc>
              <a:spcBef>
                <a:spcPts val="293"/>
              </a:spcBef>
            </a:pPr>
            <a:r>
              <a:rPr sz="1000" b="1" kern="0" spc="20">
                <a:solidFill>
                  <a:srgbClr val="000000">
                    <a:alpha val="100000"/>
                  </a:srgbClr>
                </a:solidFill>
                <a:latin typeface="SimHei"/>
                <a:ea typeface="SimHei"/>
                <a:cs typeface="SimHei"/>
              </a:rPr>
              <a:t>5.5</a:t>
            </a:r>
            <a:r>
              <a:rPr sz="1000" kern="0" spc="460">
                <a:solidFill>
                  <a:srgbClr val="000000">
                    <a:alpha val="100000"/>
                  </a:srgbClr>
                </a:solidFill>
                <a:latin typeface="SimHei"/>
                <a:ea typeface="SimHei"/>
                <a:cs typeface="SimHei"/>
              </a:rPr>
              <a:t> </a:t>
            </a:r>
            <a:r>
              <a:rPr sz="1000" b="1" kern="0" spc="20">
                <a:solidFill>
                  <a:srgbClr val="000000">
                    <a:alpha val="100000"/>
                  </a:srgbClr>
                </a:solidFill>
                <a:latin typeface="SimHei"/>
                <a:ea typeface="SimHei"/>
                <a:cs typeface="SimHei"/>
              </a:rPr>
              <a:t>试样类型</a:t>
            </a:r>
            <a:endParaRPr lang="SimHei" altLang="SimHei" sz="1000"/>
          </a:p>
          <a:p>
            <a:pPr marL="12700" indent="273050" algn="l" rtl="0" eaLnBrk="0">
              <a:lnSpc>
                <a:spcPct val="117000"/>
              </a:lnSpc>
              <a:spcBef>
                <a:spcPts val="399"/>
              </a:spcBef>
            </a:pPr>
            <a:r>
              <a:rPr sz="1000" kern="0" spc="60">
                <a:solidFill>
                  <a:srgbClr val="000000">
                    <a:alpha val="100000"/>
                  </a:srgbClr>
                </a:solidFill>
                <a:latin typeface="SimSun"/>
                <a:ea typeface="SimSun"/>
                <a:cs typeface="SimSun"/>
              </a:rPr>
              <a:t>通过研磨得到细粉末</a:t>
            </a:r>
            <a:r>
              <a:rPr sz="1000" kern="0" spc="50">
                <a:solidFill>
                  <a:srgbClr val="000000">
                    <a:alpha val="100000"/>
                  </a:srgbClr>
                </a:solidFill>
                <a:latin typeface="SimSun"/>
                <a:ea typeface="SimSun"/>
                <a:cs typeface="SimSun"/>
              </a:rPr>
              <a:t>样品(见5.4),应以坩埚法(见5.8)制备试样。如果通过研磨不能得到细粉末</a:t>
            </a:r>
            <a:r>
              <a:rPr sz="1000" kern="0" spc="0">
                <a:solidFill>
                  <a:srgbClr val="000000">
                    <a:alpha val="100000"/>
                  </a:srgbClr>
                </a:solidFill>
                <a:latin typeface="SimSun"/>
                <a:ea typeface="SimSun"/>
                <a:cs typeface="SimSun"/>
              </a:rPr>
              <a:t> 样品，或以坩埚试验时试件不能完全燃烧，则应采用“香</a:t>
            </a:r>
            <a:r>
              <a:rPr sz="1000" kern="0" spc="-10">
                <a:solidFill>
                  <a:srgbClr val="000000">
                    <a:alpha val="100000"/>
                  </a:srgbClr>
                </a:solidFill>
                <a:latin typeface="SimSun"/>
                <a:ea typeface="SimSun"/>
                <a:cs typeface="SimSun"/>
              </a:rPr>
              <a:t>烟”法制备试样(见5.9)。</a:t>
            </a:r>
            <a:endParaRPr lang="SimSun" altLang="SimSun" sz="1000"/>
          </a:p>
          <a:p>
            <a:pPr marL="14604" algn="l" rtl="0" eaLnBrk="0">
              <a:lnSpc>
                <a:spcPct val="99000"/>
              </a:lnSpc>
              <a:spcBef>
                <a:spcPts val="354"/>
              </a:spcBef>
            </a:pPr>
            <a:r>
              <a:rPr sz="1000" b="1" kern="0" spc="-10">
                <a:solidFill>
                  <a:srgbClr val="000000">
                    <a:alpha val="100000"/>
                  </a:srgbClr>
                </a:solidFill>
                <a:latin typeface="SimSun"/>
                <a:ea typeface="SimSun"/>
                <a:cs typeface="SimSun"/>
              </a:rPr>
              <a:t>5.6</a:t>
            </a:r>
            <a:r>
              <a:rPr sz="1000" kern="0" spc="9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试样数量</a:t>
            </a:r>
            <a:endParaRPr lang="SimSun" altLang="SimSun" sz="1000"/>
          </a:p>
          <a:p>
            <a:pPr algn="r" rtl="0" eaLnBrk="0">
              <a:lnSpc>
                <a:spcPct val="98000"/>
              </a:lnSpc>
              <a:spcBef>
                <a:spcPts val="408"/>
              </a:spcBef>
            </a:pPr>
            <a:r>
              <a:rPr sz="1000" kern="0" spc="80">
                <a:solidFill>
                  <a:srgbClr val="000000">
                    <a:alpha val="100000"/>
                  </a:srgbClr>
                </a:solidFill>
                <a:latin typeface="SimSun"/>
                <a:ea typeface="SimSun"/>
                <a:cs typeface="SimSun"/>
              </a:rPr>
              <a:t>按7.3的规定，应对3个试样进行试验。如果试验结果不能满足有</a:t>
            </a:r>
            <a:r>
              <a:rPr sz="1000" kern="0" spc="70">
                <a:solidFill>
                  <a:srgbClr val="000000">
                    <a:alpha val="100000"/>
                  </a:srgbClr>
                </a:solidFill>
                <a:latin typeface="SimSun"/>
                <a:ea typeface="SimSun"/>
                <a:cs typeface="SimSun"/>
              </a:rPr>
              <a:t>效性的要求(见第10章),则需</a:t>
            </a:r>
            <a:endParaRPr lang="SimSun" altLang="SimSun" sz="1000"/>
          </a:p>
          <a:p>
            <a:pPr marL="12700" algn="l" rtl="0" eaLnBrk="0">
              <a:lnSpc>
                <a:spcPct val="99000"/>
              </a:lnSpc>
              <a:spcBef>
                <a:spcPts val="544"/>
              </a:spcBef>
            </a:pPr>
            <a:r>
              <a:rPr sz="1000" kern="0" spc="40">
                <a:solidFill>
                  <a:srgbClr val="000000">
                    <a:alpha val="100000"/>
                  </a:srgbClr>
                </a:solidFill>
                <a:latin typeface="SimSun"/>
                <a:ea typeface="SimSun"/>
                <a:cs typeface="SimSun"/>
              </a:rPr>
              <a:t>对另外2个试样进行试验。按分级体系的要求，可以进行多于3个试样的试验。</a:t>
            </a:r>
            <a:endParaRPr lang="SimSun" altLang="SimSun" sz="1000"/>
          </a:p>
          <a:p>
            <a:pPr marL="14604" algn="l" rtl="0" eaLnBrk="0">
              <a:lnSpc>
                <a:spcPct val="100000"/>
              </a:lnSpc>
              <a:spcBef>
                <a:spcPts val="252"/>
              </a:spcBef>
            </a:pPr>
            <a:r>
              <a:rPr sz="1000" b="1" kern="0" spc="20">
                <a:solidFill>
                  <a:srgbClr val="000000">
                    <a:alpha val="100000"/>
                  </a:srgbClr>
                </a:solidFill>
                <a:latin typeface="SimHei"/>
                <a:ea typeface="SimHei"/>
                <a:cs typeface="SimHei"/>
              </a:rPr>
              <a:t>5.7</a:t>
            </a:r>
            <a:r>
              <a:rPr sz="1000" kern="0" spc="20">
                <a:solidFill>
                  <a:srgbClr val="000000">
                    <a:alpha val="100000"/>
                  </a:srgbClr>
                </a:solidFill>
                <a:latin typeface="SimHei"/>
                <a:ea typeface="SimHei"/>
                <a:cs typeface="SimHei"/>
              </a:rPr>
              <a:t>  </a:t>
            </a:r>
            <a:r>
              <a:rPr sz="1000" b="1" kern="0" spc="20">
                <a:solidFill>
                  <a:srgbClr val="000000">
                    <a:alpha val="100000"/>
                  </a:srgbClr>
                </a:solidFill>
                <a:latin typeface="SimHei"/>
                <a:ea typeface="SimHei"/>
                <a:cs typeface="SimHei"/>
              </a:rPr>
              <a:t>质量测定</a:t>
            </a:r>
            <a:endParaRPr lang="SimHei" altLang="SimHei" sz="1000"/>
          </a:p>
          <a:p>
            <a:pPr algn="l" rtl="0" eaLnBrk="0">
              <a:lnSpc>
                <a:spcPct val="100000"/>
              </a:lnSpc>
            </a:pPr>
            <a:endParaRPr lang="Arial" altLang="Arial" sz="400"/>
          </a:p>
          <a:p>
            <a:pPr marL="285750" algn="l" rtl="0" eaLnBrk="0">
              <a:lnSpc>
                <a:spcPct val="96000"/>
              </a:lnSpc>
              <a:spcBef>
                <a:spcPts val="3"/>
              </a:spcBef>
            </a:pPr>
            <a:r>
              <a:rPr sz="1000" kern="0" spc="20">
                <a:solidFill>
                  <a:srgbClr val="000000">
                    <a:alpha val="100000"/>
                  </a:srgbClr>
                </a:solidFill>
                <a:latin typeface="SimSun"/>
                <a:ea typeface="SimSun"/>
                <a:cs typeface="SimSun"/>
              </a:rPr>
              <a:t>称取下述样品，精确到</a:t>
            </a:r>
            <a:r>
              <a:rPr sz="1000" kern="0" spc="10">
                <a:solidFill>
                  <a:srgbClr val="000000">
                    <a:alpha val="100000"/>
                  </a:srgbClr>
                </a:solidFill>
                <a:latin typeface="SimSun"/>
                <a:ea typeface="SimSun"/>
                <a:cs typeface="SimSun"/>
              </a:rPr>
              <a:t>0.1 </a:t>
            </a:r>
            <a:r>
              <a:rPr sz="1000" kern="0" spc="0">
                <a:solidFill>
                  <a:srgbClr val="000000">
                    <a:alpha val="100000"/>
                  </a:srgbClr>
                </a:solidFill>
                <a:latin typeface="SimSun"/>
                <a:ea typeface="SimSun"/>
                <a:cs typeface="SimSun"/>
              </a:rPr>
              <a:t>mg</a:t>
            </a:r>
            <a:r>
              <a:rPr sz="1000" kern="0" spc="10">
                <a:solidFill>
                  <a:srgbClr val="000000">
                    <a:alpha val="100000"/>
                  </a:srgbClr>
                </a:solidFill>
                <a:latin typeface="SimSun"/>
                <a:ea typeface="SimSun"/>
                <a:cs typeface="SimSun"/>
              </a:rPr>
              <a:t>:</a:t>
            </a:r>
            <a:endParaRPr lang="SimSun" altLang="SimSun" sz="1000"/>
          </a:p>
        </p:txBody>
      </p:sp>
      <p:sp>
        <p:nvSpPr>
          <p:cNvPr id="98" name="textbox 98"/>
          <p:cNvSpPr/>
          <p:nvPr/>
        </p:nvSpPr>
        <p:spPr>
          <a:xfrm>
            <a:off x="869924" y="940605"/>
            <a:ext cx="5915659" cy="41490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3856354" algn="l" rtl="0" eaLnBrk="0">
              <a:lnSpc>
                <a:spcPts val="1214"/>
              </a:lnSpc>
            </a:pPr>
            <a:r>
              <a:rPr sz="1000" b="1" kern="0" spc="0">
                <a:solidFill>
                  <a:srgbClr val="000000">
                    <a:alpha val="100000"/>
                  </a:srgbClr>
                </a:solidFill>
                <a:latin typeface="SimSun"/>
                <a:ea typeface="SimSun"/>
                <a:cs typeface="SimSun"/>
              </a:rPr>
              <a:t>GB</a:t>
            </a:r>
            <a:r>
              <a:rPr sz="1000" b="1" kern="0" spc="10">
                <a:solidFill>
                  <a:srgbClr val="000000">
                    <a:alpha val="100000"/>
                  </a:srgbClr>
                </a:solidFill>
                <a:latin typeface="SimSun"/>
                <a:ea typeface="SimSun"/>
                <a:cs typeface="SimSun"/>
              </a:rPr>
              <a:t>/T</a:t>
            </a:r>
            <a:r>
              <a:rPr sz="1000" kern="0" spc="33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14402—2007/</a:t>
            </a:r>
            <a:r>
              <a:rPr sz="1000" b="1" kern="0" spc="0">
                <a:solidFill>
                  <a:srgbClr val="000000">
                    <a:alpha val="100000"/>
                  </a:srgbClr>
                </a:solidFill>
                <a:latin typeface="SimSun"/>
                <a:ea typeface="SimSun"/>
                <a:cs typeface="SimSun"/>
              </a:rPr>
              <a:t>ISO</a:t>
            </a:r>
            <a:r>
              <a:rPr sz="1000" kern="0" spc="28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1716:2002</a:t>
            </a:r>
            <a:endParaRPr lang="SimSun" altLang="SimSun" sz="1000"/>
          </a:p>
          <a:p>
            <a:pPr algn="l" rtl="0" eaLnBrk="0">
              <a:lnSpc>
                <a:spcPct val="100000"/>
              </a:lnSpc>
            </a:pPr>
            <a:endParaRPr lang="Arial" altLang="Arial" sz="1000"/>
          </a:p>
          <a:p>
            <a:pPr marL="12700" algn="l" rtl="0" eaLnBrk="0">
              <a:lnSpc>
                <a:spcPct val="100000"/>
              </a:lnSpc>
              <a:spcBef>
                <a:spcPts val="310"/>
              </a:spcBef>
            </a:pPr>
            <a:r>
              <a:rPr sz="1000" kern="0" spc="30">
                <a:solidFill>
                  <a:srgbClr val="000000">
                    <a:alpha val="100000"/>
                  </a:srgbClr>
                </a:solidFill>
                <a:latin typeface="SimHei"/>
                <a:ea typeface="SimHei"/>
                <a:cs typeface="SimHei"/>
              </a:rPr>
              <a:t>4.11</a:t>
            </a:r>
            <a:r>
              <a:rPr sz="1000" kern="0" spc="450">
                <a:solidFill>
                  <a:srgbClr val="000000">
                    <a:alpha val="100000"/>
                  </a:srgbClr>
                </a:solidFill>
                <a:latin typeface="SimHei"/>
                <a:ea typeface="SimHei"/>
                <a:cs typeface="SimHei"/>
              </a:rPr>
              <a:t> </a:t>
            </a:r>
            <a:r>
              <a:rPr sz="1000" kern="0" spc="30">
                <a:solidFill>
                  <a:srgbClr val="000000">
                    <a:alpha val="100000"/>
                  </a:srgbClr>
                </a:solidFill>
                <a:latin typeface="SimHei"/>
                <a:ea typeface="SimHei"/>
                <a:cs typeface="SimHei"/>
              </a:rPr>
              <a:t>制丸装置</a:t>
            </a:r>
            <a:endParaRPr lang="SimHei" altLang="SimHei" sz="1000"/>
          </a:p>
          <a:p>
            <a:pPr marL="285750" algn="l" rtl="0" eaLnBrk="0">
              <a:lnSpc>
                <a:spcPct val="99000"/>
              </a:lnSpc>
              <a:spcBef>
                <a:spcPts val="453"/>
              </a:spcBef>
            </a:pPr>
            <a:r>
              <a:rPr sz="1000" kern="0" spc="0">
                <a:solidFill>
                  <a:srgbClr val="000000">
                    <a:alpha val="100000"/>
                  </a:srgbClr>
                </a:solidFill>
                <a:latin typeface="SimSun"/>
                <a:ea typeface="SimSun"/>
                <a:cs typeface="SimSun"/>
              </a:rPr>
              <a:t>如果没有提供预制好的丸状样品</a:t>
            </a:r>
            <a:r>
              <a:rPr sz="1000" kern="0" spc="-10">
                <a:solidFill>
                  <a:srgbClr val="000000">
                    <a:alpha val="100000"/>
                  </a:srgbClr>
                </a:solidFill>
                <a:latin typeface="SimSun"/>
                <a:ea typeface="SimSun"/>
                <a:cs typeface="SimSun"/>
              </a:rPr>
              <a:t>，则需要使用制丸装置。</a:t>
            </a:r>
            <a:endParaRPr lang="SimSun" altLang="SimSun" sz="1000"/>
          </a:p>
          <a:p>
            <a:pPr marL="12700" algn="l" rtl="0" eaLnBrk="0">
              <a:lnSpc>
                <a:spcPct val="99000"/>
              </a:lnSpc>
              <a:spcBef>
                <a:spcPts val="362"/>
              </a:spcBef>
            </a:pPr>
            <a:r>
              <a:rPr sz="1000" kern="0" spc="10">
                <a:solidFill>
                  <a:srgbClr val="000000">
                    <a:alpha val="100000"/>
                  </a:srgbClr>
                </a:solidFill>
                <a:latin typeface="SimSun"/>
                <a:ea typeface="SimSun"/>
                <a:cs typeface="SimSun"/>
              </a:rPr>
              <a:t>4.12</a:t>
            </a:r>
            <a:r>
              <a:rPr sz="1000" kern="0" spc="53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试剂</a:t>
            </a:r>
            <a:endParaRPr lang="SimSun" altLang="SimSun" sz="1000"/>
          </a:p>
          <a:p>
            <a:pPr marL="12700" algn="l" rtl="0" eaLnBrk="0">
              <a:lnSpc>
                <a:spcPct val="99000"/>
              </a:lnSpc>
              <a:spcBef>
                <a:spcPts val="370"/>
              </a:spcBef>
            </a:pPr>
            <a:r>
              <a:rPr sz="1000" kern="0" spc="-10">
                <a:solidFill>
                  <a:srgbClr val="000000">
                    <a:alpha val="100000"/>
                  </a:srgbClr>
                </a:solidFill>
                <a:latin typeface="SimSun"/>
                <a:ea typeface="SimSun"/>
                <a:cs typeface="SimSun"/>
              </a:rPr>
              <a:t>4.12.1</a:t>
            </a:r>
            <a:r>
              <a:rPr sz="1000" kern="0" spc="43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蒸馏水或去离子水。</a:t>
            </a:r>
            <a:endParaRPr lang="SimSun" altLang="SimSun" sz="1000"/>
          </a:p>
          <a:p>
            <a:pPr marL="12700" algn="l" rtl="0" eaLnBrk="0">
              <a:lnSpc>
                <a:spcPct val="117000"/>
              </a:lnSpc>
              <a:spcBef>
                <a:spcPts val="408"/>
              </a:spcBef>
            </a:pPr>
            <a:r>
              <a:rPr sz="1000" kern="0" spc="50">
                <a:solidFill>
                  <a:srgbClr val="000000">
                    <a:alpha val="100000"/>
                  </a:srgbClr>
                </a:solidFill>
                <a:latin typeface="SimSun"/>
                <a:ea typeface="SimSun"/>
                <a:cs typeface="SimSun"/>
              </a:rPr>
              <a:t>4.12.2  纯度≥99.5%的去除</a:t>
            </a:r>
            <a:r>
              <a:rPr sz="1000" kern="0" spc="40">
                <a:solidFill>
                  <a:srgbClr val="000000">
                    <a:alpha val="100000"/>
                  </a:srgbClr>
                </a:solidFill>
                <a:latin typeface="SimSun"/>
                <a:ea typeface="SimSun"/>
                <a:cs typeface="SimSun"/>
              </a:rPr>
              <a:t>其他可燃物质的高压氧气(由电解产生的氧气可能含有少量的氢，不适用</a:t>
            </a:r>
            <a:r>
              <a:rPr sz="1000" kern="0" spc="0">
                <a:solidFill>
                  <a:srgbClr val="000000">
                    <a:alpha val="100000"/>
                  </a:srgbClr>
                </a:solidFill>
                <a:latin typeface="SimSun"/>
                <a:ea typeface="SimSun"/>
                <a:cs typeface="SimSun"/>
              </a:rPr>
              <a:t> 于该试验)。</a:t>
            </a:r>
            <a:endParaRPr lang="SimSun" altLang="SimSun" sz="1000"/>
          </a:p>
          <a:p>
            <a:pPr marL="12700" algn="l" rtl="0" eaLnBrk="0">
              <a:lnSpc>
                <a:spcPct val="99000"/>
              </a:lnSpc>
              <a:spcBef>
                <a:spcPts val="389"/>
              </a:spcBef>
            </a:pPr>
            <a:r>
              <a:rPr sz="1000" kern="0" spc="30">
                <a:solidFill>
                  <a:srgbClr val="000000">
                    <a:alpha val="100000"/>
                  </a:srgbClr>
                </a:solidFill>
                <a:latin typeface="SimSun"/>
                <a:ea typeface="SimSun"/>
                <a:cs typeface="SimSun"/>
              </a:rPr>
              <a:t>4.12.3  被认可且标明热值的苯甲酸粉末和苯甲酸丸片可作为</a:t>
            </a:r>
            <a:r>
              <a:rPr sz="1000" kern="0" spc="20">
                <a:solidFill>
                  <a:srgbClr val="000000">
                    <a:alpha val="100000"/>
                  </a:srgbClr>
                </a:solidFill>
                <a:latin typeface="SimSun"/>
                <a:ea typeface="SimSun"/>
                <a:cs typeface="SimSun"/>
              </a:rPr>
              <a:t>计量标准物质。</a:t>
            </a:r>
            <a:endParaRPr lang="SimSun" altLang="SimSun" sz="1000"/>
          </a:p>
          <a:p>
            <a:pPr marL="12700" algn="l" rtl="0" eaLnBrk="0">
              <a:lnSpc>
                <a:spcPct val="99000"/>
              </a:lnSpc>
              <a:spcBef>
                <a:spcPts val="362"/>
              </a:spcBef>
            </a:pPr>
            <a:r>
              <a:rPr sz="1000" kern="0" spc="-10">
                <a:solidFill>
                  <a:srgbClr val="000000">
                    <a:alpha val="100000"/>
                  </a:srgbClr>
                </a:solidFill>
                <a:latin typeface="SimSun"/>
                <a:ea typeface="SimSun"/>
                <a:cs typeface="SimSun"/>
              </a:rPr>
              <a:t>4.12.4  助燃物采用已知热值的材料，比如石蜡</a:t>
            </a:r>
            <a:r>
              <a:rPr sz="1000" kern="0" spc="-20">
                <a:solidFill>
                  <a:srgbClr val="000000">
                    <a:alpha val="100000"/>
                  </a:srgbClr>
                </a:solidFill>
                <a:latin typeface="SimSun"/>
                <a:ea typeface="SimSun"/>
                <a:cs typeface="SimSun"/>
              </a:rPr>
              <a:t>油。</a:t>
            </a:r>
            <a:endParaRPr lang="SimSun" altLang="SimSun" sz="1000"/>
          </a:p>
          <a:p>
            <a:pPr marL="12700" algn="l" rtl="0" eaLnBrk="0">
              <a:lnSpc>
                <a:spcPct val="118000"/>
              </a:lnSpc>
              <a:spcBef>
                <a:spcPts val="425"/>
              </a:spcBef>
            </a:pPr>
            <a:r>
              <a:rPr sz="1000" kern="0" spc="10">
                <a:solidFill>
                  <a:srgbClr val="000000">
                    <a:alpha val="100000"/>
                  </a:srgbClr>
                </a:solidFill>
                <a:latin typeface="SimSun"/>
                <a:ea typeface="SimSun"/>
                <a:cs typeface="SimSun"/>
              </a:rPr>
              <a:t>4.12.5  已知热值的“香烟纸”应预先粘好，且最小尺寸</a:t>
            </a:r>
            <a:r>
              <a:rPr sz="1000" kern="0" spc="0">
                <a:solidFill>
                  <a:srgbClr val="000000">
                    <a:alpha val="100000"/>
                  </a:srgbClr>
                </a:solidFill>
                <a:latin typeface="SimSun"/>
                <a:ea typeface="SimSun"/>
                <a:cs typeface="SimSun"/>
              </a:rPr>
              <a:t>为55</a:t>
            </a:r>
            <a:r>
              <a:rPr sz="1000" kern="0" spc="0">
                <a:solidFill>
                  <a:srgbClr val="000000">
                    <a:alpha val="100000"/>
                  </a:srgbClr>
                </a:solidFill>
                <a:latin typeface="Times New Roman"/>
                <a:ea typeface="Times New Roman"/>
                <a:cs typeface="Times New Roman"/>
              </a:rPr>
              <a:t>mm×50    mm</a:t>
            </a:r>
            <a:r>
              <a:rPr sz="1000" kern="0" spc="0">
                <a:solidFill>
                  <a:srgbClr val="000000">
                    <a:alpha val="100000"/>
                  </a:srgbClr>
                </a:solidFill>
                <a:latin typeface="SimSun"/>
                <a:ea typeface="SimSun"/>
                <a:cs typeface="SimSun"/>
              </a:rPr>
              <a:t>。可将市面上买来的55 </a:t>
            </a:r>
            <a:r>
              <a:rPr sz="1000" kern="0" spc="0">
                <a:solidFill>
                  <a:srgbClr val="000000">
                    <a:alpha val="100000"/>
                  </a:srgbClr>
                </a:solidFill>
                <a:latin typeface="Times New Roman"/>
                <a:ea typeface="Times New Roman"/>
                <a:cs typeface="Times New Roman"/>
              </a:rPr>
              <a:t>mm×    </a:t>
            </a:r>
            <a:r>
              <a:rPr sz="1000" kern="0" spc="-10">
                <a:solidFill>
                  <a:srgbClr val="000000">
                    <a:alpha val="100000"/>
                  </a:srgbClr>
                </a:solidFill>
                <a:latin typeface="SimSun"/>
                <a:ea typeface="SimSun"/>
                <a:cs typeface="SimSun"/>
              </a:rPr>
              <a:t>100  mm的“香烟纸”裁成相等</a:t>
            </a:r>
            <a:r>
              <a:rPr sz="1000" kern="0" spc="-20">
                <a:solidFill>
                  <a:srgbClr val="000000">
                    <a:alpha val="100000"/>
                  </a:srgbClr>
                </a:solidFill>
                <a:latin typeface="SimSun"/>
                <a:ea typeface="SimSun"/>
                <a:cs typeface="SimSun"/>
              </a:rPr>
              <a:t>的两片来用。</a:t>
            </a:r>
            <a:endParaRPr lang="SimSun" altLang="SimSun" sz="1000"/>
          </a:p>
          <a:p>
            <a:pPr marL="12700" algn="l" rtl="0" eaLnBrk="0">
              <a:lnSpc>
                <a:spcPct val="125000"/>
              </a:lnSpc>
              <a:spcBef>
                <a:spcPts val="251"/>
              </a:spcBef>
            </a:pPr>
            <a:r>
              <a:rPr sz="1000" kern="0" spc="30">
                <a:solidFill>
                  <a:srgbClr val="000000">
                    <a:alpha val="100000"/>
                  </a:srgbClr>
                </a:solidFill>
                <a:latin typeface="SimSun"/>
                <a:ea typeface="SimSun"/>
                <a:cs typeface="SimSun"/>
              </a:rPr>
              <a:t>4.12.6  点火丝为直径0.1</a:t>
            </a:r>
            <a:r>
              <a:rPr sz="1000" kern="0" spc="0">
                <a:solidFill>
                  <a:srgbClr val="000000">
                    <a:alpha val="100000"/>
                  </a:srgbClr>
                </a:solidFill>
                <a:latin typeface="Times New Roman"/>
                <a:ea typeface="Times New Roman"/>
                <a:cs typeface="Times New Roman"/>
              </a:rPr>
              <a:t>mm</a:t>
            </a:r>
            <a:r>
              <a:rPr sz="1000" kern="0" spc="17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的纯铁铁丝。也可以使用其他类型的金属丝，只要在点火回路合上时，</a:t>
            </a:r>
            <a:r>
              <a:rPr sz="1000" kern="0" spc="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金属丝会因张力而断开，且燃烧热是已知的。使用金属坩埚时，点火丝不能接触坩埚，建议最好将金属</a:t>
            </a:r>
            <a:r>
              <a:rPr sz="1000" kern="0" spc="10">
                <a:solidFill>
                  <a:srgbClr val="000000">
                    <a:alpha val="100000"/>
                  </a:srgbClr>
                </a:solidFill>
                <a:latin typeface="SimSun"/>
                <a:ea typeface="SimSun"/>
                <a:cs typeface="SimSun"/>
              </a:rPr>
              <a:t>  丝用棉线缠绕。</a:t>
            </a:r>
            <a:endParaRPr lang="SimSun" altLang="SimSun" sz="1000"/>
          </a:p>
          <a:p>
            <a:pPr marL="12700" algn="l" rtl="0" eaLnBrk="0">
              <a:lnSpc>
                <a:spcPct val="99000"/>
              </a:lnSpc>
              <a:spcBef>
                <a:spcPts val="362"/>
              </a:spcBef>
            </a:pPr>
            <a:r>
              <a:rPr sz="1000" kern="0" spc="30">
                <a:solidFill>
                  <a:srgbClr val="000000">
                    <a:alpha val="100000"/>
                  </a:srgbClr>
                </a:solidFill>
                <a:latin typeface="SimSun"/>
                <a:ea typeface="SimSun"/>
                <a:cs typeface="SimSun"/>
              </a:rPr>
              <a:t>4.12.7</a:t>
            </a:r>
            <a:r>
              <a:rPr sz="1000" kern="0" spc="510">
                <a:solidFill>
                  <a:srgbClr val="000000">
                    <a:alpha val="100000"/>
                  </a:srgbClr>
                </a:solidFill>
                <a:latin typeface="SimSun"/>
                <a:ea typeface="SimSun"/>
                <a:cs typeface="SimSun"/>
              </a:rPr>
              <a:t> </a:t>
            </a:r>
            <a:r>
              <a:rPr sz="1000" kern="0" spc="30">
                <a:solidFill>
                  <a:srgbClr val="000000">
                    <a:alpha val="100000"/>
                  </a:srgbClr>
                </a:solidFill>
                <a:latin typeface="SimSun"/>
                <a:ea typeface="SimSun"/>
                <a:cs typeface="SimSun"/>
              </a:rPr>
              <a:t>棉线以白色棉纤维制成(见4.12.6)。</a:t>
            </a:r>
            <a:endParaRPr lang="SimSun" altLang="SimSun" sz="1000"/>
          </a:p>
          <a:p>
            <a:pPr marL="14604" algn="l" rtl="0" eaLnBrk="0">
              <a:lnSpc>
                <a:spcPct val="99000"/>
              </a:lnSpc>
              <a:spcBef>
                <a:spcPts val="1097"/>
              </a:spcBef>
            </a:pPr>
            <a:r>
              <a:rPr sz="1000" b="1" kern="0" spc="0">
                <a:solidFill>
                  <a:srgbClr val="000000">
                    <a:alpha val="100000"/>
                  </a:srgbClr>
                </a:solidFill>
                <a:latin typeface="SimSun"/>
                <a:ea typeface="SimSun"/>
                <a:cs typeface="SimSun"/>
              </a:rPr>
              <a:t>5</a:t>
            </a:r>
            <a:r>
              <a:rPr sz="1000" kern="0" spc="0">
                <a:solidFill>
                  <a:srgbClr val="000000">
                    <a:alpha val="100000"/>
                  </a:srgbClr>
                </a:solidFill>
                <a:latin typeface="SimSun"/>
                <a:ea typeface="SimSun"/>
                <a:cs typeface="SimSun"/>
              </a:rPr>
              <a:t>  </a:t>
            </a:r>
            <a:r>
              <a:rPr sz="1000" b="1" kern="0" spc="0">
                <a:solidFill>
                  <a:srgbClr val="000000">
                    <a:alpha val="100000"/>
                  </a:srgbClr>
                </a:solidFill>
                <a:latin typeface="SimSun"/>
                <a:ea typeface="SimSun"/>
                <a:cs typeface="SimSun"/>
              </a:rPr>
              <a:t>试样</a:t>
            </a:r>
            <a:endParaRPr lang="SimSun" altLang="SimSun" sz="1000"/>
          </a:p>
          <a:p>
            <a:pPr marL="14604" algn="l" rtl="0" eaLnBrk="0">
              <a:lnSpc>
                <a:spcPct val="100000"/>
              </a:lnSpc>
              <a:spcBef>
                <a:spcPts val="1202"/>
              </a:spcBef>
            </a:pPr>
            <a:r>
              <a:rPr sz="1000" b="1" kern="0" spc="10">
                <a:solidFill>
                  <a:srgbClr val="000000">
                    <a:alpha val="100000"/>
                  </a:srgbClr>
                </a:solidFill>
                <a:latin typeface="SimHei"/>
                <a:ea typeface="SimHei"/>
                <a:cs typeface="SimHei"/>
              </a:rPr>
              <a:t>5.1</a:t>
            </a:r>
            <a:r>
              <a:rPr sz="1000" kern="0" spc="53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概述</a:t>
            </a:r>
            <a:endParaRPr lang="SimHei" altLang="SimHei" sz="1000"/>
          </a:p>
          <a:p>
            <a:pPr algn="l" rtl="0" eaLnBrk="0">
              <a:lnSpc>
                <a:spcPct val="130000"/>
              </a:lnSpc>
            </a:pPr>
            <a:endParaRPr lang="Arial" altLang="Arial" sz="300"/>
          </a:p>
          <a:p>
            <a:pPr marL="12700" indent="273050" algn="l" rtl="0" eaLnBrk="0">
              <a:lnSpc>
                <a:spcPct val="114000"/>
              </a:lnSpc>
              <a:spcBef>
                <a:spcPts val="3"/>
              </a:spcBef>
            </a:pPr>
            <a:r>
              <a:rPr sz="1000" kern="0" spc="20">
                <a:solidFill>
                  <a:srgbClr val="000000">
                    <a:alpha val="100000"/>
                  </a:srgbClr>
                </a:solidFill>
                <a:latin typeface="SimSun"/>
                <a:ea typeface="SimSun"/>
                <a:cs typeface="SimSun"/>
              </a:rPr>
              <a:t>应对制品的每个组分进行评价，包括次要组分。如果非匀质制品不能分层，则需单独提供制品的各 组分。如果制品可以分层，那么分层时，制品的每个组分应与其他组分完全剥离，相互不能粘附有</a:t>
            </a:r>
            <a:r>
              <a:rPr sz="1000" kern="0" spc="10">
                <a:solidFill>
                  <a:srgbClr val="000000">
                    <a:alpha val="100000"/>
                  </a:srgbClr>
                </a:solidFill>
                <a:latin typeface="SimSun"/>
                <a:ea typeface="SimSun"/>
                <a:cs typeface="SimSun"/>
              </a:rPr>
              <a:t>其他</a:t>
            </a:r>
            <a:endParaRPr lang="SimSun" altLang="SimSun" sz="1000"/>
          </a:p>
        </p:txBody>
      </p:sp>
      <p:sp>
        <p:nvSpPr>
          <p:cNvPr id="100" name="textbox 100"/>
          <p:cNvSpPr/>
          <p:nvPr/>
        </p:nvSpPr>
        <p:spPr>
          <a:xfrm>
            <a:off x="869924" y="5111247"/>
            <a:ext cx="740409"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77"/>
              </a:lnSpc>
            </a:pPr>
            <a:r>
              <a:rPr sz="900" kern="0" spc="-40">
                <a:solidFill>
                  <a:srgbClr val="000000">
                    <a:alpha val="100000"/>
                  </a:srgbClr>
                </a:solidFill>
                <a:latin typeface="SimSun"/>
                <a:ea typeface="SimSun"/>
                <a:cs typeface="SimSun"/>
              </a:rPr>
              <a:t>成分。</a:t>
            </a:r>
            <a:endParaRPr lang="SimSun" altLang="SimSun" sz="900"/>
          </a:p>
          <a:p>
            <a:pPr marL="14604" algn="l" rtl="0" eaLnBrk="0">
              <a:lnSpc>
                <a:spcPts val="1211"/>
              </a:lnSpc>
              <a:spcBef>
                <a:spcPts val="362"/>
              </a:spcBef>
            </a:pPr>
            <a:r>
              <a:rPr sz="1000" b="1" kern="0" spc="10">
                <a:solidFill>
                  <a:srgbClr val="000000">
                    <a:alpha val="100000"/>
                  </a:srgbClr>
                </a:solidFill>
                <a:latin typeface="SimHei"/>
                <a:ea typeface="SimHei"/>
                <a:cs typeface="SimHei"/>
              </a:rPr>
              <a:t>5.2</a:t>
            </a:r>
            <a:r>
              <a:rPr sz="1000" kern="0" spc="52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制样</a:t>
            </a:r>
            <a:endParaRPr lang="SimHei" altLang="SimHei" sz="1000"/>
          </a:p>
          <a:p>
            <a:pPr algn="l" rtl="0" eaLnBrk="0">
              <a:lnSpc>
                <a:spcPct val="105000"/>
              </a:lnSpc>
            </a:pPr>
            <a:endParaRPr lang="Arial" altLang="Arial" sz="300"/>
          </a:p>
          <a:p>
            <a:pPr marL="14604" algn="l" rtl="0" eaLnBrk="0">
              <a:lnSpc>
                <a:spcPts val="1214"/>
              </a:lnSpc>
              <a:spcBef>
                <a:spcPts val="3"/>
              </a:spcBef>
            </a:pPr>
            <a:r>
              <a:rPr sz="1000" b="1" kern="0" spc="-10">
                <a:solidFill>
                  <a:srgbClr val="000000">
                    <a:alpha val="100000"/>
                  </a:srgbClr>
                </a:solidFill>
                <a:latin typeface="STXinwei"/>
                <a:ea typeface="STXinwei"/>
                <a:cs typeface="STXinwei"/>
              </a:rPr>
              <a:t>5.2.1</a:t>
            </a:r>
            <a:r>
              <a:rPr sz="1000" kern="0" spc="50">
                <a:solidFill>
                  <a:srgbClr val="000000">
                    <a:alpha val="100000"/>
                  </a:srgbClr>
                </a:solidFill>
                <a:latin typeface="STXinwei"/>
                <a:ea typeface="STXinwei"/>
                <a:cs typeface="STXinwei"/>
              </a:rPr>
              <a:t>     </a:t>
            </a:r>
            <a:r>
              <a:rPr sz="1000" b="1" kern="0" spc="-10">
                <a:solidFill>
                  <a:srgbClr val="000000">
                    <a:alpha val="100000"/>
                  </a:srgbClr>
                </a:solidFill>
                <a:latin typeface="STXinwei"/>
                <a:ea typeface="STXinwei"/>
                <a:cs typeface="STXinwei"/>
              </a:rPr>
              <a:t>概述</a:t>
            </a:r>
            <a:endParaRPr lang="STXinwei" altLang="STXinwei" sz="1000"/>
          </a:p>
        </p:txBody>
      </p:sp>
      <p:pic>
        <p:nvPicPr>
          <p:cNvPr id="102" name="picture 102"/>
          <p:cNvPicPr>
            <a:picLocks noChangeAspect="1"/>
          </p:cNvPicPr>
          <p:nvPr/>
        </p:nvPicPr>
        <p:blipFill>
          <a:blip r:embed="rId2"/>
          <a:stretch>
            <a:fillRect/>
          </a:stretch>
        </p:blipFill>
        <p:spPr>
          <a:xfrm rot="21600000">
            <a:off x="3175034" y="5111785"/>
            <a:ext cx="2095441" cy="31684"/>
          </a:xfrm>
          <a:prstGeom prst="rect">
            <a:avLst/>
          </a:prstGeom>
        </p:spPr>
      </p:pic>
      <p:sp>
        <p:nvSpPr>
          <p:cNvPr id="104" name="textbox 104"/>
          <p:cNvSpPr/>
          <p:nvPr/>
        </p:nvSpPr>
        <p:spPr>
          <a:xfrm>
            <a:off x="6578620" y="9990328"/>
            <a:ext cx="64769" cy="1085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104"/>
              </a:lnSpc>
            </a:pPr>
            <a:endParaRPr lang="Arial" altLang="Arial" sz="100"/>
          </a:p>
          <a:p>
            <a:pPr marL="12700" algn="l" rtl="0" eaLnBrk="0">
              <a:lnSpc>
                <a:spcPct val="78000"/>
              </a:lnSpc>
            </a:pPr>
            <a:r>
              <a:rPr sz="700" kern="0" spc="-10">
                <a:solidFill>
                  <a:srgbClr val="000000">
                    <a:alpha val="100000"/>
                  </a:srgbClr>
                </a:solidFill>
                <a:latin typeface="SimSun"/>
                <a:ea typeface="SimSun"/>
                <a:cs typeface="SimSun"/>
              </a:rPr>
              <a:t>5</a:t>
            </a:r>
            <a:endParaRPr lang="SimSun" altLang="SimSun" sz="7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6" name="textbox 106"/>
          <p:cNvSpPr/>
          <p:nvPr/>
        </p:nvSpPr>
        <p:spPr>
          <a:xfrm>
            <a:off x="789120" y="7040585"/>
            <a:ext cx="5826125" cy="2755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89"/>
              </a:lnSpc>
            </a:pPr>
            <a:endParaRPr lang="Arial" altLang="Arial" sz="100"/>
          </a:p>
          <a:p>
            <a:pPr marL="271145" algn="l" rtl="0" eaLnBrk="0">
              <a:lnSpc>
                <a:spcPct val="88000"/>
              </a:lnSpc>
            </a:pPr>
            <a:r>
              <a:rPr sz="900" kern="0" spc="-30">
                <a:solidFill>
                  <a:srgbClr val="000000">
                    <a:alpha val="100000"/>
                  </a:srgbClr>
                </a:solidFill>
                <a:latin typeface="SimSun"/>
                <a:ea typeface="SimSun"/>
                <a:cs typeface="SimSun"/>
              </a:rPr>
              <a:t>—-点火丝；</a:t>
            </a:r>
            <a:endParaRPr lang="SimSun" altLang="SimSun" sz="900"/>
          </a:p>
          <a:p>
            <a:pPr marL="239395" algn="l" rtl="0" eaLnBrk="0">
              <a:lnSpc>
                <a:spcPts val="1304"/>
              </a:lnSpc>
            </a:pPr>
            <a:r>
              <a:rPr sz="900" kern="0" spc="-50">
                <a:solidFill>
                  <a:srgbClr val="000000">
                    <a:alpha val="100000"/>
                  </a:srgbClr>
                </a:solidFill>
                <a:latin typeface="SimSun"/>
                <a:ea typeface="SimSun"/>
                <a:cs typeface="SimSun"/>
              </a:rPr>
              <a:t>2——电极；</a:t>
            </a:r>
            <a:endParaRPr lang="SimSun" altLang="SimSun" sz="900"/>
          </a:p>
          <a:p>
            <a:pPr marL="239395" algn="l" rtl="0" eaLnBrk="0">
              <a:lnSpc>
                <a:spcPct val="88000"/>
              </a:lnSpc>
              <a:spcBef>
                <a:spcPts val="693"/>
              </a:spcBef>
            </a:pPr>
            <a:r>
              <a:rPr sz="900" kern="0" spc="-40">
                <a:solidFill>
                  <a:srgbClr val="000000">
                    <a:alpha val="100000"/>
                  </a:srgbClr>
                </a:solidFill>
                <a:latin typeface="SimSun"/>
                <a:ea typeface="SimSun"/>
                <a:cs typeface="SimSun"/>
              </a:rPr>
              <a:t>3——苯甲酸和试样的混合物；</a:t>
            </a:r>
            <a:endParaRPr lang="SimSun" altLang="SimSun" sz="900"/>
          </a:p>
          <a:p>
            <a:pPr marL="239395" algn="l" rtl="0" eaLnBrk="0">
              <a:lnSpc>
                <a:spcPts val="1260"/>
              </a:lnSpc>
            </a:pPr>
            <a:r>
              <a:rPr sz="900" kern="0" spc="120">
                <a:solidFill>
                  <a:srgbClr val="000000">
                    <a:alpha val="100000"/>
                  </a:srgbClr>
                </a:solidFill>
                <a:latin typeface="SimSun"/>
                <a:ea typeface="SimSun"/>
                <a:cs typeface="SimSun"/>
              </a:rPr>
              <a:t>4~--坩埚</a:t>
            </a:r>
            <a:endParaRPr lang="SimSun" altLang="SimSun" sz="900"/>
          </a:p>
          <a:p>
            <a:pPr marL="2310764" algn="l" rtl="0" eaLnBrk="0">
              <a:lnSpc>
                <a:spcPct val="100000"/>
              </a:lnSpc>
              <a:spcBef>
                <a:spcPts val="776"/>
              </a:spcBef>
            </a:pPr>
            <a:r>
              <a:rPr sz="900" b="1" kern="0" spc="90">
                <a:solidFill>
                  <a:srgbClr val="000000">
                    <a:alpha val="100000"/>
                  </a:srgbClr>
                </a:solidFill>
                <a:latin typeface="SimHei"/>
                <a:ea typeface="SimHei"/>
                <a:cs typeface="SimHei"/>
              </a:rPr>
              <a:t>图</a:t>
            </a:r>
            <a:r>
              <a:rPr sz="900" kern="0" spc="10">
                <a:solidFill>
                  <a:srgbClr val="000000">
                    <a:alpha val="100000"/>
                  </a:srgbClr>
                </a:solidFill>
                <a:latin typeface="SimHei"/>
                <a:ea typeface="SimHei"/>
                <a:cs typeface="SimHei"/>
              </a:rPr>
              <a:t> </a:t>
            </a:r>
            <a:r>
              <a:rPr sz="900" b="1" kern="0" spc="90">
                <a:solidFill>
                  <a:srgbClr val="000000">
                    <a:alpha val="100000"/>
                  </a:srgbClr>
                </a:solidFill>
                <a:latin typeface="SimHei"/>
                <a:ea typeface="SimHei"/>
                <a:cs typeface="SimHei"/>
              </a:rPr>
              <a:t>3</a:t>
            </a:r>
            <a:r>
              <a:rPr sz="900" kern="0" spc="90">
                <a:solidFill>
                  <a:srgbClr val="000000">
                    <a:alpha val="100000"/>
                  </a:srgbClr>
                </a:solidFill>
                <a:latin typeface="SimHei"/>
                <a:ea typeface="SimHei"/>
                <a:cs typeface="SimHei"/>
              </a:rPr>
              <a:t>  </a:t>
            </a:r>
            <a:r>
              <a:rPr sz="900" b="1" kern="0" spc="90">
                <a:solidFill>
                  <a:srgbClr val="000000">
                    <a:alpha val="100000"/>
                  </a:srgbClr>
                </a:solidFill>
                <a:latin typeface="SimHei"/>
                <a:ea typeface="SimHei"/>
                <a:cs typeface="SimHei"/>
              </a:rPr>
              <a:t>坩埚法制备试样</a:t>
            </a:r>
            <a:endParaRPr lang="SimHei" altLang="SimHei" sz="900"/>
          </a:p>
          <a:p>
            <a:pPr marL="12700" algn="l" rtl="0" eaLnBrk="0">
              <a:lnSpc>
                <a:spcPct val="82000"/>
              </a:lnSpc>
              <a:spcBef>
                <a:spcPts val="561"/>
              </a:spcBef>
            </a:pPr>
            <a:r>
              <a:rPr sz="900" b="1" kern="0" spc="50">
                <a:solidFill>
                  <a:srgbClr val="000000">
                    <a:alpha val="100000"/>
                  </a:srgbClr>
                </a:solidFill>
                <a:latin typeface="LiSu"/>
                <a:ea typeface="LiSu"/>
                <a:cs typeface="LiSu"/>
              </a:rPr>
              <a:t>5,8</a:t>
            </a:r>
            <a:r>
              <a:rPr sz="900" kern="0" spc="170">
                <a:solidFill>
                  <a:srgbClr val="000000">
                    <a:alpha val="100000"/>
                  </a:srgbClr>
                </a:solidFill>
                <a:latin typeface="LiSu"/>
                <a:ea typeface="LiSu"/>
                <a:cs typeface="LiSu"/>
              </a:rPr>
              <a:t>  </a:t>
            </a:r>
            <a:r>
              <a:rPr sz="900" b="1" kern="0" spc="50">
                <a:solidFill>
                  <a:srgbClr val="000000">
                    <a:alpha val="100000"/>
                  </a:srgbClr>
                </a:solidFill>
                <a:latin typeface="LiSu"/>
                <a:ea typeface="LiSu"/>
                <a:cs typeface="LiSu"/>
              </a:rPr>
              <a:t>零烟试验</a:t>
            </a:r>
            <a:endParaRPr lang="LiSu" altLang="LiSu" sz="900"/>
          </a:p>
          <a:p>
            <a:pPr marL="271145" algn="l" rtl="0" eaLnBrk="0">
              <a:lnSpc>
                <a:spcPct val="85000"/>
              </a:lnSpc>
              <a:spcBef>
                <a:spcPts val="742"/>
              </a:spcBef>
            </a:pPr>
            <a:r>
              <a:rPr sz="1400" kern="0" spc="110" baseline="14882">
                <a:solidFill>
                  <a:srgbClr val="000000">
                    <a:alpha val="100000"/>
                  </a:srgbClr>
                </a:solidFill>
                <a:latin typeface="SimSun"/>
                <a:ea typeface="SimSun"/>
                <a:cs typeface="SimSun"/>
              </a:rPr>
              <a:t>a)</a:t>
            </a:r>
            <a:r>
              <a:rPr sz="900" kern="0" spc="170">
                <a:solidFill>
                  <a:srgbClr val="000000">
                    <a:alpha val="100000"/>
                  </a:srgbClr>
                </a:solidFill>
                <a:latin typeface="SimSun"/>
                <a:ea typeface="SimSun"/>
                <a:cs typeface="SimSun"/>
              </a:rPr>
              <a:t>  </a:t>
            </a:r>
            <a:r>
              <a:rPr sz="1400" kern="0" spc="110" baseline="14882">
                <a:solidFill>
                  <a:srgbClr val="000000">
                    <a:alpha val="100000"/>
                  </a:srgbClr>
                </a:solidFill>
                <a:latin typeface="SimSun"/>
                <a:ea typeface="SimSun"/>
                <a:cs typeface="SimSun"/>
              </a:rPr>
              <a:t>调节已称量的点火丝下垂到心轴的中心。</a:t>
            </a:r>
            <a:r>
              <a:rPr sz="900" kern="0" spc="20">
                <a:solidFill>
                  <a:srgbClr val="000000">
                    <a:alpha val="100000"/>
                  </a:srgbClr>
                </a:solidFill>
                <a:latin typeface="SimSun"/>
                <a:ea typeface="SimSun"/>
                <a:cs typeface="SimSun"/>
              </a:rPr>
              <a:t>         </a:t>
            </a:r>
            <a:r>
              <a:rPr sz="3100" b="1" kern="0" spc="100">
                <a:solidFill>
                  <a:srgbClr val="000000">
                    <a:alpha val="100000"/>
                  </a:srgbClr>
                </a:solidFill>
                <a:latin typeface="SimHei"/>
                <a:ea typeface="SimHei"/>
                <a:cs typeface="SimHei"/>
              </a:rPr>
              <a:t>原创力文档</a:t>
            </a:r>
            <a:endParaRPr lang="SimHei" altLang="SimHei" sz="3100"/>
          </a:p>
          <a:p>
            <a:pPr algn="r" rtl="0" eaLnBrk="0">
              <a:lnSpc>
                <a:spcPct val="94000"/>
              </a:lnSpc>
              <a:spcBef>
                <a:spcPts val="8"/>
              </a:spcBef>
            </a:pPr>
            <a:r>
              <a:rPr sz="900" kern="0" spc="80">
                <a:solidFill>
                  <a:srgbClr val="000000">
                    <a:alpha val="100000"/>
                  </a:srgbClr>
                </a:solidFill>
                <a:latin typeface="Times New Roman"/>
                <a:ea typeface="Times New Roman"/>
                <a:cs typeface="Times New Roman"/>
              </a:rPr>
              <a:t>b)     </a:t>
            </a:r>
            <a:r>
              <a:rPr sz="900" kern="0" spc="80">
                <a:solidFill>
                  <a:srgbClr val="000000">
                    <a:alpha val="100000"/>
                  </a:srgbClr>
                </a:solidFill>
                <a:latin typeface="SimSun"/>
                <a:ea typeface="SimSun"/>
                <a:cs typeface="SimSun"/>
              </a:rPr>
              <a:t>用已称量的“香烟纸”将心轴包裹，并将其边缘重叠处用胶水粘结。如果“香烟纸”已粘结，则</a:t>
            </a:r>
            <a:endParaRPr lang="SimSun" altLang="SimSun" sz="900"/>
          </a:p>
          <a:p>
            <a:pPr algn="l" rtl="0" eaLnBrk="0">
              <a:lnSpc>
                <a:spcPct val="104000"/>
              </a:lnSpc>
            </a:pPr>
            <a:endParaRPr lang="Arial" altLang="Arial" sz="1000"/>
          </a:p>
          <a:p>
            <a:pPr marL="271145" algn="l" rtl="0" eaLnBrk="0">
              <a:lnSpc>
                <a:spcPct val="144000"/>
              </a:lnSpc>
              <a:spcBef>
                <a:spcPts val="275"/>
              </a:spcBef>
            </a:pPr>
            <a:r>
              <a:rPr sz="1400" kern="0" spc="80" baseline="-3720">
                <a:solidFill>
                  <a:srgbClr val="000000">
                    <a:alpha val="100000"/>
                  </a:srgbClr>
                </a:solidFill>
                <a:latin typeface="Times New Roman"/>
                <a:ea typeface="Times New Roman"/>
                <a:cs typeface="Times New Roman"/>
              </a:rPr>
              <a:t>e)</a:t>
            </a:r>
            <a:r>
              <a:rPr sz="900" kern="0" spc="80">
                <a:solidFill>
                  <a:srgbClr val="000000">
                    <a:alpha val="100000"/>
                  </a:srgbClr>
                </a:solidFill>
                <a:latin typeface="Times New Roman"/>
                <a:ea typeface="Times New Roman"/>
                <a:cs typeface="Times New Roman"/>
              </a:rPr>
              <a:t>     </a:t>
            </a:r>
            <a:r>
              <a:rPr sz="1400" kern="0" spc="80" baseline="-3720">
                <a:solidFill>
                  <a:srgbClr val="000000">
                    <a:alpha val="100000"/>
                  </a:srgbClr>
                </a:solidFill>
                <a:latin typeface="SimSun"/>
                <a:ea typeface="SimSun"/>
                <a:cs typeface="SimSun"/>
              </a:rPr>
              <a:t>将纸和心轴下端的点火丝拧在一起放入模具中，点火丝要努出模具的底部。</a:t>
            </a:r>
            <a:r>
              <a:rPr sz="900" kern="0" spc="-250">
                <a:solidFill>
                  <a:srgbClr val="000000">
                    <a:alpha val="100000"/>
                  </a:srgbClr>
                </a:solidFill>
                <a:latin typeface="SimSun"/>
                <a:ea typeface="SimSun"/>
                <a:cs typeface="SimSun"/>
              </a:rPr>
              <a:t> </a:t>
            </a:r>
            <a:r>
              <a:rPr sz="1400" kern="0" spc="80" baseline="40926">
                <a:solidFill>
                  <a:srgbClr val="000000">
                    <a:alpha val="100000"/>
                  </a:srgbClr>
                </a:solidFill>
                <a:latin typeface="SimSun"/>
                <a:ea typeface="SimSun"/>
                <a:cs typeface="SimSun"/>
              </a:rPr>
              <a:t>高清</a:t>
            </a:r>
            <a:r>
              <a:rPr sz="1400" kern="0" spc="70" baseline="40926">
                <a:solidFill>
                  <a:srgbClr val="000000">
                    <a:alpha val="100000"/>
                  </a:srgbClr>
                </a:solidFill>
                <a:latin typeface="SimSun"/>
                <a:ea typeface="SimSun"/>
                <a:cs typeface="SimSun"/>
              </a:rPr>
              <a:t>无水印</a:t>
            </a:r>
            <a:r>
              <a:rPr sz="900" kern="0" spc="70">
                <a:solidFill>
                  <a:srgbClr val="000000">
                    <a:alpha val="100000"/>
                  </a:srgbClr>
                </a:solidFill>
                <a:latin typeface="SimSun"/>
                <a:ea typeface="SimSun"/>
                <a:cs typeface="SimSun"/>
              </a:rPr>
              <a:t>       </a:t>
            </a:r>
            <a:r>
              <a:rPr sz="900" kern="0" spc="90">
                <a:solidFill>
                  <a:srgbClr val="000000">
                    <a:alpha val="100000"/>
                  </a:srgbClr>
                </a:solidFill>
                <a:latin typeface="Times New Roman"/>
                <a:ea typeface="Times New Roman"/>
                <a:cs typeface="Times New Roman"/>
              </a:rPr>
              <a:t>d)</a:t>
            </a:r>
            <a:r>
              <a:rPr sz="900" kern="0" spc="20">
                <a:solidFill>
                  <a:srgbClr val="000000">
                    <a:alpha val="100000"/>
                  </a:srgbClr>
                </a:solidFill>
                <a:latin typeface="Times New Roman"/>
                <a:ea typeface="Times New Roman"/>
                <a:cs typeface="Times New Roman"/>
              </a:rPr>
              <a:t>     </a:t>
            </a:r>
            <a:r>
              <a:rPr sz="900" kern="0" spc="90">
                <a:solidFill>
                  <a:srgbClr val="000000">
                    <a:alpha val="100000"/>
                  </a:srgbClr>
                </a:solidFill>
                <a:latin typeface="SimSun"/>
                <a:ea typeface="SimSun"/>
                <a:cs typeface="SimSun"/>
              </a:rPr>
              <a:t>移出心轴。</a:t>
            </a:r>
            <a:endParaRPr lang="SimSun" altLang="SimSun" sz="900"/>
          </a:p>
          <a:p>
            <a:pPr marL="271145" algn="l" rtl="0" eaLnBrk="0">
              <a:lnSpc>
                <a:spcPct val="96000"/>
              </a:lnSpc>
              <a:spcBef>
                <a:spcPts val="613"/>
              </a:spcBef>
            </a:pPr>
            <a:r>
              <a:rPr sz="900" kern="0" spc="60">
                <a:solidFill>
                  <a:srgbClr val="000000">
                    <a:alpha val="100000"/>
                  </a:srgbClr>
                </a:solidFill>
                <a:latin typeface="Times New Roman"/>
                <a:ea typeface="Times New Roman"/>
                <a:cs typeface="Times New Roman"/>
              </a:rPr>
              <a:t>e)     </a:t>
            </a:r>
            <a:r>
              <a:rPr sz="900" kern="0" spc="60">
                <a:solidFill>
                  <a:srgbClr val="000000">
                    <a:alpha val="100000"/>
                  </a:srgbClr>
                </a:solidFill>
                <a:latin typeface="SimSun"/>
                <a:ea typeface="SimSun"/>
                <a:cs typeface="SimSun"/>
              </a:rPr>
              <a:t>将已称量的试样和苯</a:t>
            </a:r>
            <a:r>
              <a:rPr sz="900" kern="0" spc="50">
                <a:solidFill>
                  <a:srgbClr val="000000">
                    <a:alpha val="100000"/>
                  </a:srgbClr>
                </a:solidFill>
                <a:latin typeface="SimSun"/>
                <a:ea typeface="SimSun"/>
                <a:cs typeface="SimSun"/>
              </a:rPr>
              <a:t>甲酸的派合物放入“香烟纸”。</a:t>
            </a:r>
            <a:endParaRPr lang="SimSun" altLang="SimSun" sz="900"/>
          </a:p>
          <a:p>
            <a:pPr algn="l" rtl="0" eaLnBrk="0">
              <a:lnSpc>
                <a:spcPct val="104000"/>
              </a:lnSpc>
            </a:pPr>
            <a:endParaRPr lang="Arial" altLang="Arial" sz="600"/>
          </a:p>
          <a:p>
            <a:pPr marL="271145" algn="l" rtl="0" eaLnBrk="0">
              <a:lnSpc>
                <a:spcPct val="98000"/>
              </a:lnSpc>
              <a:spcBef>
                <a:spcPts val="3"/>
              </a:spcBef>
            </a:pPr>
            <a:r>
              <a:rPr sz="900" kern="0" spc="0">
                <a:solidFill>
                  <a:srgbClr val="000000">
                    <a:alpha val="100000"/>
                  </a:srgbClr>
                </a:solidFill>
                <a:latin typeface="SimSun"/>
                <a:ea typeface="SimSun"/>
                <a:cs typeface="SimSun"/>
              </a:rPr>
              <a:t>fD</a:t>
            </a:r>
            <a:r>
              <a:rPr sz="900" kern="0" spc="80">
                <a:solidFill>
                  <a:srgbClr val="000000">
                    <a:alpha val="100000"/>
                  </a:srgbClr>
                </a:solidFill>
                <a:latin typeface="SimSun"/>
                <a:ea typeface="SimSun"/>
                <a:cs typeface="SimSun"/>
              </a:rPr>
              <a:t>  从模具中拿出装有试样和苯甲酸混合物的“香烟纸</a:t>
            </a:r>
            <a:r>
              <a:rPr sz="900" kern="0" spc="70">
                <a:solidFill>
                  <a:srgbClr val="000000">
                    <a:alpha val="100000"/>
                  </a:srgbClr>
                </a:solidFill>
                <a:latin typeface="SimSun"/>
                <a:ea typeface="SimSun"/>
                <a:cs typeface="SimSun"/>
              </a:rPr>
              <a:t>”,分别将“香烟纸”两端扭在一起。</a:t>
            </a:r>
            <a:endParaRPr lang="SimSun" altLang="SimSun" sz="900"/>
          </a:p>
        </p:txBody>
      </p:sp>
      <p:pic>
        <p:nvPicPr>
          <p:cNvPr id="108" name="picture 108"/>
          <p:cNvPicPr>
            <a:picLocks noChangeAspect="1"/>
          </p:cNvPicPr>
          <p:nvPr/>
        </p:nvPicPr>
        <p:blipFill>
          <a:blip r:embed="rId2"/>
          <a:stretch>
            <a:fillRect/>
          </a:stretch>
        </p:blipFill>
        <p:spPr>
          <a:xfrm rot="21600000">
            <a:off x="1936719" y="3765590"/>
            <a:ext cx="3886263" cy="3143219"/>
          </a:xfrm>
          <a:prstGeom prst="rect">
            <a:avLst/>
          </a:prstGeom>
        </p:spPr>
      </p:pic>
      <p:sp>
        <p:nvSpPr>
          <p:cNvPr id="110" name="textbox 110"/>
          <p:cNvSpPr/>
          <p:nvPr/>
        </p:nvSpPr>
        <p:spPr>
          <a:xfrm>
            <a:off x="838165" y="846388"/>
            <a:ext cx="5817870" cy="14541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098"/>
              </a:lnSpc>
            </a:pPr>
            <a:r>
              <a:rPr sz="900" kern="0" spc="0">
                <a:solidFill>
                  <a:srgbClr val="000000">
                    <a:alpha val="100000"/>
                  </a:srgbClr>
                </a:solidFill>
                <a:latin typeface="SimSun"/>
                <a:ea typeface="SimSun"/>
                <a:cs typeface="SimSun"/>
              </a:rPr>
              <a:t>GE</a:t>
            </a:r>
            <a:r>
              <a:rPr sz="900" kern="0" spc="20">
                <a:solidFill>
                  <a:srgbClr val="000000">
                    <a:alpha val="100000"/>
                  </a:srgbClr>
                </a:solidFill>
                <a:latin typeface="SimSun"/>
                <a:ea typeface="SimSun"/>
                <a:cs typeface="SimSun"/>
              </a:rPr>
              <a:t>/T</a:t>
            </a:r>
            <a:r>
              <a:rPr sz="900" kern="0" spc="110">
                <a:solidFill>
                  <a:srgbClr val="000000">
                    <a:alpha val="100000"/>
                  </a:srgbClr>
                </a:solidFill>
                <a:latin typeface="SimSun"/>
                <a:ea typeface="SimSun"/>
                <a:cs typeface="SimSun"/>
              </a:rPr>
              <a:t>   </a:t>
            </a:r>
            <a:r>
              <a:rPr sz="900" kern="0" spc="20">
                <a:solidFill>
                  <a:srgbClr val="000000">
                    <a:alpha val="100000"/>
                  </a:srgbClr>
                </a:solidFill>
                <a:latin typeface="SimSun"/>
                <a:ea typeface="SimSun"/>
                <a:cs typeface="SimSun"/>
              </a:rPr>
              <a:t>14402—2007/</a:t>
            </a:r>
            <a:r>
              <a:rPr sz="900" kern="0" spc="0">
                <a:solidFill>
                  <a:srgbClr val="000000">
                    <a:alpha val="100000"/>
                  </a:srgbClr>
                </a:solidFill>
                <a:latin typeface="SimSun"/>
                <a:ea typeface="SimSun"/>
                <a:cs typeface="SimSun"/>
              </a:rPr>
              <a:t>SO</a:t>
            </a:r>
            <a:r>
              <a:rPr sz="900" kern="0" spc="110">
                <a:solidFill>
                  <a:srgbClr val="000000">
                    <a:alpha val="100000"/>
                  </a:srgbClr>
                </a:solidFill>
                <a:latin typeface="SimSun"/>
                <a:ea typeface="SimSun"/>
                <a:cs typeface="SimSun"/>
              </a:rPr>
              <a:t>   </a:t>
            </a:r>
            <a:r>
              <a:rPr sz="900" kern="0" spc="20">
                <a:solidFill>
                  <a:srgbClr val="000000">
                    <a:alpha val="100000"/>
                  </a:srgbClr>
                </a:solidFill>
                <a:latin typeface="SimSun"/>
                <a:ea typeface="SimSun"/>
                <a:cs typeface="SimSun"/>
              </a:rPr>
              <a:t>1716:20</a:t>
            </a:r>
            <a:r>
              <a:rPr sz="900" kern="0" spc="10">
                <a:solidFill>
                  <a:srgbClr val="000000">
                    <a:alpha val="100000"/>
                  </a:srgbClr>
                </a:solidFill>
                <a:latin typeface="SimSun"/>
                <a:ea typeface="SimSun"/>
                <a:cs typeface="SimSun"/>
              </a:rPr>
              <a:t>02</a:t>
            </a:r>
            <a:endParaRPr lang="SimSun" altLang="SimSun" sz="900"/>
          </a:p>
          <a:p>
            <a:pPr algn="l" rtl="0" eaLnBrk="0">
              <a:lnSpc>
                <a:spcPct val="118000"/>
              </a:lnSpc>
            </a:pPr>
            <a:endParaRPr lang="Arial" altLang="Arial" sz="1000"/>
          </a:p>
          <a:p>
            <a:pPr marL="222250" algn="l" rtl="0" eaLnBrk="0">
              <a:lnSpc>
                <a:spcPct val="88000"/>
              </a:lnSpc>
              <a:spcBef>
                <a:spcPts val="279"/>
              </a:spcBef>
            </a:pPr>
            <a:r>
              <a:rPr sz="900" kern="0" spc="80">
                <a:solidFill>
                  <a:srgbClr val="000000">
                    <a:alpha val="100000"/>
                  </a:srgbClr>
                </a:solidFill>
                <a:latin typeface="SimSun"/>
                <a:ea typeface="SimSun"/>
                <a:cs typeface="SimSun"/>
              </a:rPr>
              <a:t>a)</a:t>
            </a:r>
            <a:r>
              <a:rPr sz="900" kern="0" spc="130">
                <a:solidFill>
                  <a:srgbClr val="000000">
                    <a:alpha val="100000"/>
                  </a:srgbClr>
                </a:solidFill>
                <a:latin typeface="SimSun"/>
                <a:ea typeface="SimSun"/>
                <a:cs typeface="SimSun"/>
              </a:rPr>
              <a:t>  </a:t>
            </a:r>
            <a:r>
              <a:rPr sz="900" kern="0" spc="80">
                <a:solidFill>
                  <a:srgbClr val="000000">
                    <a:alpha val="100000"/>
                  </a:srgbClr>
                </a:solidFill>
                <a:latin typeface="SimSun"/>
                <a:ea typeface="SimSun"/>
                <a:cs typeface="SimSun"/>
              </a:rPr>
              <a:t>被测材料0.5</a:t>
            </a:r>
            <a:r>
              <a:rPr sz="900" kern="0" spc="140">
                <a:solidFill>
                  <a:srgbClr val="000000">
                    <a:alpha val="100000"/>
                  </a:srgbClr>
                </a:solidFill>
                <a:latin typeface="SimSun"/>
                <a:ea typeface="SimSun"/>
                <a:cs typeface="SimSun"/>
              </a:rPr>
              <a:t> </a:t>
            </a:r>
            <a:r>
              <a:rPr sz="900" kern="0" spc="80">
                <a:solidFill>
                  <a:srgbClr val="000000">
                    <a:alpha val="100000"/>
                  </a:srgbClr>
                </a:solidFill>
                <a:latin typeface="SimSun"/>
                <a:ea typeface="SimSun"/>
                <a:cs typeface="SimSun"/>
              </a:rPr>
              <a:t>g:</a:t>
            </a:r>
            <a:endParaRPr lang="SimSun" altLang="SimSun" sz="900"/>
          </a:p>
          <a:p>
            <a:pPr marL="222250" algn="l" rtl="0" eaLnBrk="0">
              <a:lnSpc>
                <a:spcPts val="1542"/>
              </a:lnSpc>
            </a:pPr>
            <a:r>
              <a:rPr sz="900" kern="0" spc="0">
                <a:solidFill>
                  <a:srgbClr val="000000">
                    <a:alpha val="100000"/>
                  </a:srgbClr>
                </a:solidFill>
                <a:latin typeface="SimSun"/>
                <a:ea typeface="SimSun"/>
                <a:cs typeface="SimSun"/>
              </a:rPr>
              <a:t>(2)  苯甲酸，0.5</a:t>
            </a:r>
            <a:r>
              <a:rPr sz="900" kern="0" spc="-210">
                <a:solidFill>
                  <a:srgbClr val="000000">
                    <a:alpha val="100000"/>
                  </a:srgbClr>
                </a:solidFill>
                <a:latin typeface="SimSun"/>
                <a:ea typeface="SimSun"/>
                <a:cs typeface="SimSun"/>
              </a:rPr>
              <a:t> </a:t>
            </a:r>
            <a:r>
              <a:rPr sz="900" kern="0" spc="0">
                <a:solidFill>
                  <a:srgbClr val="000000">
                    <a:alpha val="100000"/>
                  </a:srgbClr>
                </a:solidFill>
                <a:latin typeface="Times New Roman"/>
                <a:ea typeface="Times New Roman"/>
                <a:cs typeface="Times New Roman"/>
              </a:rPr>
              <a:t>g;</a:t>
            </a:r>
            <a:endParaRPr lang="Times New Roman" altLang="Times New Roman" sz="900"/>
          </a:p>
          <a:p>
            <a:pPr marL="222250" algn="l" rtl="0" eaLnBrk="0">
              <a:lnSpc>
                <a:spcPct val="96000"/>
              </a:lnSpc>
              <a:spcBef>
                <a:spcPts val="687"/>
              </a:spcBef>
            </a:pPr>
            <a:r>
              <a:rPr sz="900" kern="0" spc="20">
                <a:solidFill>
                  <a:srgbClr val="000000">
                    <a:alpha val="100000"/>
                  </a:srgbClr>
                </a:solidFill>
                <a:latin typeface="Times New Roman"/>
                <a:ea typeface="Times New Roman"/>
                <a:cs typeface="Times New Roman"/>
              </a:rPr>
              <a:t>c)</a:t>
            </a:r>
            <a:r>
              <a:rPr sz="900" kern="0" spc="0">
                <a:solidFill>
                  <a:srgbClr val="000000">
                    <a:alpha val="100000"/>
                  </a:srgbClr>
                </a:solidFill>
                <a:latin typeface="Times New Roman"/>
                <a:ea typeface="Times New Roman"/>
                <a:cs typeface="Times New Roman"/>
              </a:rPr>
              <a:t>     </a:t>
            </a:r>
            <a:r>
              <a:rPr sz="900" kern="0" spc="20">
                <a:solidFill>
                  <a:srgbClr val="000000">
                    <a:alpha val="100000"/>
                  </a:srgbClr>
                </a:solidFill>
                <a:latin typeface="SimSun"/>
                <a:ea typeface="SimSun"/>
                <a:cs typeface="SimSun"/>
              </a:rPr>
              <a:t>必要时，应称取点</a:t>
            </a:r>
            <a:r>
              <a:rPr sz="900" kern="0" spc="10">
                <a:solidFill>
                  <a:srgbClr val="000000">
                    <a:alpha val="100000"/>
                  </a:srgbClr>
                </a:solidFill>
                <a:latin typeface="SimSun"/>
                <a:ea typeface="SimSun"/>
                <a:cs typeface="SimSun"/>
              </a:rPr>
              <a:t>火丝、棉线和“香烟”纸。</a:t>
            </a:r>
            <a:endParaRPr lang="SimSun" altLang="SimSun" sz="900"/>
          </a:p>
          <a:p>
            <a:pPr marL="222250" algn="l" rtl="0" eaLnBrk="0">
              <a:lnSpc>
                <a:spcPct val="99000"/>
              </a:lnSpc>
              <a:spcBef>
                <a:spcPts val="569"/>
              </a:spcBef>
            </a:pPr>
            <a:r>
              <a:rPr sz="900" kern="0" spc="-40">
                <a:solidFill>
                  <a:srgbClr val="000000">
                    <a:alpha val="100000"/>
                  </a:srgbClr>
                </a:solidFill>
                <a:latin typeface="SimSun"/>
                <a:ea typeface="SimSun"/>
                <a:cs typeface="SimSun"/>
              </a:rPr>
              <a:t>注1。对于高热值的制品，可以不使用助燃物或减少助燃物。</a:t>
            </a:r>
            <a:endParaRPr lang="SimSun" altLang="SimSun" sz="900"/>
          </a:p>
          <a:p>
            <a:pPr algn="l" rtl="0" eaLnBrk="0">
              <a:lnSpc>
                <a:spcPct val="129000"/>
              </a:lnSpc>
            </a:pPr>
            <a:endParaRPr lang="Arial" altLang="Arial" sz="200"/>
          </a:p>
          <a:p>
            <a:pPr marL="481965" indent="-259715" algn="l" rtl="0" eaLnBrk="0">
              <a:lnSpc>
                <a:spcPct val="106000"/>
              </a:lnSpc>
              <a:spcBef>
                <a:spcPts val="1"/>
              </a:spcBef>
            </a:pPr>
            <a:r>
              <a:rPr sz="900" kern="0" spc="30">
                <a:solidFill>
                  <a:srgbClr val="000000">
                    <a:alpha val="100000"/>
                  </a:srgbClr>
                </a:solidFill>
                <a:latin typeface="SimSun"/>
                <a:ea typeface="SimSun"/>
                <a:cs typeface="SimSun"/>
              </a:rPr>
              <a:t>注2;对于低热值的制品，为了使</a:t>
            </a:r>
            <a:r>
              <a:rPr sz="900" kern="0" spc="20">
                <a:solidFill>
                  <a:srgbClr val="000000">
                    <a:alpha val="100000"/>
                  </a:srgbClr>
                </a:solidFill>
                <a:latin typeface="SimSun"/>
                <a:ea typeface="SimSun"/>
                <a:cs typeface="SimSun"/>
              </a:rPr>
              <a:t>得试样达到完全燃烧，可以将材料和苯甲酸的质量比由1:1改为1:2,或增加助</a:t>
            </a:r>
            <a:r>
              <a:rPr sz="900" kern="0" spc="0">
                <a:solidFill>
                  <a:srgbClr val="000000">
                    <a:alpha val="100000"/>
                  </a:srgbClr>
                </a:solidFill>
                <a:latin typeface="SimSun"/>
                <a:ea typeface="SimSun"/>
                <a:cs typeface="SimSun"/>
              </a:rPr>
              <a:t> </a:t>
            </a:r>
            <a:r>
              <a:rPr sz="900" kern="0" spc="-70">
                <a:solidFill>
                  <a:srgbClr val="000000">
                    <a:alpha val="100000"/>
                  </a:srgbClr>
                </a:solidFill>
                <a:latin typeface="SimSun"/>
                <a:ea typeface="SimSun"/>
                <a:cs typeface="SimSun"/>
              </a:rPr>
              <a:t>燃物来增加试样的总热值。</a:t>
            </a:r>
            <a:r>
              <a:rPr sz="900" kern="0" spc="0">
                <a:solidFill>
                  <a:srgbClr val="000000">
                    <a:alpha val="100000"/>
                  </a:srgbClr>
                </a:solidFill>
                <a:latin typeface="SimSun"/>
                <a:ea typeface="SimSun"/>
                <a:cs typeface="SimSun"/>
              </a:rPr>
              <a:t>        </a:t>
            </a:r>
            <a:endParaRPr lang="SimSun" altLang="SimSun" sz="900"/>
          </a:p>
        </p:txBody>
      </p:sp>
      <p:pic>
        <p:nvPicPr>
          <p:cNvPr id="112" name="picture 112"/>
          <p:cNvPicPr>
            <a:picLocks noChangeAspect="1"/>
          </p:cNvPicPr>
          <p:nvPr/>
        </p:nvPicPr>
        <p:blipFill>
          <a:blip r:embed="rId3"/>
          <a:stretch>
            <a:fillRect/>
          </a:stretch>
        </p:blipFill>
        <p:spPr>
          <a:xfrm rot="21600000">
            <a:off x="2769874" y="2146295"/>
            <a:ext cx="263542" cy="38085"/>
          </a:xfrm>
          <a:prstGeom prst="rect">
            <a:avLst/>
          </a:prstGeom>
        </p:spPr>
      </p:pic>
      <p:sp>
        <p:nvSpPr>
          <p:cNvPr id="114" name="textbox 114"/>
          <p:cNvSpPr/>
          <p:nvPr/>
        </p:nvSpPr>
        <p:spPr>
          <a:xfrm>
            <a:off x="1047731" y="2601950"/>
            <a:ext cx="3362959" cy="7670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115"/>
              </a:lnSpc>
            </a:pPr>
            <a:endParaRPr lang="Arial" altLang="Arial" sz="100"/>
          </a:p>
          <a:p>
            <a:pPr marL="12700" algn="l" rtl="0" eaLnBrk="0">
              <a:lnSpc>
                <a:spcPct val="99000"/>
              </a:lnSpc>
            </a:pPr>
            <a:r>
              <a:rPr sz="900" kern="0" spc="150">
                <a:solidFill>
                  <a:srgbClr val="000000">
                    <a:alpha val="100000"/>
                  </a:srgbClr>
                </a:solidFill>
                <a:latin typeface="SimSun"/>
                <a:ea typeface="SimSun"/>
                <a:cs typeface="SimSun"/>
              </a:rPr>
              <a:t>试验步骤如下(如图3所示):</a:t>
            </a:r>
            <a:endParaRPr lang="SimSun" altLang="SimSun" sz="900"/>
          </a:p>
          <a:p>
            <a:pPr marL="12700" algn="l" rtl="0" eaLnBrk="0">
              <a:lnSpc>
                <a:spcPct val="125000"/>
              </a:lnSpc>
              <a:spcBef>
                <a:spcPts val="512"/>
              </a:spcBef>
            </a:pPr>
            <a:r>
              <a:rPr sz="900" kern="0" spc="100">
                <a:solidFill>
                  <a:srgbClr val="000000">
                    <a:alpha val="100000"/>
                  </a:srgbClr>
                </a:solidFill>
                <a:latin typeface="Times New Roman"/>
                <a:ea typeface="Times New Roman"/>
                <a:cs typeface="Times New Roman"/>
              </a:rPr>
              <a:t>a)     </a:t>
            </a:r>
            <a:r>
              <a:rPr sz="900" kern="0" spc="100">
                <a:solidFill>
                  <a:srgbClr val="000000">
                    <a:alpha val="100000"/>
                  </a:srgbClr>
                </a:solidFill>
                <a:latin typeface="SimSun"/>
                <a:ea typeface="SimSun"/>
                <a:cs typeface="SimSun"/>
              </a:rPr>
              <a:t>将已称量的试样</a:t>
            </a:r>
            <a:r>
              <a:rPr sz="900" kern="0" spc="90">
                <a:solidFill>
                  <a:srgbClr val="000000">
                    <a:alpha val="100000"/>
                  </a:srgbClr>
                </a:solidFill>
                <a:latin typeface="SimSun"/>
                <a:ea typeface="SimSun"/>
                <a:cs typeface="SimSun"/>
              </a:rPr>
              <a:t>和苯甲酸的混合物放入坩埚中；</a:t>
            </a:r>
            <a:r>
              <a:rPr sz="900" kern="0" spc="-10">
                <a:solidFill>
                  <a:srgbClr val="000000">
                    <a:alpha val="100000"/>
                  </a:srgbClr>
                </a:solidFill>
                <a:latin typeface="SimSun"/>
                <a:ea typeface="SimSun"/>
                <a:cs typeface="SimSun"/>
              </a:rPr>
              <a:t>       </a:t>
            </a:r>
            <a:r>
              <a:rPr sz="900" kern="0" spc="110">
                <a:solidFill>
                  <a:srgbClr val="000000">
                    <a:alpha val="100000"/>
                  </a:srgbClr>
                </a:solidFill>
                <a:latin typeface="Times New Roman"/>
                <a:ea typeface="Times New Roman"/>
                <a:cs typeface="Times New Roman"/>
              </a:rPr>
              <a:t>E)    </a:t>
            </a:r>
            <a:r>
              <a:rPr sz="900" kern="0" spc="110">
                <a:solidFill>
                  <a:srgbClr val="000000">
                    <a:alpha val="100000"/>
                  </a:srgbClr>
                </a:solidFill>
                <a:latin typeface="SimSun"/>
                <a:ea typeface="SimSun"/>
                <a:cs typeface="SimSun"/>
              </a:rPr>
              <a:t>将已称量的点火丝</a:t>
            </a:r>
            <a:r>
              <a:rPr sz="900" kern="0" spc="100">
                <a:solidFill>
                  <a:srgbClr val="000000">
                    <a:alpha val="100000"/>
                  </a:srgbClr>
                </a:solidFill>
                <a:latin typeface="SimSun"/>
                <a:ea typeface="SimSun"/>
                <a:cs typeface="SimSun"/>
              </a:rPr>
              <a:t>连接到两个电极上；</a:t>
            </a:r>
            <a:endParaRPr lang="SimSun" altLang="SimSun" sz="900"/>
          </a:p>
          <a:p>
            <a:pPr algn="l" rtl="0" eaLnBrk="0">
              <a:lnSpc>
                <a:spcPct val="107000"/>
              </a:lnSpc>
            </a:pPr>
            <a:endParaRPr lang="Arial" altLang="Arial" sz="400"/>
          </a:p>
          <a:p>
            <a:pPr marL="12700" algn="l" rtl="0" eaLnBrk="0">
              <a:lnSpc>
                <a:spcPct val="96000"/>
              </a:lnSpc>
            </a:pPr>
            <a:r>
              <a:rPr sz="900" kern="0" spc="80">
                <a:solidFill>
                  <a:srgbClr val="000000">
                    <a:alpha val="100000"/>
                  </a:srgbClr>
                </a:solidFill>
                <a:latin typeface="Times New Roman"/>
                <a:ea typeface="Times New Roman"/>
                <a:cs typeface="Times New Roman"/>
              </a:rPr>
              <a:t>c)     </a:t>
            </a:r>
            <a:r>
              <a:rPr sz="900" kern="0" spc="80">
                <a:solidFill>
                  <a:srgbClr val="000000">
                    <a:alpha val="100000"/>
                  </a:srgbClr>
                </a:solidFill>
                <a:latin typeface="SimSun"/>
                <a:ea typeface="SimSun"/>
                <a:cs typeface="SimSun"/>
              </a:rPr>
              <a:t>调节点火丝的位置，使之与</a:t>
            </a:r>
            <a:r>
              <a:rPr sz="900" kern="0" spc="70">
                <a:solidFill>
                  <a:srgbClr val="000000">
                    <a:alpha val="100000"/>
                  </a:srgbClr>
                </a:solidFill>
                <a:latin typeface="SimSun"/>
                <a:ea typeface="SimSun"/>
                <a:cs typeface="SimSun"/>
              </a:rPr>
              <a:t>坩埚中的试样良好的接触。</a:t>
            </a:r>
            <a:endParaRPr lang="SimSun" altLang="SimSun" sz="900"/>
          </a:p>
        </p:txBody>
      </p:sp>
      <p:sp>
        <p:nvSpPr>
          <p:cNvPr id="116" name="textbox 116"/>
          <p:cNvSpPr/>
          <p:nvPr/>
        </p:nvSpPr>
        <p:spPr>
          <a:xfrm>
            <a:off x="1308068" y="8818621"/>
            <a:ext cx="4264659" cy="2108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455"/>
              </a:lnSpc>
            </a:pPr>
            <a:r>
              <a:rPr sz="900" kern="0" spc="90">
                <a:solidFill>
                  <a:srgbClr val="000000">
                    <a:alpha val="100000"/>
                  </a:srgbClr>
                </a:solidFill>
                <a:latin typeface="SimSun"/>
                <a:ea typeface="SimSun"/>
                <a:cs typeface="SimSun"/>
              </a:rPr>
              <a:t>不需要再次粘结。两端留出足够的纸，使其和点火</a:t>
            </a:r>
            <a:r>
              <a:rPr sz="900" kern="0" spc="80">
                <a:solidFill>
                  <a:srgbClr val="000000">
                    <a:alpha val="100000"/>
                  </a:srgbClr>
                </a:solidFill>
                <a:latin typeface="SimSun"/>
                <a:ea typeface="SimSun"/>
                <a:cs typeface="SimSun"/>
              </a:rPr>
              <a:t>丝控在一起，        </a:t>
            </a:r>
            <a:r>
              <a:rPr sz="1000" kern="0" spc="80" baseline="-40281">
                <a:solidFill>
                  <a:srgbClr val="000000">
                    <a:alpha val="100000"/>
                  </a:srgbClr>
                </a:solidFill>
                <a:latin typeface="SimSun"/>
                <a:ea typeface="SimSun"/>
                <a:cs typeface="SimSun"/>
              </a:rPr>
              <a:t>入去</a:t>
            </a:r>
            <a:endParaRPr lang="SimSun" altLang="SimSun" sz="1000" baseline="-40281"/>
          </a:p>
        </p:txBody>
      </p:sp>
      <p:sp>
        <p:nvSpPr>
          <p:cNvPr id="118" name="textbox 118"/>
          <p:cNvSpPr/>
          <p:nvPr/>
        </p:nvSpPr>
        <p:spPr>
          <a:xfrm>
            <a:off x="1047731" y="8189955"/>
            <a:ext cx="1675764" cy="146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92"/>
              </a:lnSpc>
            </a:pPr>
            <a:endParaRPr lang="Arial" altLang="Arial" sz="100"/>
          </a:p>
          <a:p>
            <a:pPr marL="12700" algn="l" rtl="0" eaLnBrk="0">
              <a:lnSpc>
                <a:spcPct val="88000"/>
              </a:lnSpc>
            </a:pPr>
            <a:r>
              <a:rPr sz="900" kern="0" spc="150">
                <a:solidFill>
                  <a:srgbClr val="000000">
                    <a:alpha val="100000"/>
                  </a:srgbClr>
                </a:solidFill>
                <a:latin typeface="SimSun"/>
                <a:ea typeface="SimSun"/>
                <a:cs typeface="SimSun"/>
              </a:rPr>
              <a:t>试验步骤如下(如图2所示):</a:t>
            </a:r>
            <a:endParaRPr lang="SimSun" altLang="SimSun" sz="900"/>
          </a:p>
        </p:txBody>
      </p:sp>
      <p:sp>
        <p:nvSpPr>
          <p:cNvPr id="120" name="textbox 120"/>
          <p:cNvSpPr/>
          <p:nvPr/>
        </p:nvSpPr>
        <p:spPr>
          <a:xfrm>
            <a:off x="839890" y="2397964"/>
            <a:ext cx="878205" cy="1631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975"/>
              </a:lnSpc>
            </a:pPr>
            <a:endParaRPr lang="Arial" altLang="Arial" sz="100"/>
          </a:p>
          <a:p>
            <a:pPr marL="12700" algn="l" rtl="0" eaLnBrk="0">
              <a:lnSpc>
                <a:spcPct val="100000"/>
              </a:lnSpc>
            </a:pPr>
            <a:r>
              <a:rPr sz="900" b="1" kern="0" spc="90">
                <a:solidFill>
                  <a:srgbClr val="000000">
                    <a:alpha val="100000"/>
                  </a:srgbClr>
                </a:solidFill>
                <a:latin typeface="SimSun"/>
                <a:ea typeface="SimSun"/>
                <a:cs typeface="SimSun"/>
              </a:rPr>
              <a:t>5.8</a:t>
            </a:r>
            <a:r>
              <a:rPr sz="900" kern="0" spc="90">
                <a:solidFill>
                  <a:srgbClr val="000000">
                    <a:alpha val="100000"/>
                  </a:srgbClr>
                </a:solidFill>
                <a:latin typeface="SimSun"/>
                <a:ea typeface="SimSun"/>
                <a:cs typeface="SimSun"/>
              </a:rPr>
              <a:t>  </a:t>
            </a:r>
            <a:r>
              <a:rPr sz="900" b="1" kern="0" spc="90">
                <a:solidFill>
                  <a:srgbClr val="000000">
                    <a:alpha val="100000"/>
                  </a:srgbClr>
                </a:solidFill>
                <a:latin typeface="SimSun"/>
                <a:ea typeface="SimSun"/>
                <a:cs typeface="SimSun"/>
              </a:rPr>
              <a:t>谢埚试验</a:t>
            </a:r>
            <a:endParaRPr lang="SimSun" altLang="SimSun" sz="900"/>
          </a:p>
        </p:txBody>
      </p:sp>
      <p:sp>
        <p:nvSpPr>
          <p:cNvPr id="122" name="textbox 122"/>
          <p:cNvSpPr/>
          <p:nvPr/>
        </p:nvSpPr>
        <p:spPr>
          <a:xfrm>
            <a:off x="2508287" y="2290509"/>
            <a:ext cx="806450" cy="1638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085"/>
              </a:lnSpc>
            </a:pPr>
            <a:r>
              <a:rPr sz="900" kern="0" spc="120">
                <a:solidFill>
                  <a:srgbClr val="000000">
                    <a:alpha val="100000"/>
                  </a:srgbClr>
                </a:solidFill>
                <a:latin typeface="SimHei"/>
                <a:ea typeface="SimHei"/>
                <a:cs typeface="SimHei"/>
              </a:rPr>
              <a:t>载高清无水印</a:t>
            </a:r>
            <a:endParaRPr lang="SimHei" altLang="SimHei" sz="900"/>
          </a:p>
        </p:txBody>
      </p:sp>
      <p:sp>
        <p:nvSpPr>
          <p:cNvPr id="124" name="textbox 124"/>
          <p:cNvSpPr/>
          <p:nvPr/>
        </p:nvSpPr>
        <p:spPr>
          <a:xfrm>
            <a:off x="838165" y="9850061"/>
            <a:ext cx="66039" cy="109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87"/>
              </a:lnSpc>
            </a:pPr>
            <a:endParaRPr lang="Arial" altLang="Arial" sz="100"/>
          </a:p>
          <a:p>
            <a:pPr marL="12700" algn="l" rtl="0" eaLnBrk="0">
              <a:lnSpc>
                <a:spcPct val="78000"/>
              </a:lnSpc>
            </a:pPr>
            <a:r>
              <a:rPr sz="700" kern="0" spc="-10">
                <a:solidFill>
                  <a:srgbClr val="000000">
                    <a:alpha val="100000"/>
                  </a:srgbClr>
                </a:solidFill>
                <a:latin typeface="SimSun"/>
                <a:ea typeface="SimSun"/>
                <a:cs typeface="SimSun"/>
              </a:rPr>
              <a:t>6</a:t>
            </a:r>
            <a:endParaRPr lang="SimSun" altLang="SimSun" sz="7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6273800" cy="939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https://d.book118.com/568064030072006045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232</Paragraphs>
  <Slides>13</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13</vt:i4>
      </vt:variant>
    </vt:vector>
  </HeadingPairs>
  <TitlesOfParts>
    <vt:vector baseType="lpstr" size="23">
      <vt:lpstr>Arial</vt:lpstr>
      <vt:lpstr>Calibri</vt:lpstr>
      <vt:lpstr>SimHei</vt:lpstr>
      <vt:lpstr>Times New Roman</vt:lpstr>
      <vt:lpstr>SimSun</vt:lpstr>
      <vt:lpstr>STXingkai</vt:lpstr>
      <vt:lpstr>LiSu</vt:lpstr>
      <vt:lpstr>FangSong</vt:lpstr>
      <vt:lpstr>STXinwei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2024-09-26T02:39:40.866</cp:lastPrinted>
  <dcterms:created xsi:type="dcterms:W3CDTF">2024-09-25T18:39:40Z</dcterms:created>
  <dcterms:modified xsi:type="dcterms:W3CDTF">2024-09-25T18:39:42Z</dcterms:modified>
</cp:coreProperties>
</file>