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6.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761A73-5876-4CC2-AA79-53BF04DDE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A6E3E-7F71-4112-A2A7-A8CCB8243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A0AF7F-82BF-48E4-9107-8272A7F36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FFD858-8FFD-487D-AAE8-6AEC0F604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C2001E-F173-44F2-9ED6-2EE98FE9A2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8AE2EB-07E5-46B5-B1E3-FA2193D72B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C940E2-4148-456B-B313-3689576FA8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7955A1-73E6-4524-BD8D-8F203679E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65CB3-EC72-47FE-A15F-BE6FEB41F4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DEE3A-EABC-4988-9643-B37CBEA61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5BAFC-1276-4362-A624-11A9F9AE1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xml" /><Relationship Id="rId3" Type="http://schemas.openxmlformats.org/officeDocument/2006/relationships/tags" Target="../tags/tag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xml" /><Relationship Id="rId3" Type="http://schemas.openxmlformats.org/officeDocument/2006/relationships/tags" Target="../tags/tag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xml" /><Relationship Id="rId3" Type="http://schemas.openxmlformats.org/officeDocument/2006/relationships/tags" Target="../tags/tag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xml" /><Relationship Id="rId3" Type="http://schemas.openxmlformats.org/officeDocument/2006/relationships/tags" Target="../tags/tag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xml" /><Relationship Id="rId3" Type="http://schemas.openxmlformats.org/officeDocument/2006/relationships/tags" Target="../tags/tag1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xml" /><Relationship Id="rId3" Type="http://schemas.openxmlformats.org/officeDocument/2006/relationships/tags" Target="../tags/tag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xml" /><Relationship Id="rId3" Type="http://schemas.openxmlformats.org/officeDocument/2006/relationships/tags" Target="../tags/tag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xml" /><Relationship Id="rId3" Type="http://schemas.openxmlformats.org/officeDocument/2006/relationships/tags" Target="../tags/tag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xml" /><Relationship Id="rId3" Type="http://schemas.openxmlformats.org/officeDocument/2006/relationships/tags" Target="../tags/tag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xml" /><Relationship Id="rId3" Type="http://schemas.openxmlformats.org/officeDocument/2006/relationships/tags" Target="../tags/tag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xml" /><Relationship Id="rId3" Type="http://schemas.openxmlformats.org/officeDocument/2006/relationships/tags" Target="../tags/tag2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6503101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 name="副标题 2" title=""/>
          <p:cNvSpPr>
            <a:spLocks noGrp="1"/>
          </p:cNvSpPr>
          <p:nvPr>
            <p:ph type="subTitle" idx="1"/>
          </p:nvPr>
        </p:nvSpPr>
        <p:spPr>
          <a:xfrm>
            <a:off x="495935" y="751205"/>
            <a:ext cx="11922760" cy="5675630"/>
          </a:xfrm>
          <a:noFill/>
        </p:spPr>
        <p:txBody>
          <a:bodyPr>
            <a:noAutofit/>
          </a:bodyPr>
          <a:lstStyle/>
          <a:p>
            <a:pPr algn="l">
              <a:lnSpc>
                <a:spcPct val="120000"/>
              </a:lnSpc>
              <a:spcBef>
                <a:spcPts val="1000"/>
              </a:spcBef>
              <a:spcAft>
                <a:spcPct val="0"/>
              </a:spcAft>
            </a:pPr>
            <a:r>
              <a:rPr lang="zh-CN" altLang="en-US" sz="3200">
                <a:solidFill>
                  <a:schemeClr val="tx1"/>
                </a:solidFill>
                <a:highlight>
                  <a:srgbClr val="FFFF00"/>
                </a:highlight>
              </a:rPr>
              <a:t>一、解题步骤</a:t>
            </a:r>
            <a:endParaRPr lang="zh-CN" altLang="en-US" sz="3200">
              <a:solidFill>
                <a:srgbClr val="FF0000"/>
              </a:solidFill>
              <a:highlight>
                <a:srgbClr val="FFFF00"/>
              </a:highlight>
            </a:endParaRPr>
          </a:p>
          <a:p>
            <a:pPr algn="l">
              <a:lnSpc>
                <a:spcPct val="120000"/>
              </a:lnSpc>
              <a:spcBef>
                <a:spcPts val="1000"/>
              </a:spcBef>
              <a:spcAft>
                <a:spcPct val="0"/>
              </a:spcAft>
            </a:pPr>
            <a:r>
              <a:rPr lang="zh-CN" altLang="en-US">
                <a:solidFill>
                  <a:srgbClr val="FF0000"/>
                </a:solidFill>
              </a:rPr>
              <a:t>1.先题后文:定位词</a:t>
            </a:r>
            <a:endParaRPr lang="zh-CN" altLang="en-US">
              <a:solidFill>
                <a:srgbClr val="FF0000"/>
              </a:solidFill>
            </a:endParaRPr>
          </a:p>
          <a:p>
            <a:pPr algn="l">
              <a:lnSpc>
                <a:spcPct val="120000"/>
              </a:lnSpc>
              <a:spcBef>
                <a:spcPts val="1000"/>
              </a:spcBef>
              <a:spcAft>
                <a:spcPct val="0"/>
              </a:spcAft>
            </a:pPr>
            <a:r>
              <a:rPr lang="zh-CN" altLang="en-US"/>
              <a:t>(1)大写/人名/地名/时间/时代/数字</a:t>
            </a:r>
            <a:r>
              <a:rPr lang="en-US" altLang="zh-CN"/>
              <a:t>     </a:t>
            </a:r>
            <a:r>
              <a:rPr lang="zh-CN" altLang="en-US"/>
              <a:t>(2)名词/形容词</a:t>
            </a:r>
            <a:endParaRPr lang="zh-CN" altLang="en-US"/>
          </a:p>
          <a:p>
            <a:pPr algn="l">
              <a:lnSpc>
                <a:spcPct val="120000"/>
              </a:lnSpc>
              <a:spcBef>
                <a:spcPts val="1000"/>
              </a:spcBef>
              <a:spcAft>
                <a:spcPct val="0"/>
              </a:spcAft>
            </a:pPr>
            <a:r>
              <a:rPr lang="zh-CN" altLang="en-US">
                <a:solidFill>
                  <a:srgbClr val="FF0000"/>
                </a:solidFill>
              </a:rPr>
              <a:t>2.串联题干间逻辑，推测文章主题</a:t>
            </a:r>
            <a:r>
              <a:rPr lang="zh-CN" altLang="en-US"/>
              <a:t>(题干中反复出现的词是中心词)</a:t>
            </a:r>
            <a:endParaRPr lang="zh-CN" altLang="en-US"/>
          </a:p>
          <a:p>
            <a:pPr algn="l">
              <a:lnSpc>
                <a:spcPct val="120000"/>
              </a:lnSpc>
              <a:spcBef>
                <a:spcPts val="1000"/>
              </a:spcBef>
              <a:spcAft>
                <a:spcPct val="0"/>
              </a:spcAft>
            </a:pPr>
            <a:r>
              <a:rPr lang="zh-CN" altLang="en-US" sz="3200">
                <a:solidFill>
                  <a:schemeClr val="tx1"/>
                </a:solidFill>
                <a:highlight>
                  <a:srgbClr val="FFFF00"/>
                </a:highlight>
              </a:rPr>
              <a:t>二、逻辑的重要性</a:t>
            </a:r>
            <a:r>
              <a:rPr lang="en-US" altLang="zh-CN" sz="3200">
                <a:solidFill>
                  <a:schemeClr val="tx1"/>
                </a:solidFill>
                <a:highlight>
                  <a:srgbClr val="FFFF00"/>
                </a:highlight>
              </a:rPr>
              <a:t> </a:t>
            </a:r>
            <a:endParaRPr lang="zh-CN" altLang="en-US" sz="3200">
              <a:solidFill>
                <a:schemeClr val="tx1"/>
              </a:solidFill>
              <a:highlight>
                <a:srgbClr val="FFFF00"/>
              </a:highlight>
            </a:endParaRPr>
          </a:p>
          <a:p>
            <a:pPr algn="l">
              <a:lnSpc>
                <a:spcPct val="120000"/>
              </a:lnSpc>
              <a:spcBef>
                <a:spcPts val="1000"/>
              </a:spcBef>
              <a:spcAft>
                <a:spcPct val="0"/>
              </a:spcAft>
            </a:pPr>
            <a:r>
              <a:rPr lang="zh-CN" altLang="en-US"/>
              <a:t>1.文中</a:t>
            </a:r>
            <a:r>
              <a:rPr lang="zh-CN" altLang="en-US">
                <a:solidFill>
                  <a:srgbClr val="FF0000"/>
                </a:solidFill>
              </a:rPr>
              <a:t>adj./adv.</a:t>
            </a:r>
            <a:r>
              <a:rPr lang="zh-CN" altLang="en-US"/>
              <a:t>常常代表了作者的感情态度，也就是文章的中心比如，先否定，but后又肯定，表明作者态度是肯定的</a:t>
            </a:r>
            <a:endParaRPr lang="zh-CN" altLang="en-US"/>
          </a:p>
          <a:p>
            <a:pPr algn="l">
              <a:lnSpc>
                <a:spcPct val="120000"/>
              </a:lnSpc>
              <a:spcBef>
                <a:spcPts val="1000"/>
              </a:spcBef>
              <a:spcAft>
                <a:spcPct val="0"/>
              </a:spcAft>
            </a:pPr>
            <a:r>
              <a:rPr lang="zh-CN" altLang="en-US"/>
              <a:t>2.</a:t>
            </a:r>
            <a:r>
              <a:rPr lang="zh-CN" altLang="en-US">
                <a:solidFill>
                  <a:srgbClr val="FF0000"/>
                </a:solidFill>
              </a:rPr>
              <a:t>句间的逻辑</a:t>
            </a:r>
            <a:r>
              <a:rPr lang="zh-CN" altLang="en-US"/>
              <a:t>(段落间逻辑也- -样)</a:t>
            </a:r>
            <a:endParaRPr lang="zh-CN" altLang="en-US"/>
          </a:p>
          <a:p>
            <a:pPr algn="l">
              <a:lnSpc>
                <a:spcPct val="120000"/>
              </a:lnSpc>
              <a:spcBef>
                <a:spcPts val="1000"/>
              </a:spcBef>
              <a:spcAft>
                <a:spcPct val="0"/>
              </a:spcAft>
            </a:pPr>
            <a:r>
              <a:rPr lang="zh-CN" altLang="en-US"/>
              <a:t>(1)相反: 1 + but/yet</a:t>
            </a:r>
            <a:r>
              <a:rPr lang="en-US" altLang="zh-CN"/>
              <a:t>/</a:t>
            </a:r>
            <a:r>
              <a:rPr lang="zh-CN" altLang="en-US"/>
              <a:t>however+ 2</a:t>
            </a:r>
            <a:endParaRPr lang="zh-CN" altLang="en-US"/>
          </a:p>
          <a:p>
            <a:pPr algn="l">
              <a:lnSpc>
                <a:spcPct val="120000"/>
              </a:lnSpc>
              <a:spcBef>
                <a:spcPts val="1000"/>
              </a:spcBef>
              <a:spcAft>
                <a:spcPct val="0"/>
              </a:spcAft>
            </a:pPr>
            <a:r>
              <a:rPr lang="zh-CN" altLang="en-US"/>
              <a:t>(2)相同: 1 + 2即无转折词,通常表因果或者递进关系!相同的逻辑是重点，也就是出题方向</a:t>
            </a:r>
            <a:endParaRPr lang="zh-CN" altLang="en-US"/>
          </a:p>
        </p:txBody>
      </p:sp>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内容占位符 2" title=""/>
          <p:cNvSpPr>
            <a:spLocks noGrp="1"/>
          </p:cNvSpPr>
          <p:nvPr>
            <p:custDataLst>
              <p:tags r:id="rId3"/>
            </p:custDataLst>
          </p:nvPr>
        </p:nvSpPr>
        <p:spPr>
          <a:xfrm>
            <a:off x="611505" y="1252855"/>
            <a:ext cx="10515600" cy="4351338"/>
          </a:xfrm>
          <a:prstGeom prst="rect">
            <a:avLst/>
          </a:prstGeom>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3200">
                <a:highlight>
                  <a:srgbClr val="FFFF00"/>
                </a:highlight>
              </a:rPr>
              <a:t>三、微观阅读技巧-标点符号的运用</a:t>
            </a:r>
            <a:endParaRPr lang="zh-CN" altLang="en-US" sz="3200">
              <a:highlight>
                <a:srgbClr val="FFFF00"/>
              </a:highlight>
            </a:endParaRPr>
          </a:p>
          <a:p>
            <a:endParaRPr lang="zh-CN" altLang="en-US" sz="3200"/>
          </a:p>
          <a:p>
            <a:pPr marL="0" indent="0">
              <a:lnSpc>
                <a:spcPct val="100000"/>
              </a:lnSpc>
              <a:buNone/>
            </a:pPr>
            <a:r>
              <a:rPr lang="zh-CN" altLang="en-US" sz="2400">
                <a:solidFill>
                  <a:srgbClr val="FF0000"/>
                </a:solidFill>
              </a:rPr>
              <a:t>1.逗号:</a:t>
            </a:r>
            <a:r>
              <a:rPr lang="zh-CN" altLang="en-US" sz="2400"/>
              <a:t>两个逗号之间，或者一个逗号之后，为补充说明的成分，是句子非主干</a:t>
            </a:r>
            <a:endParaRPr lang="zh-CN" altLang="en-US" sz="2400"/>
          </a:p>
          <a:p>
            <a:pPr marL="0" indent="0">
              <a:lnSpc>
                <a:spcPct val="100000"/>
              </a:lnSpc>
              <a:buNone/>
            </a:pPr>
            <a:r>
              <a:rPr lang="zh-CN" altLang="en-US" sz="2400">
                <a:solidFill>
                  <a:srgbClr val="FF0000"/>
                </a:solidFill>
              </a:rPr>
              <a:t>2.冒号:</a:t>
            </a:r>
            <a:r>
              <a:rPr lang="zh-CN" altLang="en-US" sz="2400"/>
              <a:t>冒号前后，一般是从抽象到具体，冒号后面的内容在解释冒号前面的内容 </a:t>
            </a:r>
            <a:endParaRPr lang="zh-CN" altLang="en-US" sz="2400"/>
          </a:p>
          <a:p>
            <a:pPr marL="0" indent="0">
              <a:lnSpc>
                <a:spcPct val="100000"/>
              </a:lnSpc>
              <a:buNone/>
            </a:pPr>
            <a:r>
              <a:rPr lang="zh-CN" altLang="en-US" sz="2400">
                <a:solidFill>
                  <a:srgbClr val="FF0000"/>
                </a:solidFill>
              </a:rPr>
              <a:t>3.分号</a:t>
            </a:r>
            <a:r>
              <a:rPr lang="zh-CN" altLang="en-US" sz="2400"/>
              <a:t>:分号前后为并列关系，前后意思一致</a:t>
            </a:r>
            <a:endParaRPr lang="zh-CN" altLang="en-US" sz="2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内容占位符 2" title=""/>
          <p:cNvSpPr>
            <a:spLocks noGrp="1"/>
          </p:cNvSpPr>
          <p:nvPr>
            <p:ph idx="1"/>
            <p:custDataLst>
              <p:tags r:id="rId3"/>
            </p:custDataLst>
          </p:nvPr>
        </p:nvSpPr>
        <p:spPr>
          <a:xfrm>
            <a:off x="327660" y="733425"/>
            <a:ext cx="11537315" cy="4351655"/>
          </a:xfrm>
        </p:spPr>
        <p:txBody>
          <a:bodyPr>
            <a:normAutofit fontScale="25000"/>
          </a:bodyPr>
          <a:lstStyle/>
          <a:p>
            <a:pPr marL="0" indent="0" algn="l">
              <a:lnSpc>
                <a:spcPct val="120000"/>
              </a:lnSpc>
              <a:spcAft>
                <a:spcPct val="0"/>
              </a:spcAft>
              <a:buNone/>
            </a:pPr>
            <a:r>
              <a:rPr lang="zh-CN" altLang="en-US" sz="12800">
                <a:highlight>
                  <a:srgbClr val="FFFF00"/>
                </a:highlight>
              </a:rPr>
              <a:t>四、六大阅读题型</a:t>
            </a:r>
            <a:endParaRPr lang="zh-CN" altLang="en-US" sz="12800">
              <a:highlight>
                <a:srgbClr val="FFFF00"/>
              </a:highlight>
            </a:endParaRPr>
          </a:p>
          <a:p>
            <a:pPr marL="0" indent="0" algn="l">
              <a:lnSpc>
                <a:spcPct val="120000"/>
              </a:lnSpc>
              <a:spcAft>
                <a:spcPct val="0"/>
              </a:spcAft>
              <a:buNone/>
            </a:pPr>
            <a:r>
              <a:rPr lang="zh-CN" altLang="en-US" sz="11200">
                <a:solidFill>
                  <a:srgbClr val="FF0000"/>
                </a:solidFill>
                <a:highlight>
                  <a:srgbClr val="FFFF00"/>
                </a:highlight>
              </a:rPr>
              <a:t>(一)细节题</a:t>
            </a:r>
            <a:endParaRPr lang="zh-CN" altLang="en-US" sz="11200">
              <a:solidFill>
                <a:srgbClr val="FF0000"/>
              </a:solidFill>
              <a:highlight>
                <a:srgbClr val="FFFF00"/>
              </a:highlight>
            </a:endParaRPr>
          </a:p>
          <a:p>
            <a:pPr marL="0" indent="0" algn="l">
              <a:lnSpc>
                <a:spcPct val="120000"/>
              </a:lnSpc>
              <a:spcAft>
                <a:spcPct val="0"/>
              </a:spcAft>
              <a:buNone/>
            </a:pPr>
            <a:r>
              <a:rPr lang="zh-CN" altLang="en-US" sz="9600">
                <a:solidFill>
                  <a:srgbClr val="FF0000"/>
                </a:solidFill>
              </a:rPr>
              <a:t>1.题干标志:</a:t>
            </a:r>
            <a:r>
              <a:rPr lang="zh-CN" altLang="en-US" sz="9600"/>
              <a:t> what/how/why/because/in that等+具体信息</a:t>
            </a:r>
            <a:r>
              <a:rPr lang="en-US" altLang="zh-CN" sz="9600"/>
              <a:t>      </a:t>
            </a:r>
            <a:endParaRPr lang="en-US" altLang="zh-CN" sz="9600"/>
          </a:p>
          <a:p>
            <a:pPr marL="0" indent="0" algn="l">
              <a:lnSpc>
                <a:spcPct val="120000"/>
              </a:lnSpc>
              <a:spcAft>
                <a:spcPct val="0"/>
              </a:spcAft>
              <a:buNone/>
            </a:pPr>
            <a:r>
              <a:rPr lang="zh-CN" altLang="en-US" sz="9600">
                <a:solidFill>
                  <a:srgbClr val="FF0000"/>
                </a:solidFill>
              </a:rPr>
              <a:t>2.选项与原文逐词比对</a:t>
            </a:r>
            <a:endParaRPr lang="zh-CN" altLang="en-US" sz="9600">
              <a:solidFill>
                <a:srgbClr val="FF0000"/>
              </a:solidFill>
            </a:endParaRPr>
          </a:p>
          <a:p>
            <a:pPr marL="0" indent="0" algn="l">
              <a:lnSpc>
                <a:spcPct val="120000"/>
              </a:lnSpc>
              <a:spcAft>
                <a:spcPct val="0"/>
              </a:spcAft>
              <a:buNone/>
            </a:pPr>
            <a:r>
              <a:rPr lang="zh-CN" altLang="en-US" sz="9600"/>
              <a:t>正确选项:同义改写</a:t>
            </a:r>
            <a:endParaRPr lang="zh-CN" altLang="en-US" sz="9600"/>
          </a:p>
          <a:p>
            <a:pPr marL="0" indent="0" algn="l">
              <a:lnSpc>
                <a:spcPct val="120000"/>
              </a:lnSpc>
              <a:spcAft>
                <a:spcPct val="0"/>
              </a:spcAft>
              <a:buNone/>
            </a:pPr>
            <a:r>
              <a:rPr lang="zh-CN" altLang="en-US" sz="9600"/>
              <a:t>干扰选项: 90%的部分与原文相符，但一定有 10%的部分是错误的</a:t>
            </a:r>
            <a:r>
              <a:rPr lang="en-US" altLang="zh-CN" sz="9600"/>
              <a:t>=</a:t>
            </a:r>
            <a:r>
              <a:rPr lang="zh-CN" altLang="en-US" sz="9600"/>
              <a:t>错误选项</a:t>
            </a:r>
            <a:endParaRPr lang="zh-CN" altLang="en-US" sz="9600"/>
          </a:p>
          <a:p>
            <a:pPr marL="0" indent="0" algn="l">
              <a:lnSpc>
                <a:spcPct val="120000"/>
              </a:lnSpc>
              <a:spcAft>
                <a:spcPct val="0"/>
              </a:spcAft>
              <a:buNone/>
            </a:pPr>
            <a:r>
              <a:rPr lang="zh-CN" altLang="en-US" sz="9600">
                <a:solidFill>
                  <a:srgbClr val="FF0000"/>
                </a:solidFill>
              </a:rPr>
              <a:t>3.干扰选项特征</a:t>
            </a:r>
            <a:endParaRPr lang="zh-CN" altLang="en-US" sz="9600">
              <a:solidFill>
                <a:srgbClr val="FF0000"/>
              </a:solidFill>
            </a:endParaRPr>
          </a:p>
          <a:p>
            <a:pPr marL="0" indent="0" algn="l">
              <a:lnSpc>
                <a:spcPct val="120000"/>
              </a:lnSpc>
              <a:spcAft>
                <a:spcPct val="0"/>
              </a:spcAft>
              <a:buNone/>
            </a:pPr>
            <a:r>
              <a:rPr lang="zh-CN" altLang="en-US" sz="9600"/>
              <a:t>(1)正反混淆</a:t>
            </a:r>
            <a:r>
              <a:rPr lang="en-US" altLang="zh-CN" sz="9600"/>
              <a:t>     </a:t>
            </a:r>
            <a:r>
              <a:rPr lang="zh-CN" altLang="en-US" sz="9600"/>
              <a:t>(2) 概念偷换</a:t>
            </a:r>
            <a:r>
              <a:rPr lang="en-US" altLang="zh-CN" sz="9600"/>
              <a:t>     </a:t>
            </a:r>
            <a:r>
              <a:rPr lang="zh-CN" altLang="en-US" sz="9600"/>
              <a:t>(3)答非所问:题干中往往有陷阱</a:t>
            </a:r>
            <a:endParaRPr lang="zh-CN" altLang="en-US" sz="9600"/>
          </a:p>
          <a:p>
            <a:pPr marL="0" indent="0" algn="l">
              <a:lnSpc>
                <a:spcPct val="120000"/>
              </a:lnSpc>
              <a:spcAft>
                <a:spcPct val="0"/>
              </a:spcAft>
              <a:buNone/>
            </a:pPr>
            <a:r>
              <a:rPr lang="zh-CN" altLang="en-US" sz="9600"/>
              <a:t>(4)不同内容嫁接</a:t>
            </a:r>
            <a:r>
              <a:rPr lang="en-US" altLang="zh-CN" sz="9600"/>
              <a:t>      </a:t>
            </a:r>
            <a:r>
              <a:rPr lang="zh-CN" altLang="en-US" sz="9600"/>
              <a:t>(5)非最佳答案</a:t>
            </a:r>
            <a:r>
              <a:rPr lang="en-US" altLang="zh-CN" sz="9600"/>
              <a:t>   </a:t>
            </a:r>
            <a:endParaRPr lang="en-US" altLang="zh-CN" sz="9600"/>
          </a:p>
          <a:p>
            <a:pPr marL="0" indent="0" algn="l">
              <a:lnSpc>
                <a:spcPct val="120000"/>
              </a:lnSpc>
              <a:spcAft>
                <a:spcPct val="0"/>
              </a:spcAft>
              <a:buNone/>
            </a:pPr>
            <a:r>
              <a:rPr lang="zh-CN" altLang="en-US" sz="9600"/>
              <a:t>(6)绝对化用词: only/must/exclusively/never/a</a:t>
            </a:r>
            <a:r>
              <a:rPr lang="en-US" altLang="zh-CN" sz="9600"/>
              <a:t>l</a:t>
            </a:r>
            <a:r>
              <a:rPr lang="zh-CN" altLang="en-US" sz="9600"/>
              <a:t>l/最高级(通常不选，除非原文明确使用) </a:t>
            </a:r>
            <a:endParaRPr lang="zh-CN" altLang="en-US" sz="96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内容占位符 2" title=""/>
          <p:cNvSpPr>
            <a:spLocks noGrp="1"/>
          </p:cNvSpPr>
          <p:nvPr>
            <p:custDataLst>
              <p:tags r:id="rId3"/>
            </p:custDataLst>
          </p:nvPr>
        </p:nvSpPr>
        <p:spPr>
          <a:xfrm>
            <a:off x="838200" y="828675"/>
            <a:ext cx="10515600" cy="6029325"/>
          </a:xfrm>
          <a:prstGeom prst="rect">
            <a:avLst/>
          </a:prstGeom>
        </p:spPr>
        <p:txBody>
          <a:bodyPr vert="horz" lIns="91440" tIns="45720" rIns="91440" bIns="45720" rtlCol="0"/>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lnSpc>
                <a:spcPct val="120000"/>
              </a:lnSpc>
              <a:spcAft>
                <a:spcPct val="0"/>
              </a:spcAft>
              <a:buClrTx/>
              <a:buSzTx/>
              <a:buNone/>
            </a:pPr>
            <a:r>
              <a:rPr lang="zh-CN" altLang="en-US">
                <a:solidFill>
                  <a:srgbClr val="FF0000"/>
                </a:solidFill>
              </a:rPr>
              <a:t>4.正确答案特征</a:t>
            </a:r>
            <a:endParaRPr lang="zh-CN" altLang="en-US">
              <a:solidFill>
                <a:srgbClr val="FF0000"/>
              </a:solidFill>
            </a:endParaRPr>
          </a:p>
          <a:p>
            <a:pPr marL="0" indent="0" algn="l">
              <a:lnSpc>
                <a:spcPct val="120000"/>
              </a:lnSpc>
              <a:spcAft>
                <a:spcPct val="0"/>
              </a:spcAft>
              <a:buClrTx/>
              <a:buSzTx/>
              <a:buNone/>
            </a:pPr>
            <a:r>
              <a:rPr lang="zh-CN" altLang="en-US"/>
              <a:t>(1) 同义改写</a:t>
            </a:r>
            <a:endParaRPr lang="zh-CN" altLang="en-US"/>
          </a:p>
          <a:p>
            <a:pPr marL="0" indent="0" algn="l">
              <a:lnSpc>
                <a:spcPct val="120000"/>
              </a:lnSpc>
              <a:spcAft>
                <a:spcPct val="0"/>
              </a:spcAft>
              <a:buClrTx/>
              <a:buSzTx/>
              <a:buNone/>
            </a:pPr>
            <a:r>
              <a:rPr lang="zh-CN" altLang="en-US"/>
              <a:t>(2)与中心思想密切相关，细节服从主旨 </a:t>
            </a:r>
            <a:endParaRPr lang="zh-CN" altLang="en-US"/>
          </a:p>
          <a:p>
            <a:pPr marL="0" indent="0" algn="l">
              <a:lnSpc>
                <a:spcPct val="120000"/>
              </a:lnSpc>
              <a:spcAft>
                <a:spcPct val="0"/>
              </a:spcAft>
              <a:buClrTx/>
              <a:buSzTx/>
              <a:buNone/>
            </a:pPr>
            <a:r>
              <a:rPr lang="zh-CN" altLang="en-US"/>
              <a:t>(3) 语气缓和: some/may/partly</a:t>
            </a:r>
            <a:endParaRPr lang="zh-CN" altLang="en-US"/>
          </a:p>
          <a:p>
            <a:pPr marL="0" indent="0" algn="l">
              <a:lnSpc>
                <a:spcPct val="120000"/>
              </a:lnSpc>
              <a:spcAft>
                <a:spcPct val="0"/>
              </a:spcAft>
              <a:buClrTx/>
              <a:buSzTx/>
              <a:buNone/>
            </a:pPr>
            <a:r>
              <a:rPr lang="zh-CN" altLang="en-US">
                <a:solidFill>
                  <a:srgbClr val="FF0000"/>
                </a:solidFill>
              </a:rPr>
              <a:t>5.表示因果的词</a:t>
            </a:r>
            <a:endParaRPr lang="zh-CN" altLang="en-US">
              <a:solidFill>
                <a:srgbClr val="FF0000"/>
              </a:solidFill>
            </a:endParaRPr>
          </a:p>
          <a:p>
            <a:pPr marL="0" indent="0" algn="l">
              <a:lnSpc>
                <a:spcPct val="120000"/>
              </a:lnSpc>
              <a:spcAft>
                <a:spcPct val="0"/>
              </a:spcAft>
              <a:buClrTx/>
              <a:buSzTx/>
              <a:buNone/>
            </a:pPr>
            <a:r>
              <a:rPr lang="zh-CN" altLang="en-US"/>
              <a:t>because/since/as/for</a:t>
            </a:r>
            <a:r>
              <a:rPr lang="en-US" altLang="zh-CN"/>
              <a:t>   </a:t>
            </a:r>
            <a:endParaRPr lang="zh-CN" altLang="en-US">
              <a:solidFill>
                <a:srgbClr val="FF0000"/>
              </a:solidFill>
            </a:endParaRPr>
          </a:p>
          <a:p>
            <a:pPr marL="0" indent="0" algn="l">
              <a:lnSpc>
                <a:spcPct val="120000"/>
              </a:lnSpc>
              <a:spcAft>
                <a:spcPct val="0"/>
              </a:spcAft>
              <a:buClrTx/>
              <a:buSzTx/>
              <a:buNone/>
            </a:pPr>
            <a:r>
              <a:rPr lang="zh-CN" altLang="en-US" u="sng"/>
              <a:t>d</a:t>
            </a:r>
            <a:r>
              <a:rPr lang="en-US" altLang="zh-CN" u="sng"/>
              <a:t>e</a:t>
            </a:r>
            <a:r>
              <a:rPr lang="zh-CN" altLang="en-US" u="sng"/>
              <a:t>rive/originate/stem/result+from+原因</a:t>
            </a:r>
            <a:r>
              <a:rPr lang="en-US" altLang="zh-CN" u="sng"/>
              <a:t> </a:t>
            </a:r>
            <a:r>
              <a:rPr lang="zh-CN" altLang="en-US" u="sng"/>
              <a:t>owing/due/attribute+to+原因</a:t>
            </a:r>
            <a:endParaRPr lang="zh-CN" altLang="en-US" u="sng"/>
          </a:p>
          <a:p>
            <a:pPr marL="0" indent="0" algn="l">
              <a:lnSpc>
                <a:spcPct val="120000"/>
              </a:lnSpc>
              <a:spcAft>
                <a:spcPct val="0"/>
              </a:spcAft>
              <a:buClrTx/>
              <a:buSzTx/>
              <a:buNone/>
            </a:pPr>
            <a:r>
              <a:rPr lang="en-US" altLang="zh-CN"/>
              <a:t> </a:t>
            </a:r>
            <a:r>
              <a:rPr lang="en-US" altLang="zh-CN">
                <a:solidFill>
                  <a:schemeClr val="tx1"/>
                </a:solidFill>
              </a:rPr>
              <a:t>‘</a:t>
            </a:r>
            <a:r>
              <a:rPr lang="zh-CN" altLang="en-US">
                <a:solidFill>
                  <a:schemeClr val="tx1"/>
                </a:solidFill>
              </a:rPr>
              <a:t>源自于</a:t>
            </a:r>
            <a:r>
              <a:rPr lang="en-US" altLang="zh-CN">
                <a:solidFill>
                  <a:schemeClr val="tx1"/>
                </a:solidFill>
              </a:rPr>
              <a:t> </a:t>
            </a:r>
            <a:r>
              <a:rPr lang="zh-CN" altLang="en-US">
                <a:solidFill>
                  <a:schemeClr val="tx1"/>
                </a:solidFill>
              </a:rPr>
              <a:t>归因于</a:t>
            </a:r>
            <a:r>
              <a:rPr lang="en-US" altLang="zh-CN">
                <a:solidFill>
                  <a:schemeClr val="tx1"/>
                </a:solidFill>
              </a:rPr>
              <a:t>’</a:t>
            </a:r>
            <a:endParaRPr lang="zh-CN" altLang="en-US">
              <a:solidFill>
                <a:schemeClr val="accent1">
                  <a:lumMod val="75000"/>
                </a:schemeClr>
              </a:solidFill>
            </a:endParaRPr>
          </a:p>
          <a:p>
            <a:pPr marL="0" indent="0" algn="l">
              <a:lnSpc>
                <a:spcPct val="120000"/>
              </a:lnSpc>
              <a:spcAft>
                <a:spcPct val="0"/>
              </a:spcAft>
              <a:buClrTx/>
              <a:buSzTx/>
              <a:buNone/>
            </a:pPr>
            <a:r>
              <a:rPr lang="zh-CN" altLang="en-US"/>
              <a:t>contribute to+结果</a:t>
            </a:r>
            <a:r>
              <a:rPr lang="en-US" altLang="zh-CN"/>
              <a:t> </a:t>
            </a:r>
            <a:r>
              <a:rPr lang="en-US" altLang="zh-CN">
                <a:solidFill>
                  <a:schemeClr val="accent1">
                    <a:lumMod val="75000"/>
                  </a:schemeClr>
                </a:solidFill>
              </a:rPr>
              <a:t> </a:t>
            </a:r>
            <a:r>
              <a:rPr lang="en-US" altLang="zh-CN">
                <a:solidFill>
                  <a:schemeClr val="tx1"/>
                </a:solidFill>
              </a:rPr>
              <a:t>‘</a:t>
            </a:r>
            <a:r>
              <a:rPr lang="zh-CN" altLang="en-US">
                <a:solidFill>
                  <a:schemeClr val="tx1"/>
                </a:solidFill>
              </a:rPr>
              <a:t>导致</a:t>
            </a:r>
            <a:r>
              <a:rPr lang="en-US" altLang="zh-CN">
                <a:solidFill>
                  <a:schemeClr val="tx1"/>
                </a:solidFill>
              </a:rPr>
              <a:t>’</a:t>
            </a:r>
            <a:endParaRPr lang="en-US" altLang="zh-CN">
              <a:solidFill>
                <a:schemeClr val="tx1"/>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内容占位符 2" title=""/>
          <p:cNvSpPr>
            <a:spLocks noGrp="1"/>
          </p:cNvSpPr>
          <p:nvPr>
            <p:ph idx="1"/>
            <p:custDataLst>
              <p:tags r:id="rId3"/>
            </p:custDataLst>
          </p:nvPr>
        </p:nvSpPr>
        <p:spPr>
          <a:xfrm>
            <a:off x="227965" y="1462405"/>
            <a:ext cx="9144000" cy="4206875"/>
          </a:xfrm>
        </p:spPr>
        <p:txBody>
          <a:bodyPr>
            <a:noAutofit/>
          </a:bodyPr>
          <a:lstStyle/>
          <a:p>
            <a:pPr marL="0" indent="0" algn="l">
              <a:buClrTx/>
              <a:buSzTx/>
              <a:buNone/>
            </a:pPr>
            <a:r>
              <a:rPr lang="zh-CN" altLang="en-US" sz="3200">
                <a:solidFill>
                  <a:srgbClr val="FF0000"/>
                </a:solidFill>
                <a:highlight>
                  <a:srgbClr val="FFFF00"/>
                </a:highlight>
              </a:rPr>
              <a:t>(二)例证题</a:t>
            </a:r>
            <a:endParaRPr lang="zh-CN" altLang="en-US" sz="3200">
              <a:solidFill>
                <a:srgbClr val="FF0000"/>
              </a:solidFill>
              <a:highlight>
                <a:srgbClr val="FFFF00"/>
              </a:highlight>
            </a:endParaRPr>
          </a:p>
          <a:p>
            <a:pPr marL="0" algn="l">
              <a:lnSpc>
                <a:spcPct val="150000"/>
              </a:lnSpc>
              <a:buClrTx/>
              <a:buSzTx/>
              <a:buNone/>
            </a:pPr>
            <a:r>
              <a:rPr lang="en-US" altLang="zh-CN">
                <a:solidFill>
                  <a:srgbClr val="FF0000"/>
                </a:solidFill>
              </a:rPr>
              <a:t>1</a:t>
            </a:r>
            <a:r>
              <a:rPr lang="zh-CN" altLang="en-US">
                <a:solidFill>
                  <a:srgbClr val="FF0000"/>
                </a:solidFill>
              </a:rPr>
              <a:t>.题干标志</a:t>
            </a:r>
            <a:r>
              <a:rPr lang="zh-CN" altLang="en-US"/>
              <a:t>: example/case实例/</a:t>
            </a:r>
            <a:r>
              <a:rPr lang="en-US" altLang="zh-CN"/>
              <a:t>i</a:t>
            </a:r>
            <a:r>
              <a:rPr lang="zh-CN" altLang="en-US"/>
              <a:t>llustrate说明/demonstrate证明/to show</a:t>
            </a:r>
            <a:endParaRPr lang="zh-CN" altLang="en-US"/>
          </a:p>
          <a:p>
            <a:pPr marL="0" algn="l">
              <a:lnSpc>
                <a:spcPct val="150000"/>
              </a:lnSpc>
              <a:buClrTx/>
              <a:buSzTx/>
              <a:buNone/>
            </a:pPr>
            <a:r>
              <a:rPr lang="zh-CN" altLang="en-US">
                <a:solidFill>
                  <a:srgbClr val="FF0000"/>
                </a:solidFill>
              </a:rPr>
              <a:t>2.例子本身不重要，重要的是例子所支持的观点</a:t>
            </a:r>
            <a:r>
              <a:rPr lang="zh-CN" altLang="en-US"/>
              <a:t>;观点一般在例子前，有时也在例子后。</a:t>
            </a:r>
            <a:endParaRPr lang="zh-CN" altLang="en-US"/>
          </a:p>
          <a:p>
            <a:pPr marL="0" algn="l">
              <a:lnSpc>
                <a:spcPct val="150000"/>
              </a:lnSpc>
              <a:buClrTx/>
              <a:buSzTx/>
            </a:pPr>
            <a:r>
              <a:rPr lang="zh-CN" altLang="en-US"/>
              <a:t>干扰选项设计思路:主被动偷换</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内容占位符 2" title=""/>
          <p:cNvSpPr>
            <a:spLocks noGrp="1"/>
          </p:cNvSpPr>
          <p:nvPr>
            <p:custDataLst>
              <p:tags r:id="rId3"/>
            </p:custDataLst>
          </p:nvPr>
        </p:nvSpPr>
        <p:spPr>
          <a:xfrm>
            <a:off x="838200" y="909955"/>
            <a:ext cx="10515600" cy="4351338"/>
          </a:xfrm>
          <a:prstGeom prst="rect">
            <a:avLst/>
          </a:prstGeom>
        </p:spPr>
        <p:txBody>
          <a:bodyPr vert="horz" lIns="91440" tIns="45720" rIns="91440" bIns="45720" rtlCol="0">
            <a:normAutofit fontScale="25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lang="zh-CN" altLang="en-US" sz="11200">
                <a:solidFill>
                  <a:srgbClr val="FF0000"/>
                </a:solidFill>
                <a:highlight>
                  <a:srgbClr val="FFFF00"/>
                </a:highlight>
              </a:rPr>
              <a:t>(三)中心思想题</a:t>
            </a:r>
            <a:endParaRPr lang="zh-CN" altLang="en-US" sz="11200">
              <a:solidFill>
                <a:srgbClr val="FF0000"/>
              </a:solidFill>
              <a:highlight>
                <a:srgbClr val="FFFF00"/>
              </a:highlight>
            </a:endParaRPr>
          </a:p>
          <a:p>
            <a:pPr marL="0" algn="l">
              <a:lnSpc>
                <a:spcPct val="150000"/>
              </a:lnSpc>
              <a:buClrTx/>
              <a:buSzTx/>
              <a:buNone/>
            </a:pPr>
            <a:r>
              <a:rPr lang="en-US" altLang="zh-CN" sz="9600">
                <a:solidFill>
                  <a:srgbClr val="FF0000"/>
                </a:solidFill>
              </a:rPr>
              <a:t>1</a:t>
            </a:r>
            <a:r>
              <a:rPr lang="zh-CN" altLang="en-US" sz="9600">
                <a:solidFill>
                  <a:srgbClr val="FF0000"/>
                </a:solidFill>
              </a:rPr>
              <a:t>.题干标志</a:t>
            </a:r>
            <a:r>
              <a:rPr lang="zh-CN" altLang="en-US" sz="9600"/>
              <a:t>: mainly/about/discuss/the best title/the purpose</a:t>
            </a:r>
            <a:endParaRPr lang="zh-CN" altLang="en-US" sz="9600"/>
          </a:p>
          <a:p>
            <a:pPr marL="0" algn="l">
              <a:lnSpc>
                <a:spcPct val="150000"/>
              </a:lnSpc>
              <a:buClrTx/>
              <a:buSzTx/>
              <a:buNone/>
            </a:pPr>
            <a:r>
              <a:rPr lang="zh-CN" altLang="en-US" sz="9600">
                <a:solidFill>
                  <a:srgbClr val="FF0000"/>
                </a:solidFill>
              </a:rPr>
              <a:t>2.做题方法</a:t>
            </a:r>
            <a:endParaRPr lang="zh-CN" altLang="en-US" sz="9600">
              <a:solidFill>
                <a:srgbClr val="FF0000"/>
              </a:solidFill>
            </a:endParaRPr>
          </a:p>
          <a:p>
            <a:pPr marL="0" algn="l">
              <a:lnSpc>
                <a:spcPct val="150000"/>
              </a:lnSpc>
              <a:buClrTx/>
              <a:buSzTx/>
              <a:buNone/>
            </a:pPr>
            <a:r>
              <a:rPr lang="zh-CN" altLang="en-US" sz="9600"/>
              <a:t>(1) 串线:将各段首末句串联成一个整体，注意转折处每个句子的交集，也即共同的词，对应的选项即是答案(可能不止一个词;可能同义改写)</a:t>
            </a:r>
            <a:endParaRPr lang="zh-CN" altLang="en-US" sz="9600"/>
          </a:p>
          <a:p>
            <a:pPr marL="0" algn="l">
              <a:lnSpc>
                <a:spcPct val="150000"/>
              </a:lnSpc>
              <a:buClrTx/>
              <a:buSzTx/>
              <a:buNone/>
            </a:pPr>
            <a:r>
              <a:rPr lang="zh-CN" altLang="en-US" sz="9600"/>
              <a:t>(2)中心词:文章中反复高频出现的词</a:t>
            </a:r>
            <a:endParaRPr lang="zh-CN" altLang="en-US" sz="9600"/>
          </a:p>
          <a:p>
            <a:pPr marL="0" algn="l">
              <a:lnSpc>
                <a:spcPct val="150000"/>
              </a:lnSpc>
              <a:buClrTx/>
              <a:buSzTx/>
              <a:buNone/>
            </a:pPr>
            <a:r>
              <a:rPr lang="zh-CN" altLang="en-US" sz="9600"/>
              <a:t>(3)中心句:①文章开头的提问，对它的回答就是文章中心</a:t>
            </a:r>
            <a:r>
              <a:rPr lang="en-US" altLang="zh-CN" sz="9600"/>
              <a:t> </a:t>
            </a:r>
            <a:r>
              <a:rPr lang="zh-CN" altLang="en-US" sz="9600"/>
              <a:t>②独句段(通常是长难句)</a:t>
            </a:r>
            <a:endParaRPr lang="zh-CN" altLang="en-US" sz="9600"/>
          </a:p>
          <a:p>
            <a:pPr marL="0" algn="l">
              <a:lnSpc>
                <a:spcPct val="150000"/>
              </a:lnSpc>
              <a:buClrTx/>
              <a:buSzTx/>
              <a:buNone/>
            </a:pPr>
            <a:r>
              <a:rPr lang="zh-CN" altLang="en-US" sz="9600">
                <a:solidFill>
                  <a:srgbClr val="FF0000"/>
                </a:solidFill>
              </a:rPr>
              <a:t>3.干扰选项特征</a:t>
            </a:r>
            <a:r>
              <a:rPr lang="en-US" altLang="zh-CN" sz="9600"/>
              <a:t>:</a:t>
            </a:r>
            <a:r>
              <a:rPr lang="zh-CN" altLang="en-US" sz="9600"/>
              <a:t>(1)范围太小片面(2)范围太大</a:t>
            </a:r>
            <a:endParaRPr lang="zh-CN" altLang="en-US" sz="9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标题 1" title=""/>
          <p:cNvSpPr>
            <a:spLocks noGrp="1"/>
          </p:cNvSpPr>
          <p:nvPr>
            <p:ph type="title" idx="4294967295"/>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内容占位符 2" title=""/>
          <p:cNvSpPr>
            <a:spLocks noGrp="1"/>
          </p:cNvSpPr>
          <p:nvPr>
            <p:ph idx="1"/>
            <p:custDataLst>
              <p:tags r:id="rId3"/>
            </p:custDataLst>
          </p:nvPr>
        </p:nvSpPr>
        <p:spPr>
          <a:xfrm>
            <a:off x="253365" y="751205"/>
            <a:ext cx="12299950" cy="6489065"/>
          </a:xfrm>
        </p:spPr>
        <p:txBody>
          <a:bodyPr/>
          <a:lstStyle/>
          <a:p>
            <a:pPr marL="0" indent="0" algn="l">
              <a:buNone/>
            </a:pPr>
            <a:r>
              <a:rPr lang="zh-CN" altLang="en-US">
                <a:solidFill>
                  <a:srgbClr val="FF0000"/>
                </a:solidFill>
                <a:highlight>
                  <a:srgbClr val="FFFF00"/>
                </a:highlight>
              </a:rPr>
              <a:t>(四)作者态度题</a:t>
            </a:r>
            <a:endParaRPr lang="zh-CN" altLang="en-US">
              <a:solidFill>
                <a:srgbClr val="FF0000"/>
              </a:solidFill>
              <a:highlight>
                <a:srgbClr val="FFFF00"/>
              </a:highlight>
            </a:endParaRPr>
          </a:p>
          <a:p>
            <a:pPr marL="0" indent="0" algn="l">
              <a:lnSpc>
                <a:spcPct val="120000"/>
              </a:lnSpc>
              <a:spcAft>
                <a:spcPct val="0"/>
              </a:spcAft>
              <a:buNone/>
            </a:pPr>
            <a:r>
              <a:rPr lang="zh-CN" altLang="en-US" sz="2000">
                <a:solidFill>
                  <a:srgbClr val="FF0000"/>
                </a:solidFill>
              </a:rPr>
              <a:t>1.题干标志:</a:t>
            </a:r>
            <a:r>
              <a:rPr lang="zh-CN" altLang="en-US" sz="2000"/>
              <a:t> attitude/deem</a:t>
            </a:r>
            <a:r>
              <a:rPr lang="zh-CN" altLang="en-US" sz="2000">
                <a:solidFill>
                  <a:schemeClr val="tx1"/>
                </a:solidFill>
              </a:rPr>
              <a:t>认为</a:t>
            </a:r>
            <a:r>
              <a:rPr lang="zh-CN" altLang="en-US" sz="2000"/>
              <a:t>/consider/tone语气</a:t>
            </a:r>
            <a:endParaRPr lang="zh-CN" altLang="en-US" sz="2000"/>
          </a:p>
          <a:p>
            <a:pPr marL="0" indent="0" algn="l">
              <a:lnSpc>
                <a:spcPct val="120000"/>
              </a:lnSpc>
              <a:spcAft>
                <a:spcPct val="0"/>
              </a:spcAft>
              <a:buNone/>
            </a:pPr>
            <a:r>
              <a:rPr lang="zh-CN" altLang="en-US" sz="2000">
                <a:solidFill>
                  <a:srgbClr val="FF0000"/>
                </a:solidFill>
              </a:rPr>
              <a:t>2.正确选项</a:t>
            </a:r>
            <a:endParaRPr lang="zh-CN" altLang="en-US" sz="2000"/>
          </a:p>
          <a:p>
            <a:pPr marL="0" indent="0" algn="l">
              <a:lnSpc>
                <a:spcPct val="120000"/>
              </a:lnSpc>
              <a:spcAft>
                <a:spcPct val="0"/>
              </a:spcAft>
              <a:buNone/>
            </a:pPr>
            <a:r>
              <a:rPr lang="zh-CN" altLang="en-US" sz="2000"/>
              <a:t>(1)正面: positive积极的/optimistic积极的/approval支持的/supportive支持的</a:t>
            </a:r>
            <a:endParaRPr lang="zh-CN" altLang="en-US" sz="2000"/>
          </a:p>
          <a:p>
            <a:pPr marL="0" indent="0" algn="l">
              <a:lnSpc>
                <a:spcPct val="120000"/>
              </a:lnSpc>
              <a:spcAft>
                <a:spcPct val="0"/>
              </a:spcAft>
              <a:buNone/>
            </a:pPr>
            <a:r>
              <a:rPr lang="zh-CN" altLang="en-US" sz="2000"/>
              <a:t>(2)负面: negative消极的/pessimistic消极的/disapproval不支持的/critical批判的</a:t>
            </a:r>
            <a:endParaRPr lang="zh-CN" altLang="en-US" sz="2000"/>
          </a:p>
          <a:p>
            <a:pPr marL="0" indent="0" algn="l">
              <a:lnSpc>
                <a:spcPct val="120000"/>
              </a:lnSpc>
              <a:spcAft>
                <a:spcPct val="0"/>
              </a:spcAft>
              <a:buNone/>
            </a:pPr>
            <a:r>
              <a:rPr lang="zh-CN" altLang="en-US" sz="2000"/>
              <a:t>doubtful怀疑的/suspicious怀疑的/skeptical怀疑的/questionable怀疑的</a:t>
            </a:r>
            <a:endParaRPr lang="zh-CN" altLang="en-US" sz="2000"/>
          </a:p>
          <a:p>
            <a:pPr marL="0" indent="0" algn="l">
              <a:lnSpc>
                <a:spcPct val="120000"/>
              </a:lnSpc>
              <a:spcAft>
                <a:spcPct val="0"/>
              </a:spcAft>
              <a:buNone/>
            </a:pPr>
            <a:r>
              <a:rPr lang="zh-CN" altLang="en-US" sz="2000"/>
              <a:t>(3)中立: neutral中立的/objective客观的/impartial公正的/disinterested公正的</a:t>
            </a:r>
            <a:endParaRPr lang="zh-CN" altLang="en-US" sz="2000"/>
          </a:p>
          <a:p>
            <a:pPr marL="0" indent="0" algn="l">
              <a:lnSpc>
                <a:spcPct val="120000"/>
              </a:lnSpc>
              <a:spcAft>
                <a:spcPct val="0"/>
              </a:spcAft>
              <a:buNone/>
            </a:pPr>
            <a:r>
              <a:rPr lang="zh-CN" altLang="en-US" sz="2000">
                <a:solidFill>
                  <a:srgbClr val="FF0000"/>
                </a:solidFill>
              </a:rPr>
              <a:t>3.小墓碑选项(错误选项一定不选)</a:t>
            </a:r>
            <a:endParaRPr lang="zh-CN" altLang="en-US" sz="2000">
              <a:solidFill>
                <a:srgbClr val="FF0000"/>
              </a:solidFill>
            </a:endParaRPr>
          </a:p>
          <a:p>
            <a:pPr marL="0" indent="0" algn="l">
              <a:lnSpc>
                <a:spcPct val="120000"/>
              </a:lnSpc>
              <a:spcAft>
                <a:spcPct val="0"/>
              </a:spcAft>
              <a:buNone/>
            </a:pPr>
            <a:r>
              <a:rPr lang="zh-CN" altLang="en-US" sz="2000"/>
              <a:t>(1)漠不关心类: uninterested/unconcerned/indifferent冷漠的</a:t>
            </a:r>
            <a:r>
              <a:rPr lang="en-US" altLang="zh-CN" sz="2000"/>
              <a:t>  </a:t>
            </a:r>
            <a:endParaRPr lang="en-US" altLang="zh-CN" sz="2000"/>
          </a:p>
          <a:p>
            <a:pPr marL="0" indent="0" algn="l">
              <a:lnSpc>
                <a:spcPct val="120000"/>
              </a:lnSpc>
              <a:spcAft>
                <a:spcPct val="0"/>
              </a:spcAft>
              <a:buNone/>
            </a:pPr>
            <a:r>
              <a:rPr lang="zh-CN" altLang="en-US" sz="2000"/>
              <a:t>(2)困惑迷惑类: confused/puzzled困惑的</a:t>
            </a:r>
            <a:endParaRPr lang="zh-CN" altLang="en-US" sz="2000"/>
          </a:p>
          <a:p>
            <a:pPr marL="0" indent="0" algn="l">
              <a:lnSpc>
                <a:spcPct val="120000"/>
              </a:lnSpc>
              <a:spcAft>
                <a:spcPct val="0"/>
              </a:spcAft>
              <a:buNone/>
            </a:pPr>
            <a:r>
              <a:rPr lang="zh-CN" altLang="en-US" sz="2000"/>
              <a:t>(3)偏见歧视类: biased/prejudiced/discriminated 有偏见的</a:t>
            </a:r>
            <a:endParaRPr lang="zh-CN" altLang="en-US" sz="2000"/>
          </a:p>
          <a:p>
            <a:pPr marL="0" indent="0" algn="l">
              <a:lnSpc>
                <a:spcPct val="120000"/>
              </a:lnSpc>
              <a:spcAft>
                <a:spcPct val="0"/>
              </a:spcAft>
              <a:buNone/>
            </a:pPr>
            <a:r>
              <a:rPr lang="zh-CN" altLang="en-US" sz="2000"/>
              <a:t>(4)鄙视类、主观类: contemptuous蔑视的/subjective主观的</a:t>
            </a:r>
            <a:endParaRPr lang="zh-CN" altLang="en-US" sz="2000"/>
          </a:p>
        </p:txBody>
      </p:sp>
      <p:sp>
        <p:nvSpPr>
          <p:cNvPr id="7" name="文本框 6" title=""/>
          <p:cNvSpPr txBox="1"/>
          <p:nvPr/>
        </p:nvSpPr>
        <p:spPr>
          <a:xfrm>
            <a:off x="9897110" y="66865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67360" y="868680"/>
            <a:ext cx="10515600" cy="5514340"/>
          </a:xfrm>
        </p:spPr>
        <p:txBody>
          <a:bodyPr>
            <a:noAutofit/>
          </a:bodyPr>
          <a:lstStyle/>
          <a:p>
            <a:pPr marL="0" indent="0">
              <a:lnSpc>
                <a:spcPct val="120000"/>
              </a:lnSpc>
              <a:spcAft>
                <a:spcPct val="0"/>
              </a:spcAft>
              <a:buNone/>
            </a:pPr>
            <a:r>
              <a:rPr lang="zh-CN" altLang="en-US" sz="2300">
                <a:solidFill>
                  <a:srgbClr val="FF0000"/>
                </a:solidFill>
                <a:sym typeface="+mn-ea"/>
              </a:rPr>
              <a:t>4.当作者态度没有明确提出时:</a:t>
            </a:r>
            <a:endParaRPr lang="zh-CN" altLang="en-US" sz="2300">
              <a:solidFill>
                <a:srgbClr val="FF0000"/>
              </a:solidFill>
              <a:sym typeface="+mn-ea"/>
            </a:endParaRPr>
          </a:p>
          <a:p>
            <a:pPr marL="0" indent="0">
              <a:lnSpc>
                <a:spcPct val="120000"/>
              </a:lnSpc>
              <a:spcAft>
                <a:spcPct val="0"/>
              </a:spcAft>
              <a:buNone/>
            </a:pPr>
            <a:r>
              <a:rPr lang="en-US" altLang="zh-CN" sz="2300">
                <a:sym typeface="+mn-ea"/>
              </a:rPr>
              <a:t>(1)</a:t>
            </a:r>
            <a:r>
              <a:rPr lang="zh-CN" altLang="en-US" sz="2300">
                <a:sym typeface="+mn-ea"/>
              </a:rPr>
              <a:t> 文章的框架(串联中心)</a:t>
            </a:r>
            <a:endParaRPr lang="zh-CN" altLang="en-US" sz="2300">
              <a:sym typeface="+mn-ea"/>
            </a:endParaRPr>
          </a:p>
          <a:p>
            <a:pPr marL="0" indent="0">
              <a:lnSpc>
                <a:spcPct val="120000"/>
              </a:lnSpc>
              <a:spcAft>
                <a:spcPct val="0"/>
              </a:spcAft>
              <a:buNone/>
            </a:pPr>
            <a:r>
              <a:rPr lang="zh-CN" altLang="en-US" sz="2300">
                <a:sym typeface="+mn-ea"/>
              </a:rPr>
              <a:t>(2) adj./adv.</a:t>
            </a:r>
            <a:endParaRPr lang="zh-CN" altLang="en-US" sz="2300">
              <a:sym typeface="+mn-ea"/>
            </a:endParaRPr>
          </a:p>
          <a:p>
            <a:pPr marL="0" indent="0">
              <a:lnSpc>
                <a:spcPct val="120000"/>
              </a:lnSpc>
              <a:spcAft>
                <a:spcPct val="0"/>
              </a:spcAft>
              <a:buNone/>
            </a:pPr>
            <a:r>
              <a:rPr lang="zh-CN" altLang="en-US" sz="2300">
                <a:sym typeface="+mn-ea"/>
              </a:rPr>
              <a:t>(3) 转折处</a:t>
            </a:r>
            <a:endParaRPr lang="zh-CN" altLang="en-US" sz="2300">
              <a:sym typeface="+mn-ea"/>
            </a:endParaRPr>
          </a:p>
          <a:p>
            <a:pPr marL="0" indent="0">
              <a:lnSpc>
                <a:spcPct val="120000"/>
              </a:lnSpc>
              <a:spcAft>
                <a:spcPct val="0"/>
              </a:spcAft>
              <a:buNone/>
            </a:pPr>
            <a:r>
              <a:rPr lang="zh-CN" altLang="en-US" sz="2300">
                <a:sym typeface="+mn-ea"/>
              </a:rPr>
              <a:t>(4)情态动词之后(尤其后接not时)</a:t>
            </a:r>
            <a:endParaRPr lang="zh-CN" altLang="en-US" sz="2300">
              <a:sym typeface="+mn-ea"/>
            </a:endParaRPr>
          </a:p>
          <a:p>
            <a:pPr marL="0" indent="0">
              <a:lnSpc>
                <a:spcPct val="120000"/>
              </a:lnSpc>
              <a:spcAft>
                <a:spcPct val="0"/>
              </a:spcAft>
              <a:buNone/>
            </a:pPr>
            <a:r>
              <a:rPr lang="zh-CN" altLang="en-US" sz="2300">
                <a:sym typeface="+mn-ea"/>
              </a:rPr>
              <a:t>*少数派理论，即作者的观点常与大众相反，few≈中心</a:t>
            </a:r>
            <a:endParaRPr lang="zh-CN" altLang="en-US" sz="2300">
              <a:sym typeface="+mn-ea"/>
            </a:endParaRPr>
          </a:p>
          <a:p>
            <a:pPr marL="0" indent="0">
              <a:lnSpc>
                <a:spcPct val="120000"/>
              </a:lnSpc>
              <a:spcAft>
                <a:spcPct val="0"/>
              </a:spcAft>
              <a:buNone/>
            </a:pPr>
            <a:r>
              <a:rPr lang="zh-CN" altLang="en-US">
                <a:solidFill>
                  <a:srgbClr val="FF0000"/>
                </a:solidFill>
                <a:highlight>
                  <a:srgbClr val="FFFF00"/>
                </a:highlight>
              </a:rPr>
              <a:t>(五)词汇题</a:t>
            </a:r>
            <a:endParaRPr lang="zh-CN" altLang="en-US">
              <a:solidFill>
                <a:srgbClr val="FF0000"/>
              </a:solidFill>
              <a:highlight>
                <a:srgbClr val="FFFF00"/>
              </a:highlight>
            </a:endParaRPr>
          </a:p>
          <a:p>
            <a:pPr marL="0" indent="0">
              <a:lnSpc>
                <a:spcPct val="120000"/>
              </a:lnSpc>
              <a:spcAft>
                <a:spcPct val="0"/>
              </a:spcAft>
              <a:buNone/>
            </a:pPr>
            <a:r>
              <a:rPr lang="zh-CN" altLang="en-US" sz="2300">
                <a:solidFill>
                  <a:srgbClr val="FF0000"/>
                </a:solidFill>
                <a:cs typeface="+mn-lt"/>
              </a:rPr>
              <a:t>1.题干标志:</a:t>
            </a:r>
            <a:r>
              <a:rPr lang="zh-CN" altLang="en-US" sz="2300">
                <a:cs typeface="+mn-lt"/>
              </a:rPr>
              <a:t>“_” (Line1. paragraph2) most probably means</a:t>
            </a:r>
            <a:endParaRPr lang="zh-CN" altLang="en-US" sz="2300">
              <a:cs typeface="+mn-lt"/>
            </a:endParaRPr>
          </a:p>
          <a:p>
            <a:pPr marL="0" indent="0">
              <a:lnSpc>
                <a:spcPct val="120000"/>
              </a:lnSpc>
              <a:spcAft>
                <a:spcPct val="0"/>
              </a:spcAft>
              <a:buNone/>
            </a:pPr>
            <a:r>
              <a:rPr lang="zh-CN" altLang="en-US" sz="2300">
                <a:solidFill>
                  <a:srgbClr val="FF0000"/>
                </a:solidFill>
                <a:cs typeface="+mn-lt"/>
              </a:rPr>
              <a:t>2.做题方法</a:t>
            </a:r>
            <a:r>
              <a:rPr lang="zh-CN" altLang="en-US" sz="2300">
                <a:cs typeface="+mn-lt"/>
              </a:rPr>
              <a:t>:通过定位好的句子,结合上下文或者本句内的逻辑关系，找同义词或者反义词</a:t>
            </a:r>
            <a:endParaRPr lang="zh-CN" altLang="en-US" sz="2300">
              <a:cs typeface="+mn-lt"/>
            </a:endParaRPr>
          </a:p>
          <a:p>
            <a:pPr marL="0" indent="0">
              <a:lnSpc>
                <a:spcPct val="120000"/>
              </a:lnSpc>
              <a:spcAft>
                <a:spcPct val="0"/>
              </a:spcAft>
              <a:buNone/>
            </a:pPr>
            <a:r>
              <a:rPr lang="zh-CN" altLang="en-US" sz="2300">
                <a:solidFill>
                  <a:srgbClr val="FF0000"/>
                </a:solidFill>
                <a:cs typeface="+mn-lt"/>
              </a:rPr>
              <a:t>3.干扰选项特征</a:t>
            </a:r>
            <a:r>
              <a:rPr lang="zh-CN" altLang="en-US" sz="2300">
                <a:cs typeface="+mn-lt"/>
              </a:rPr>
              <a:t>:字面意思理解</a:t>
            </a:r>
            <a:endParaRPr lang="zh-CN" altLang="en-US" sz="2300">
              <a:cs typeface="+mn-lt"/>
            </a:endParaRPr>
          </a:p>
        </p:txBody>
      </p:sp>
      <p:sp>
        <p:nvSpPr>
          <p:cNvPr id="2" name="标题 1" title=""/>
          <p:cNvSpPr>
            <a:spLocks noGrp="1"/>
          </p:cNvSpPr>
          <p:nvPr>
            <p:ph type="title"/>
            <p:custDataLst>
              <p:tags r:id="rId2"/>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5" name="矩形 4" title=""/>
          <p:cNvSpPr/>
          <p:nvPr>
            <p:custDataLst>
              <p:tags r:id="rId3"/>
            </p:custDataLst>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normAutofit fontScale="90000" lnSpcReduction="10000"/>
          </a:bodyPr>
          <a:lstStyle/>
          <a:p>
            <a:pPr marL="0" indent="0">
              <a:buNone/>
            </a:pPr>
            <a:r>
              <a:rPr lang="zh-CN" altLang="en-US">
                <a:solidFill>
                  <a:srgbClr val="FF0000"/>
                </a:solidFill>
                <a:highlight>
                  <a:srgbClr val="FFFF00"/>
                </a:highlight>
              </a:rPr>
              <a:t>(六)推理判断题</a:t>
            </a:r>
            <a:endParaRPr lang="zh-CN" altLang="en-US">
              <a:solidFill>
                <a:srgbClr val="FF0000"/>
              </a:solidFill>
              <a:highlight>
                <a:srgbClr val="FFFF00"/>
              </a:highlight>
            </a:endParaRPr>
          </a:p>
          <a:p>
            <a:endParaRPr lang="zh-CN" altLang="en-US"/>
          </a:p>
          <a:p>
            <a:pPr marL="0" indent="0">
              <a:lnSpc>
                <a:spcPct val="150000"/>
              </a:lnSpc>
              <a:buNone/>
            </a:pPr>
            <a:r>
              <a:rPr lang="zh-CN" altLang="en-US">
                <a:solidFill>
                  <a:srgbClr val="FF0000"/>
                </a:solidFill>
              </a:rPr>
              <a:t>1.题干标志</a:t>
            </a:r>
            <a:r>
              <a:rPr lang="zh-CN" altLang="en-US"/>
              <a:t>: infer/learn from/imply/suggest/conclude</a:t>
            </a:r>
            <a:endParaRPr lang="zh-CN" altLang="en-US"/>
          </a:p>
          <a:p>
            <a:pPr marL="0" indent="0">
              <a:lnSpc>
                <a:spcPct val="150000"/>
              </a:lnSpc>
              <a:buNone/>
            </a:pPr>
            <a:r>
              <a:rPr lang="zh-CN" altLang="en-US">
                <a:solidFill>
                  <a:srgbClr val="FF0000"/>
                </a:solidFill>
              </a:rPr>
              <a:t>2.做题方法</a:t>
            </a:r>
            <a:endParaRPr lang="zh-CN" altLang="en-US">
              <a:solidFill>
                <a:srgbClr val="FF0000"/>
              </a:solidFill>
            </a:endParaRPr>
          </a:p>
          <a:p>
            <a:pPr marL="0" indent="0">
              <a:lnSpc>
                <a:spcPct val="150000"/>
              </a:lnSpc>
              <a:buNone/>
            </a:pPr>
            <a:r>
              <a:rPr lang="zh-CN" altLang="en-US"/>
              <a:t>(1) 同义改写一细节/主旨(段落主旨) /逻辑</a:t>
            </a:r>
            <a:r>
              <a:rPr lang="en-US" altLang="zh-CN"/>
              <a:t>    </a:t>
            </a:r>
            <a:endParaRPr lang="en-US" altLang="zh-CN"/>
          </a:p>
          <a:p>
            <a:pPr marL="0" indent="0">
              <a:lnSpc>
                <a:spcPct val="150000"/>
              </a:lnSpc>
              <a:buNone/>
            </a:pPr>
            <a:r>
              <a:rPr lang="zh-CN" altLang="en-US"/>
              <a:t>(2)逻辑取反-推理多在转折处</a:t>
            </a:r>
            <a:endParaRPr lang="zh-CN" altLang="en-US"/>
          </a:p>
          <a:p>
            <a:pPr marL="0" indent="0">
              <a:lnSpc>
                <a:spcPct val="150000"/>
              </a:lnSpc>
              <a:buNone/>
            </a:pPr>
            <a:r>
              <a:rPr lang="zh-CN" altLang="en-US"/>
              <a:t>*阅读理解不要理解(不要过度加戏)</a:t>
            </a:r>
            <a:endParaRPr lang="zh-CN" altLang="en-US"/>
          </a:p>
        </p:txBody>
      </p:sp>
      <p:sp>
        <p:nvSpPr>
          <p:cNvPr id="5" name="矩形 4" title=""/>
          <p:cNvSpPr/>
          <p:nvPr>
            <p:custDataLst>
              <p:tags r:id="rId2"/>
            </p:custDataLst>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标题 5" title=""/>
          <p:cNvSpPr>
            <a:spLocks noGrp="1"/>
          </p:cNvSpPr>
          <p:nvPr>
            <p:ph type="title"/>
            <p:custDataLst>
              <p:tags r:id="rId3"/>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title=""/>
          <p:cNvSpPr/>
          <p:nvPr>
            <p:custDataLst>
              <p:tags r:id="rId2"/>
            </p:custDataLst>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标题 5" title=""/>
          <p:cNvSpPr>
            <a:spLocks noGrp="1"/>
          </p:cNvSpPr>
          <p:nvPr>
            <p:ph type="title"/>
            <p:custDataLst>
              <p:tags r:id="rId3"/>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2" name="内容占位符 1" title=""/>
          <p:cNvSpPr/>
          <p:nvPr>
            <p:ph idx="1"/>
          </p:nvPr>
        </p:nvSpPr>
        <p:spPr>
          <a:xfrm>
            <a:off x="838200" y="748030"/>
            <a:ext cx="11215370" cy="4351655"/>
          </a:xfrm>
        </p:spPr>
        <p:txBody>
          <a:bodyPr>
            <a:noAutofit/>
          </a:bodyPr>
          <a:lstStyle/>
          <a:p>
            <a:pPr marL="0" indent="0">
              <a:buNone/>
            </a:pPr>
            <a:r>
              <a:rPr lang="zh-CN" altLang="en-US" sz="2400" b="1">
                <a:latin typeface="Times New Roman" panose="02020603050405020304" charset="0"/>
                <a:cs typeface="Times New Roman" panose="02020603050405020304" charset="0"/>
              </a:rPr>
              <a:t>Yellowstone Poster Exhibition to Be on View at UW's Coe Library</a:t>
            </a:r>
            <a:endParaRPr lang="zh-CN" altLang="en-US" sz="2400" b="1">
              <a:latin typeface="Times New Roman" panose="02020603050405020304" charset="0"/>
              <a:cs typeface="Times New Roman" panose="02020603050405020304" charset="0"/>
            </a:endParaRPr>
          </a:p>
          <a:p>
            <a:pPr marL="0" indent="0">
              <a:buNone/>
            </a:pPr>
            <a:r>
              <a:rPr lang="zh-CN" altLang="en-US" sz="2400">
                <a:latin typeface="Times New Roman" panose="02020603050405020304" charset="0"/>
                <a:cs typeface="Times New Roman" panose="02020603050405020304" charset="0"/>
              </a:rPr>
              <a:t>A first-of-its-kind exhibition that focuses on the history of Yellowstone National Park posters will be on display at the University of Wyoming’s Coe Library beginning Tuesday, February 1. </a:t>
            </a:r>
            <a:endParaRPr lang="zh-CN" altLang="en-US" sz="2400">
              <a:latin typeface="Times New Roman" panose="02020603050405020304" charset="0"/>
              <a:cs typeface="Times New Roman" panose="02020603050405020304" charset="0"/>
            </a:endParaRPr>
          </a:p>
          <a:p>
            <a:pPr marL="0" indent="0">
              <a:buNone/>
            </a:pPr>
            <a:r>
              <a:rPr lang="zh-CN" altLang="en-US" sz="2400">
                <a:latin typeface="Times New Roman" panose="02020603050405020304" charset="0"/>
                <a:cs typeface="Times New Roman" panose="02020603050405020304" charset="0"/>
              </a:rPr>
              <a:t>“Wonderland Illustrated” will present posters and poster-style illustrations of the park spanning from the 1870s through 2022. The exhibition will be located on Level 3 of Coe Library. It will be on view through Tuesday, May 31. </a:t>
            </a:r>
            <a:endParaRPr lang="zh-CN" altLang="en-US" sz="2400">
              <a:latin typeface="Times New Roman" panose="02020603050405020304" charset="0"/>
              <a:cs typeface="Times New Roman" panose="02020603050405020304" charset="0"/>
            </a:endParaRPr>
          </a:p>
          <a:p>
            <a:pPr marL="0" indent="0">
              <a:buNone/>
            </a:pPr>
            <a:r>
              <a:rPr lang="zh-CN" altLang="en-US" sz="2400">
                <a:latin typeface="Times New Roman" panose="02020603050405020304" charset="0"/>
                <a:cs typeface="Times New Roman" panose="02020603050405020304" charset="0"/>
              </a:rPr>
              <a:t>The exhibition takes place at the same time as this year's 150th anniversary of the creation of Yellowstone National Park. The posters in the exhibition serve the purpose of both advertising and art. </a:t>
            </a:r>
            <a:endParaRPr lang="zh-CN" altLang="en-US" sz="2400">
              <a:latin typeface="Times New Roman" panose="02020603050405020304" charset="0"/>
              <a:cs typeface="Times New Roman" panose="02020603050405020304" charset="0"/>
            </a:endParaRPr>
          </a:p>
          <a:p>
            <a:pPr marL="0" indent="0">
              <a:buNone/>
            </a:pPr>
            <a:r>
              <a:rPr lang="zh-CN" altLang="en-US" sz="2400">
                <a:latin typeface="Times New Roman" panose="02020603050405020304" charset="0"/>
                <a:cs typeface="Times New Roman" panose="02020603050405020304" charset="0"/>
              </a:rPr>
              <a:t>“We’re thrilled to be working with Yellowstone collectors Jack and Susan Davís, and Larry and Thea Lancaster to bring this exhibition to the University of Wyoming as part of year-long celebrations recognizing Yellowstone's 150th anniversary,” says Tamsen Hert, head of UW Libraries' Emmett D. Chisum Special Collections. “This exhibition involves the history of printing, art, photography and advertising over 16 decades. The images reproduced are found on travel brochures, postcards and maps—many of which are held in our collections.”</a:t>
            </a:r>
            <a:endParaRPr lang="zh-CN" altLang="en-US" sz="2400">
              <a:latin typeface="Times New Roman" panose="02020603050405020304" charset="0"/>
              <a:cs typeface="Times New Roman" panose="02020603050405020304" charset="0"/>
            </a:endParaRPr>
          </a:p>
          <a:p>
            <a:pPr marL="0" indent="0">
              <a:buNone/>
            </a:pPr>
            <a:r>
              <a:rPr lang="zh-CN" altLang="en-US" sz="2400">
                <a:latin typeface="Times New Roman" panose="02020603050405020304" charset="0"/>
                <a:cs typeface="Times New Roman" panose="02020603050405020304" charset="0"/>
              </a:rPr>
              <a:t> </a:t>
            </a:r>
            <a:endParaRPr lang="zh-CN" altLang="en-US" sz="2400">
              <a:latin typeface="Times New Roman" panose="02020603050405020304" charset="0"/>
              <a:cs typeface="Times New Roman" panose="0202060305040502030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title=""/>
          <p:cNvSpPr/>
          <p:nvPr>
            <p:custDataLst>
              <p:tags r:id="rId2"/>
            </p:custDataLst>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标题 5" title=""/>
          <p:cNvSpPr>
            <a:spLocks noGrp="1"/>
          </p:cNvSpPr>
          <p:nvPr>
            <p:ph type="title"/>
            <p:custDataLst>
              <p:tags r:id="rId3"/>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2" name="内容占位符 1" title=""/>
          <p:cNvSpPr/>
          <p:nvPr>
            <p:ph idx="1"/>
          </p:nvPr>
        </p:nvSpPr>
        <p:spPr>
          <a:xfrm>
            <a:off x="354965" y="748030"/>
            <a:ext cx="11584305" cy="4351655"/>
          </a:xfrm>
        </p:spPr>
        <p:txBody>
          <a:bodyPr>
            <a:noAutofit/>
          </a:bodyPr>
          <a:lstStyle/>
          <a:p>
            <a:pPr marL="0" indent="0">
              <a:buNone/>
            </a:pPr>
            <a:r>
              <a:rPr lang="zh-CN" altLang="en-US" sz="2300">
                <a:sym typeface="+mn-ea"/>
              </a:rPr>
              <a:t>One poster from the exhibition—Henry Wellge's “Yellowstone National Park” from1904—was recently purchased with donated funds and is now part of UW Libraries' Emmett D. Chisum Special Collections. Wellge, a productive bird's-eye-view artist, designed the piece for the Northern Pacific Railroad, which used it to advertise the park. This is a unique piece, as posters such as this one were printed on soft paper and very few have survived. </a:t>
            </a:r>
            <a:endParaRPr lang="zh-CN" altLang="en-US" sz="2300"/>
          </a:p>
          <a:p>
            <a:pPr marL="0" indent="0">
              <a:buNone/>
            </a:pPr>
            <a:r>
              <a:rPr lang="zh-CN" altLang="en-US" sz="2300">
                <a:sym typeface="+mn-ea"/>
              </a:rPr>
              <a:t>21. How long will the exhibition “Wonderland Illustrated” last? </a:t>
            </a:r>
            <a:endParaRPr lang="zh-CN" altLang="en-US" sz="2300"/>
          </a:p>
          <a:p>
            <a:pPr marL="0" indent="0">
              <a:buNone/>
            </a:pPr>
            <a:r>
              <a:rPr lang="zh-CN" altLang="en-US" sz="2300">
                <a:sym typeface="+mn-ea"/>
              </a:rPr>
              <a:t>A. Two weeks.        B. Three months.        C. Four months.        D. One year. </a:t>
            </a:r>
            <a:endParaRPr lang="zh-CN" altLang="en-US" sz="2300"/>
          </a:p>
          <a:p>
            <a:pPr marL="0" indent="0">
              <a:buNone/>
            </a:pPr>
            <a:r>
              <a:rPr lang="zh-CN" altLang="en-US" sz="2300">
                <a:sym typeface="+mn-ea"/>
              </a:rPr>
              <a:t>22. What is a purpose of the exhibition? </a:t>
            </a:r>
            <a:endParaRPr lang="zh-CN" altLang="en-US" sz="2300"/>
          </a:p>
          <a:p>
            <a:pPr marL="0" indent="0">
              <a:buNone/>
            </a:pPr>
            <a:r>
              <a:rPr lang="zh-CN" altLang="en-US" sz="2300">
                <a:sym typeface="+mn-ea"/>
              </a:rPr>
              <a:t>A. To remember a famous artist. </a:t>
            </a:r>
            <a:endParaRPr lang="zh-CN" altLang="en-US" sz="2300"/>
          </a:p>
          <a:p>
            <a:pPr marL="0" indent="0">
              <a:buNone/>
            </a:pPr>
            <a:r>
              <a:rPr lang="zh-CN" altLang="en-US" sz="2300">
                <a:sym typeface="+mn-ea"/>
              </a:rPr>
              <a:t>B. To raise fund for Coe Library. </a:t>
            </a:r>
            <a:endParaRPr lang="zh-CN" altLang="en-US" sz="2300"/>
          </a:p>
          <a:p>
            <a:pPr marL="0" indent="0">
              <a:buNone/>
            </a:pPr>
            <a:r>
              <a:rPr lang="zh-CN" altLang="en-US" sz="2300">
                <a:sym typeface="+mn-ea"/>
              </a:rPr>
              <a:t>C. To mark the anniversary of a national park. </a:t>
            </a:r>
            <a:endParaRPr lang="zh-CN" altLang="en-US" sz="2300"/>
          </a:p>
          <a:p>
            <a:pPr marL="0" indent="0">
              <a:buNone/>
            </a:pPr>
            <a:r>
              <a:rPr lang="zh-CN" altLang="en-US" sz="2300">
                <a:sym typeface="+mn-ea"/>
              </a:rPr>
              <a:t>D. To tell the history of the University of Wyoming. </a:t>
            </a:r>
            <a:endParaRPr lang="zh-CN" altLang="en-US" sz="2300"/>
          </a:p>
          <a:p>
            <a:pPr marL="0" indent="0">
              <a:buNone/>
            </a:pPr>
            <a:r>
              <a:rPr lang="zh-CN" altLang="en-US" sz="2300">
                <a:sym typeface="+mn-ea"/>
              </a:rPr>
              <a:t>23. What do we know about the 1904 poster Henry Wellge designed? </a:t>
            </a:r>
            <a:endParaRPr lang="zh-CN" altLang="en-US" sz="2300"/>
          </a:p>
          <a:p>
            <a:pPr marL="0" indent="0">
              <a:buNone/>
            </a:pPr>
            <a:r>
              <a:rPr lang="zh-CN" altLang="en-US" sz="2300">
                <a:sym typeface="+mn-ea"/>
              </a:rPr>
              <a:t>A. It is rare in the world.        B. It is in black and white. </a:t>
            </a:r>
            <a:endParaRPr lang="zh-CN" altLang="en-US" sz="2300"/>
          </a:p>
          <a:p>
            <a:pPr marL="0" indent="0">
              <a:buNone/>
            </a:pPr>
            <a:r>
              <a:rPr lang="zh-CN" altLang="en-US" sz="2300">
                <a:sym typeface="+mn-ea"/>
              </a:rPr>
              <a:t>C. It is printed on cloth.        D. It is owned by a professor. </a:t>
            </a:r>
            <a:endParaRPr lang="zh-CN" altLang="en-US" sz="2300"/>
          </a:p>
          <a:p>
            <a:endParaRPr lang="zh-CN" altLang="en-US" sz="1100"/>
          </a:p>
        </p:txBody>
      </p:sp>
      <p:pic>
        <p:nvPicPr>
          <p:cNvPr id="3" name="Picture 3"/>
          <p:cNvPicPr>
            <a:picLocks noChangeAspect="1"/>
          </p:cNvPicPr>
          <p:nvPr/>
        </p:nvPicPr>
        <p:blipFill>
          <a:blip r:embed="rId4"/>
          <a:stretch>
            <a:fillRect/>
          </a:stretch>
        </p:blipFill>
        <p:spPr>
          <a:xfrm flipH="1">
            <a:off x="10566400" y="11468100"/>
            <a:ext cx="0" cy="0"/>
          </a:xfrm>
          <a:prstGeom prst="rect">
            <a:avLst/>
          </a:prstGeom>
          <a:ln>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title=""/>
          <p:cNvSpPr/>
          <p:nvPr>
            <p:custDataLst>
              <p:tags r:id="rId2"/>
            </p:custDataLst>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标题 5" title=""/>
          <p:cNvSpPr>
            <a:spLocks noGrp="1"/>
          </p:cNvSpPr>
          <p:nvPr>
            <p:ph type="title"/>
            <p:custDataLst>
              <p:tags r:id="rId3"/>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2" name="内容占位符 1" title=""/>
          <p:cNvSpPr/>
          <p:nvPr>
            <p:ph idx="1"/>
          </p:nvPr>
        </p:nvSpPr>
        <p:spPr>
          <a:xfrm>
            <a:off x="499110" y="751205"/>
            <a:ext cx="10515600" cy="4351338"/>
          </a:xfrm>
        </p:spPr>
        <p:txBody>
          <a:bodyPr>
            <a:noAutofit/>
          </a:bodyPr>
          <a:lstStyle/>
          <a:p>
            <a:pPr marL="0" indent="0">
              <a:buNone/>
            </a:pPr>
            <a:r>
              <a:rPr lang="zh-CN" altLang="en-US" sz="2300"/>
              <a:t>Parrots are prey animals, which means that other predators （捕食者） in the wild, such as hawks or snakes, are looking to make them into a meal. This one factor influences parrots' behavior in your house more than any other. </a:t>
            </a:r>
            <a:endParaRPr lang="zh-CN" altLang="en-US" sz="2300"/>
          </a:p>
          <a:p>
            <a:pPr marL="0" indent="0">
              <a:buNone/>
            </a:pPr>
            <a:r>
              <a:rPr lang="zh-CN" altLang="en-US" sz="2300"/>
              <a:t>Parrots are most easily hurt when feeding on the ground; membership in a group plays an important function in ensuring their safety and improving their chances of survival from attacks by predators. The most common predators of parrots include hawks, snakes, cats, monkeys, and bats. Some predators make attacks only during the day while others hunt in the night. </a:t>
            </a:r>
            <a:endParaRPr lang="zh-CN" altLang="en-US" sz="2300"/>
          </a:p>
          <a:p>
            <a:pPr marL="0" indent="0">
              <a:buNone/>
            </a:pPr>
            <a:r>
              <a:rPr lang="zh-CN" altLang="en-US" sz="2300"/>
              <a:t>As prey animals, parrots are constantly watching out for danger and they instinctively （本能地） react to risks. Their first choice is to take flight. However, if this is not possible, they will fight with their powerful beaks to defend themselves. </a:t>
            </a:r>
            <a:endParaRPr lang="zh-CN" altLang="en-US" sz="2300"/>
          </a:p>
          <a:p>
            <a:pPr marL="0" indent="0">
              <a:buNone/>
            </a:pPr>
            <a:r>
              <a:rPr lang="zh-CN" altLang="en-US" sz="2300"/>
              <a:t>Because their biggest enemy is the hawk, parrots are especially reactive to quick movements from above and behind. For this reason, it is wise to avoid quick, sudden movements near your bird. This is a built-in reaction not subject to logic or reason. Simple and relatively harmless household objects can draw extreme fear responses from a bird. For example, a balloon may represent a hawk or a vacuum hose （吸尘器软管） may be the same as a snake in your bird's mind. </a:t>
            </a:r>
            <a:endParaRPr lang="zh-CN" altLang="en-US" sz="2300"/>
          </a:p>
          <a:p>
            <a:pPr marL="0" indent="0">
              <a:buNone/>
            </a:pPr>
            <a:endParaRPr lang="zh-CN" altLang="en-US" sz="23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title=""/>
          <p:cNvSpPr/>
          <p:nvPr>
            <p:custDataLst>
              <p:tags r:id="rId2"/>
            </p:custDataLst>
          </p:nvPr>
        </p:nvSpPr>
        <p:spPr>
          <a:xfrm>
            <a:off x="8322310" y="0"/>
            <a:ext cx="3869690" cy="751205"/>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标题 5" title=""/>
          <p:cNvSpPr>
            <a:spLocks noGrp="1"/>
          </p:cNvSpPr>
          <p:nvPr>
            <p:ph type="title"/>
            <p:custDataLst>
              <p:tags r:id="rId3"/>
            </p:custDataLst>
          </p:nvPr>
        </p:nvSpPr>
        <p:spPr>
          <a:xfrm>
            <a:off x="0" y="0"/>
            <a:ext cx="8322310" cy="748030"/>
          </a:xfrm>
          <a:solidFill>
            <a:srgbClr val="C00000"/>
          </a:solidFill>
        </p:spPr>
        <p:txBody>
          <a:bodyPr>
            <a:normAutofit/>
          </a:bodyPr>
          <a:lstStyle/>
          <a:p>
            <a:r>
              <a:rPr lang="zh-CN" altLang="en-US" sz="3200">
                <a:solidFill>
                  <a:schemeClr val="bg1"/>
                </a:solidFill>
                <a:latin typeface="华文楷体" panose="02010600040101010101" charset="-122"/>
                <a:ea typeface="华文楷体" panose="02010600040101010101" charset="-122"/>
              </a:rPr>
              <a:t>高考阅读理解技巧</a:t>
            </a:r>
            <a:r>
              <a:rPr lang="en-US" altLang="zh-CN" sz="3200">
                <a:solidFill>
                  <a:schemeClr val="bg1"/>
                </a:solidFill>
                <a:latin typeface="华文楷体" panose="02010600040101010101" charset="-122"/>
                <a:ea typeface="华文楷体" panose="02010600040101010101" charset="-122"/>
              </a:rPr>
              <a:t> </a:t>
            </a:r>
            <a:r>
              <a:rPr lang="zh-CN" altLang="en-US" sz="3200">
                <a:solidFill>
                  <a:schemeClr val="bg1"/>
                </a:solidFill>
                <a:latin typeface="华文楷体" panose="02010600040101010101" charset="-122"/>
                <a:ea typeface="华文楷体" panose="02010600040101010101" charset="-122"/>
              </a:rPr>
              <a:t>突破六大阅读题型</a:t>
            </a:r>
            <a:endParaRPr lang="zh-CN" altLang="en-US" sz="3200">
              <a:solidFill>
                <a:schemeClr val="bg1"/>
              </a:solidFill>
              <a:latin typeface="华文楷体" panose="02010600040101010101" charset="-122"/>
              <a:ea typeface="华文楷体" panose="02010600040101010101" charset="-122"/>
            </a:endParaRPr>
          </a:p>
        </p:txBody>
      </p:sp>
      <p:sp>
        <p:nvSpPr>
          <p:cNvPr id="2" name="内容占位符 1" title=""/>
          <p:cNvSpPr/>
          <p:nvPr>
            <p:ph idx="1"/>
          </p:nvPr>
        </p:nvSpPr>
        <p:spPr>
          <a:xfrm>
            <a:off x="909955" y="889635"/>
            <a:ext cx="11050905" cy="4351655"/>
          </a:xfrm>
        </p:spPr>
        <p:txBody>
          <a:bodyPr>
            <a:noAutofit/>
          </a:bodyPr>
          <a:lstStyle/>
          <a:p>
            <a:pPr marL="0" indent="0">
              <a:buNone/>
            </a:pPr>
            <a:r>
              <a:rPr lang="zh-CN" altLang="en-US" sz="2300"/>
              <a:t>As prey animals, parrots are often frightened by exposure to new household items or strangers. It is important to expose your bird to safe experiences and changes starting at a very young age to build flexibility and improve their adaptability. Variety in diet and toys, travel, and exposure to new people and places all help to make your bird more flexible and adaptable to change. </a:t>
            </a:r>
            <a:endParaRPr lang="zh-CN" altLang="en-US" sz="2300"/>
          </a:p>
          <a:p>
            <a:pPr marL="0" indent="0">
              <a:buNone/>
            </a:pPr>
            <a:r>
              <a:rPr lang="zh-CN" altLang="en-US" sz="2300"/>
              <a:t>24. What is important for parrots to better survive from attacks in the wild? </a:t>
            </a:r>
            <a:endParaRPr lang="zh-CN" altLang="en-US" sz="2300"/>
          </a:p>
          <a:p>
            <a:pPr marL="0" indent="0">
              <a:buNone/>
            </a:pPr>
            <a:r>
              <a:rPr lang="zh-CN" altLang="en-US" sz="2300"/>
              <a:t>A. Living in a group.        B. Growing beautiful feathers. </a:t>
            </a:r>
            <a:endParaRPr lang="zh-CN" altLang="en-US" sz="2300"/>
          </a:p>
          <a:p>
            <a:pPr marL="0" indent="0">
              <a:buNone/>
            </a:pPr>
            <a:r>
              <a:rPr lang="zh-CN" altLang="en-US" sz="2300"/>
              <a:t>C. Feeding on the ground.    D. Avoiding coming out at night. </a:t>
            </a:r>
            <a:endParaRPr lang="zh-CN" altLang="en-US" sz="2300"/>
          </a:p>
          <a:p>
            <a:pPr marL="0" indent="0">
              <a:buNone/>
            </a:pPr>
            <a:r>
              <a:rPr lang="zh-CN" altLang="en-US" sz="2300"/>
              <a:t>25. What is parrots' first response to an immediate risk? </a:t>
            </a:r>
            <a:endParaRPr lang="zh-CN" altLang="en-US" sz="2300"/>
          </a:p>
          <a:p>
            <a:pPr marL="0" indent="0">
              <a:buNone/>
            </a:pPr>
            <a:r>
              <a:rPr lang="zh-CN" altLang="en-US" sz="2300"/>
              <a:t>A. To attack back.               B. To get away. </a:t>
            </a:r>
            <a:endParaRPr lang="zh-CN" altLang="en-US" sz="2300"/>
          </a:p>
          <a:p>
            <a:pPr marL="0" indent="0">
              <a:buNone/>
            </a:pPr>
            <a:r>
              <a:rPr lang="zh-CN" altLang="en-US" sz="2300"/>
              <a:t>C. To protect the young.          D. To play dead. </a:t>
            </a:r>
            <a:endParaRPr lang="zh-CN" altLang="en-US" sz="2300"/>
          </a:p>
          <a:p>
            <a:pPr marL="0" indent="0">
              <a:buNone/>
            </a:pPr>
            <a:r>
              <a:rPr lang="zh-CN" altLang="en-US" sz="2300"/>
              <a:t>26. Why would a balloon frighten a parrot? </a:t>
            </a:r>
            <a:endParaRPr lang="zh-CN" altLang="en-US" sz="2300"/>
          </a:p>
          <a:p>
            <a:pPr marL="0" indent="0">
              <a:buNone/>
            </a:pPr>
            <a:r>
              <a:rPr lang="zh-CN" altLang="en-US" sz="2300"/>
              <a:t>A. It may explode suddenly.         B. It may be in a strange shape. </a:t>
            </a:r>
            <a:endParaRPr lang="zh-CN" altLang="en-US" sz="2300"/>
          </a:p>
          <a:p>
            <a:pPr marL="0" indent="0">
              <a:buNone/>
            </a:pPr>
            <a:r>
              <a:rPr lang="zh-CN" altLang="en-US" sz="2300"/>
              <a:t>C. It may have a strong color.        D. It may move around quickly. </a:t>
            </a:r>
            <a:endParaRPr lang="zh-CN" altLang="en-US" sz="2300"/>
          </a:p>
          <a:p>
            <a:pPr marL="0" indent="0">
              <a:buNone/>
            </a:pPr>
            <a:endParaRPr lang="zh-CN" altLang="en-US" sz="23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https://d.book118.com/568065031015006030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0F1423"/>
      </a:dk2>
      <a:lt2>
        <a:srgbClr val="FFFFFF"/>
      </a:lt2>
      <a:accent1>
        <a:srgbClr val="4874CB"/>
      </a:accent1>
      <a:accent2>
        <a:srgbClr val="E6724B"/>
      </a:accent2>
      <a:accent3>
        <a:srgbClr val="EFBB1F"/>
      </a:accent3>
      <a:accent4>
        <a:srgbClr val="75BD42"/>
      </a:accent4>
      <a:accent5>
        <a:srgbClr val="30C0B4"/>
      </a:accent5>
      <a:accent6>
        <a:srgbClr val="E05269"/>
      </a:accent6>
      <a:hlink>
        <a:srgbClr val="0026E5"/>
      </a:hlink>
      <a:folHlink>
        <a:srgbClr val="7E1FAD"/>
      </a:folHlink>
    </a:clrScheme>
    <a:fontScheme name="WPS">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华文楷体</vt:lpstr>
      <vt:lpstr>Times New Roman</vt:lpstr>
      <vt:lpstr>Office Theme</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高考阅读理解技巧 突破六大阅读题型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2024-09-06T07:14:54.928</cp:lastPrinted>
  <dcterms:created xsi:type="dcterms:W3CDTF">2024-09-05T23:14:54Z</dcterms:created>
  <dcterms:modified xsi:type="dcterms:W3CDTF">2024-09-05T23:14:56Z</dcterms:modified>
</cp:coreProperties>
</file>