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DPNAAN+HYXiaoMaiTiJ"/>
      <p:regular r:id="rId19"/>
    </p:embeddedFont>
    <p:embeddedFont>
      <p:font typeface="QFJWDT+RTWSYueGoTrial-Regular"/>
      <p:regular r:id="rId20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1036D-3A95-4CED-BCC9-931D80125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A587D-93C7-4FC5-8546-C50A54649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044FB-2F88-46D3-810C-6A8A55648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C4BB5-CC48-4F4D-8D9F-419BE7336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47BB02-E625-4AA3-83AE-2BF03E049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D84638-242A-408F-B862-1CD24127B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91C268-1819-4FC5-A3AA-C07248DC1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2D0ED-9468-4A52-841A-A5902E9C6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FF6D6-57BD-450F-8D81-78803770E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DC773-2670-4E9E-A542-7871092E3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6F853-AEB3-4CF1-BE4F-22602B6C8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6506612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2" name="object 2"/>
          <p:cNvSpPr/>
          <p:nvPr/>
        </p:nvSpPr>
        <p:spPr>
          <a:xfrm>
            <a:off x="762000" y="0"/>
            <a:ext cx="609600" cy="6096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114409" y="2193906"/>
            <a:ext cx="7200900" cy="17954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37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569336"/>
                </a:solidFill>
                <a:latin typeface="DPNAAN+HYXiaoMaiTiJ"/>
                <a:cs typeface="DPNAAN+HYXiaoMaiTiJ"/>
              </a:rPr>
              <a:t>小学生心理健康讲座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432300" y="3729241"/>
            <a:ext cx="476173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569336"/>
                </a:solidFill>
                <a:latin typeface="QFJWDT+RTWSYueGoTrial-Regular"/>
                <a:cs typeface="QFJWDT+RTWSYueGoTrial-Regular"/>
              </a:rPr>
              <a:t>X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432300" y="4003561"/>
            <a:ext cx="476173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569336"/>
                </a:solidFill>
                <a:latin typeface="QFJWDT+RTWSYueGoTrial-Regular"/>
                <a:cs typeface="QFJWDT+RTWSYueGoTrial-Regular"/>
              </a:rPr>
              <a:t>X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376672" y="4125887"/>
            <a:ext cx="571500" cy="723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569336"/>
                </a:solidFill>
                <a:latin typeface="QFJWDT+RTWSYueGoTrial-Regular"/>
                <a:cs typeface="QFJWDT+RTWSYueGoTrial-Regular"/>
              </a:rPr>
              <a:t>主</a:t>
            </a:r>
          </a:p>
          <a:p>
            <a:pPr marL="0" marR="0">
              <a:lnSpc>
                <a:spcPts val="1196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569336"/>
                </a:solidFill>
                <a:latin typeface="QFJWDT+RTWSYueGoTrial-Regular"/>
                <a:cs typeface="QFJWDT+RTWSYueGoTrial-Regular"/>
              </a:rPr>
              <a:t>X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376672" y="4400208"/>
            <a:ext cx="627127" cy="11201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569336"/>
                </a:solidFill>
                <a:latin typeface="QFJWDT+RTWSYueGoTrial-Regular"/>
                <a:cs typeface="QFJWDT+RTWSYueGoTrial-Regular"/>
              </a:rPr>
              <a:t>讲</a:t>
            </a:r>
          </a:p>
          <a:p>
            <a:pPr marL="0" marR="0">
              <a:lnSpc>
                <a:spcPts val="1196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569336"/>
                </a:solidFill>
                <a:latin typeface="QFJWDT+RTWSYueGoTrial-Regular"/>
                <a:cs typeface="QFJWDT+RTWSYueGoTrial-Regular"/>
              </a:rPr>
              <a:t>小</a:t>
            </a:r>
          </a:p>
          <a:p>
            <a:pPr marL="0" marR="0">
              <a:lnSpc>
                <a:spcPts val="963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569336"/>
                </a:solidFill>
                <a:latin typeface="QFJWDT+RTWSYueGoTrial-Regular"/>
                <a:cs typeface="QFJWDT+RTWSYueGoTrial-Regular"/>
              </a:rPr>
              <a:t>人</a:t>
            </a:r>
          </a:p>
          <a:p>
            <a:pPr marL="0" marR="0">
              <a:lnSpc>
                <a:spcPts val="1196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569336"/>
                </a:solidFill>
                <a:latin typeface="QFJWDT+RTWSYueGoTrial-Regular"/>
                <a:cs typeface="QFJWDT+RTWSYueGoTrial-Regular"/>
              </a:rPr>
              <a:t>学</a:t>
            </a:r>
          </a:p>
          <a:p>
            <a:pPr marL="0" marR="0">
              <a:lnSpc>
                <a:spcPts val="963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569336"/>
                </a:solidFill>
                <a:latin typeface="QFJWDT+RTWSYueGoTrial-Regular"/>
                <a:cs typeface="QFJWDT+RTWSYueGoTrial-Regular"/>
              </a:rPr>
              <a:t>：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76672" y="5223167"/>
            <a:ext cx="476173" cy="11201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569336"/>
                </a:solidFill>
                <a:latin typeface="QFJWDT+RTWSYueGoTrial-Regular"/>
                <a:cs typeface="QFJWDT+RTWSYueGoTrial-Regular"/>
              </a:rPr>
              <a:t>X</a:t>
            </a:r>
          </a:p>
          <a:p>
            <a:pPr marL="0" marR="0">
              <a:lnSpc>
                <a:spcPts val="216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569336"/>
                </a:solidFill>
                <a:latin typeface="QFJWDT+RTWSYueGoTrial-Regular"/>
                <a:cs typeface="QFJWDT+RTWSYueGoTrial-Regular"/>
              </a:rPr>
              <a:t>X</a:t>
            </a:r>
          </a:p>
          <a:p>
            <a:pPr marL="0" marR="0">
              <a:lnSpc>
                <a:spcPts val="2159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569336"/>
                </a:solidFill>
                <a:latin typeface="QFJWDT+RTWSYueGoTrial-Regular"/>
                <a:cs typeface="QFJWDT+RTWSYueGoTrial-Regular"/>
              </a:rPr>
              <a:t>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07330" y="1104546"/>
            <a:ext cx="2895600" cy="199491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708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569336"/>
                </a:solidFill>
                <a:latin typeface="DPNAAN+HYXiaoMaiTiJ"/>
                <a:cs typeface="DPNAAN+HYXiaoMaiTiJ"/>
              </a:rPr>
              <a:t>目 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76130" y="2284217"/>
            <a:ext cx="964585" cy="37909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24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569336"/>
                </a:solidFill>
                <a:latin typeface="DPNAAN+HYXiaoMaiTiJ"/>
                <a:cs typeface="DPNAAN+HYXiaoMaiTiJ"/>
              </a:rPr>
              <a:t>1</a:t>
            </a:r>
          </a:p>
          <a:p>
            <a:pPr marL="0" marR="0">
              <a:lnSpc>
                <a:spcPts val="6808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569336"/>
                </a:solidFill>
                <a:latin typeface="DPNAAN+HYXiaoMaiTiJ"/>
                <a:cs typeface="DPNAAN+HYXiaoMaiTiJ"/>
              </a:rPr>
              <a:t>2</a:t>
            </a:r>
          </a:p>
          <a:p>
            <a:pPr marL="0" marR="0">
              <a:lnSpc>
                <a:spcPts val="6808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569336"/>
                </a:solidFill>
                <a:latin typeface="DPNAAN+HYXiaoMaiTiJ"/>
                <a:cs typeface="DPNAAN+HYXiaoMaiTiJ"/>
              </a:rPr>
              <a:t>3</a:t>
            </a:r>
          </a:p>
          <a:p>
            <a:pPr marL="0" marR="0">
              <a:lnSpc>
                <a:spcPts val="6808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569336"/>
                </a:solidFill>
                <a:latin typeface="DPNAAN+HYXiaoMaiTiJ"/>
                <a:cs typeface="DPNAAN+HYXiaoMaiTiJ"/>
              </a:rPr>
              <a:t>4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87292" y="2284217"/>
            <a:ext cx="3433465" cy="20616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24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569336"/>
                </a:solidFill>
                <a:latin typeface="DPNAAN+HYXiaoMaiTiJ"/>
                <a:cs typeface="DPNAAN+HYXiaoMaiTiJ"/>
              </a:rPr>
              <a:t>什么是健康？</a:t>
            </a:r>
          </a:p>
          <a:p>
            <a:pPr marL="0" marR="0">
              <a:lnSpc>
                <a:spcPts val="6808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569336"/>
                </a:solidFill>
                <a:latin typeface="DPNAAN+HYXiaoMaiTiJ"/>
                <a:cs typeface="DPNAAN+HYXiaoMaiTiJ"/>
              </a:rPr>
              <a:t>为谁而学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187292" y="4013521"/>
            <a:ext cx="3433465" cy="20616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24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569336"/>
                </a:solidFill>
                <a:latin typeface="DPNAAN+HYXiaoMaiTiJ"/>
                <a:cs typeface="DPNAAN+HYXiaoMaiTiJ"/>
              </a:rPr>
              <a:t>心理健康表现</a:t>
            </a:r>
          </a:p>
          <a:p>
            <a:pPr marL="0" marR="0">
              <a:lnSpc>
                <a:spcPts val="6808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569336"/>
                </a:solidFill>
                <a:latin typeface="DPNAAN+HYXiaoMaiTiJ"/>
                <a:cs typeface="DPNAAN+HYXiaoMaiTiJ"/>
              </a:rPr>
              <a:t>如何解决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83441" y="3055910"/>
            <a:ext cx="1440180" cy="17954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37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569336"/>
                </a:solidFill>
                <a:latin typeface="DPNAAN+HYXiaoMaiTiJ"/>
                <a:cs typeface="DPNAAN+HYXiaoMaiTiJ"/>
              </a:rPr>
              <a:t>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00979" y="3055910"/>
            <a:ext cx="5143500" cy="17954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37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569336"/>
                </a:solidFill>
                <a:latin typeface="DPNAAN+HYXiaoMaiTiJ"/>
                <a:cs typeface="DPNAAN+HYXiaoMaiTiJ"/>
              </a:rPr>
              <a:t>什么是健康？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925774" y="1234356"/>
            <a:ext cx="5829300" cy="17954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37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569336"/>
                </a:solidFill>
                <a:latin typeface="DPNAAN+HYXiaoMaiTiJ"/>
                <a:cs typeface="DPNAAN+HYXiaoMaiTiJ"/>
              </a:rPr>
              <a:t>这就是健康吗？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399070" y="1079176"/>
            <a:ext cx="7200900" cy="17954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37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569336"/>
                </a:solidFill>
                <a:latin typeface="DPNAAN+HYXiaoMaiTiJ"/>
                <a:cs typeface="DPNAAN+HYXiaoMaiTiJ"/>
              </a:rPr>
              <a:t>除了身体健康外……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96640" y="2430141"/>
            <a:ext cx="6134100" cy="34912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30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FFFFF"/>
                </a:solidFill>
                <a:latin typeface="DPNAAN+HYXiaoMaiTiJ"/>
                <a:cs typeface="DPNAAN+HYXiaoMaiTiJ"/>
              </a:rPr>
              <a:t>健康是指一个人在身体、精神和社</a:t>
            </a:r>
          </a:p>
          <a:p>
            <a:pPr marL="0" marR="0">
              <a:lnSpc>
                <a:spcPts val="3360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FFFFF"/>
                </a:solidFill>
                <a:latin typeface="DPNAAN+HYXiaoMaiTiJ"/>
                <a:cs typeface="DPNAAN+HYXiaoMaiTiJ"/>
              </a:rPr>
              <a:t>会等方面都处于良好的状态。传统</a:t>
            </a:r>
          </a:p>
          <a:p>
            <a:pPr marL="0" marR="0">
              <a:lnSpc>
                <a:spcPts val="3360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FFFFF"/>
                </a:solidFill>
                <a:latin typeface="DPNAAN+HYXiaoMaiTiJ"/>
                <a:cs typeface="DPNAAN+HYXiaoMaiTiJ"/>
              </a:rPr>
              <a:t>的健康观是“无病即健康”，现代</a:t>
            </a:r>
          </a:p>
          <a:p>
            <a:pPr marL="0" marR="0">
              <a:lnSpc>
                <a:spcPts val="3360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FFFFF"/>
                </a:solidFill>
                <a:latin typeface="DPNAAN+HYXiaoMaiTiJ"/>
                <a:cs typeface="DPNAAN+HYXiaoMaiTiJ"/>
              </a:rPr>
              <a:t>人的健康观是整体健康，世界卫生</a:t>
            </a:r>
          </a:p>
          <a:p>
            <a:pPr marL="0" marR="0">
              <a:lnSpc>
                <a:spcPts val="3360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FFFFF"/>
                </a:solidFill>
                <a:latin typeface="DPNAAN+HYXiaoMaiTiJ"/>
                <a:cs typeface="DPNAAN+HYXiaoMaiTiJ"/>
              </a:rPr>
              <a:t>组织提出</a:t>
            </a:r>
            <a:r>
              <a:rPr sz="2800" strike="sngStrike">
                <a:solidFill>
                  <a:srgbClr val="FFFFFF"/>
                </a:solidFill>
                <a:latin typeface="DPNAAN+HYXiaoMaiTiJ"/>
                <a:cs typeface="DPNAAN+HYXiaoMaiTiJ"/>
              </a:rPr>
              <a:t>“健康不仅是躯体没有疾</a:t>
            </a:r>
          </a:p>
          <a:p>
            <a:pPr marL="0" marR="0">
              <a:lnSpc>
                <a:spcPts val="3360"/>
              </a:lnSpc>
              <a:spcBef>
                <a:spcPct val="0"/>
              </a:spcBef>
              <a:spcAft>
                <a:spcPct val="0"/>
              </a:spcAft>
            </a:pPr>
            <a:r>
              <a:rPr sz="2800" strike="sngStrike">
                <a:solidFill>
                  <a:srgbClr val="FFFFFF"/>
                </a:solidFill>
                <a:latin typeface="DPNAAN+HYXiaoMaiTiJ"/>
                <a:cs typeface="DPNAAN+HYXiaoMaiTiJ"/>
              </a:rPr>
              <a:t>病，还要具备心理健康、社会适应</a:t>
            </a:r>
          </a:p>
          <a:p>
            <a:pPr marL="0" marR="0">
              <a:lnSpc>
                <a:spcPts val="3360"/>
              </a:lnSpc>
              <a:spcBef>
                <a:spcPct val="0"/>
              </a:spcBef>
              <a:spcAft>
                <a:spcPct val="0"/>
              </a:spcAft>
            </a:pPr>
            <a:r>
              <a:rPr sz="2800" strike="sngStrike">
                <a:solidFill>
                  <a:srgbClr val="FFFFFF"/>
                </a:solidFill>
                <a:latin typeface="DPNAAN+HYXiaoMaiTiJ"/>
                <a:cs typeface="DPNAAN+HYXiaoMaiTiJ"/>
              </a:rPr>
              <a:t>良好和有道德”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81991" y="3055910"/>
            <a:ext cx="1440180" cy="17954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37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569336"/>
                </a:solidFill>
                <a:latin typeface="DPNAAN+HYXiaoMaiTiJ"/>
                <a:cs typeface="DPNAAN+HYXiaoMaiTiJ"/>
              </a:rPr>
              <a:t>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99528" y="3055910"/>
            <a:ext cx="5829300" cy="17954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37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569336"/>
                </a:solidFill>
                <a:latin typeface="DPNAAN+HYXiaoMaiTiJ"/>
                <a:cs typeface="DPNAAN+HYXiaoMaiTiJ"/>
              </a:rPr>
              <a:t>我们为谁而学习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20440" y="1106306"/>
            <a:ext cx="6718300" cy="9697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36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569336"/>
                </a:solidFill>
                <a:latin typeface="DPNAAN+HYXiaoMaiTiJ"/>
                <a:cs typeface="DPNAAN+HYXiaoMaiTiJ"/>
              </a:rPr>
              <a:t>有些同学不堪重负，出现了以下一些情况，同学们可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569336"/>
                </a:solidFill>
                <a:latin typeface="DPNAAN+HYXiaoMaiTiJ"/>
                <a:cs typeface="DPNAAN+HYXiaoMaiTiJ"/>
              </a:rPr>
              <a:t>以对比一下，看自己是不是也有类似的烦恼。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400089" y="3055910"/>
            <a:ext cx="1440180" cy="17954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37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569336"/>
                </a:solidFill>
                <a:latin typeface="DPNAAN+HYXiaoMaiTiJ"/>
                <a:cs typeface="DPNAAN+HYXiaoMaiTiJ"/>
              </a:rPr>
              <a:t>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17626" y="3055910"/>
            <a:ext cx="5143500" cy="17954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37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569336"/>
                </a:solidFill>
                <a:latin typeface="DPNAAN+HYXiaoMaiTiJ"/>
                <a:cs typeface="DPNAAN+HYXiaoMaiTiJ"/>
              </a:rPr>
              <a:t>心理健康表现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180840" y="926807"/>
            <a:ext cx="4089400" cy="26708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30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569336"/>
                </a:solidFill>
                <a:latin typeface="DPNAAN+HYXiaoMaiTiJ"/>
                <a:cs typeface="DPNAAN+HYXiaoMaiTiJ"/>
              </a:rPr>
              <a:t>小学生心理问题表现一</a:t>
            </a:r>
          </a:p>
          <a:p>
            <a:pPr marL="0" marR="0">
              <a:lnSpc>
                <a:spcPts val="13699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FFFFF"/>
                </a:solidFill>
                <a:latin typeface="DPNAAN+HYXiaoMaiTiJ"/>
                <a:cs typeface="DPNAAN+HYXiaoMaiTiJ"/>
              </a:rPr>
              <a:t>自责倾向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88074" y="3254150"/>
            <a:ext cx="6426200" cy="24937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36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自责倾向是指当发生不如意的事情时，经常认为自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己不好，对自己所做的事抱有恐惧心理。自责倾向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的根源是对失去别人的关爱与认可的不安。当学生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感受到父母、教师、朋友不认可时，往往形成自责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倾向。若是以“为老师，父母学习”的观念为学习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动力的同学，在成绩退步，经容易产生这种自责的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心理，使自己陷入悲观，失落的情绪。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180840" y="926807"/>
            <a:ext cx="4089400" cy="2720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30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569336"/>
                </a:solidFill>
                <a:latin typeface="DPNAAN+HYXiaoMaiTiJ"/>
                <a:cs typeface="DPNAAN+HYXiaoMaiTiJ"/>
              </a:rPr>
              <a:t>小学生心理问题表现二</a:t>
            </a:r>
          </a:p>
          <a:p>
            <a:pPr marL="0" marR="0">
              <a:lnSpc>
                <a:spcPts val="14088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FFFFF"/>
                </a:solidFill>
                <a:latin typeface="DPNAAN+HYXiaoMaiTiJ"/>
                <a:cs typeface="DPNAAN+HYXiaoMaiTiJ"/>
              </a:rPr>
              <a:t>不自信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88074" y="3254150"/>
            <a:ext cx="6426200" cy="24937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36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青少年自我意识强烈，自尊要求迫切，而且心理承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受能力低。因此，当他们意识到某种威胁自尊的因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素存在时，就会产生强烈不安、焦虑和恐惧。我知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道很多同学十分渴望在诸如考试、体育比赛或文娱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竞赛中出人头地，但又无一例外地对自己的能力缺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乏必要的自信心，因而断定自己绝不可能获胜。由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此，他们都是尽量回避参与任何竞赛。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180840" y="926807"/>
            <a:ext cx="4089400" cy="2662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30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569336"/>
                </a:solidFill>
                <a:latin typeface="DPNAAN+HYXiaoMaiTiJ"/>
                <a:cs typeface="DPNAAN+HYXiaoMaiTiJ"/>
              </a:rPr>
              <a:t>小学生心理问题表现四</a:t>
            </a:r>
          </a:p>
          <a:p>
            <a:pPr marL="0" marR="0">
              <a:lnSpc>
                <a:spcPts val="1363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FFFFF"/>
                </a:solidFill>
                <a:latin typeface="DPNAAN+HYXiaoMaiTiJ"/>
                <a:cs typeface="DPNAAN+HYXiaoMaiTiJ"/>
              </a:rPr>
              <a:t>攀 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76140" y="3297640"/>
            <a:ext cx="6426200" cy="218897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36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爸爸妈妈常常拿孩子的成绩与别的小朋友比较，于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是，很多同学开始会过分在意别人的看法，不甘心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输给别人。于是，就样样想跟着别人，变得浮夸，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害怕落于人后。这就是一种不健康的攀比心理。而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这种攀比不仅表现在学习成绩的比较，还表现在物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质，金钱，甚至是外貌的比较。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180840" y="926807"/>
            <a:ext cx="4089400" cy="2662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30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569336"/>
                </a:solidFill>
                <a:latin typeface="DPNAAN+HYXiaoMaiTiJ"/>
                <a:cs typeface="DPNAAN+HYXiaoMaiTiJ"/>
              </a:rPr>
              <a:t>小学生心理问题表现五</a:t>
            </a:r>
          </a:p>
          <a:p>
            <a:pPr marL="0" marR="0">
              <a:lnSpc>
                <a:spcPts val="1363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FFFFF"/>
                </a:solidFill>
                <a:latin typeface="DPNAAN+HYXiaoMaiTiJ"/>
                <a:cs typeface="DPNAAN+HYXiaoMaiTiJ"/>
              </a:rPr>
              <a:t>孤 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87240" y="3380400"/>
            <a:ext cx="6426200" cy="18841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36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通过调查发现有些学生常常觉得自己是茫茫大海上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的一叶孤舟，性格孤僻，不愿意与人交往，却抱怨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别人不理解自己，不接纳自己。心理学把这种心理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状态称为闭锁心理，由此产生的一种感到与世隔绝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，孤独寂寞的情绪体验称为孤独感。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180840" y="926807"/>
            <a:ext cx="4089400" cy="2662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30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569336"/>
                </a:solidFill>
                <a:latin typeface="DPNAAN+HYXiaoMaiTiJ"/>
                <a:cs typeface="DPNAAN+HYXiaoMaiTiJ"/>
              </a:rPr>
              <a:t>小学生心理问题表现六</a:t>
            </a:r>
          </a:p>
          <a:p>
            <a:pPr marL="0" marR="0">
              <a:lnSpc>
                <a:spcPts val="1363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FFFFF"/>
                </a:solidFill>
                <a:latin typeface="DPNAAN+HYXiaoMaiTiJ"/>
                <a:cs typeface="DPNAAN+HYXiaoMaiTiJ"/>
              </a:rPr>
              <a:t>以自我为中心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87240" y="3380400"/>
            <a:ext cx="6426200" cy="18841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36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孩子都是父母的心头肉，在家里都是“小皇帝”，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“小公主”，有些同学把这种感觉带到学校。希望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老师，同学都围着他转，凡事只想着自己，不顾及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他人的感受，不愿为他人做出一点牺牲，否则就感</a:t>
            </a:r>
          </a:p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PNAAN+HYXiaoMaiTiJ"/>
                <a:cs typeface="DPNAAN+HYXiaoMaiTiJ"/>
              </a:rPr>
              <a:t>到委屈、受不了 。这就是所说的以自我为中心。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https://d.book118.com/568065066126006047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DPNAAN+HYXiaoMaiTiJ</vt:lpstr>
      <vt:lpstr>QFJWDT+RTWSYueGoTrial-Regular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2024-09-29T07:10:57.320</cp:lastPrinted>
  <dcterms:created xsi:type="dcterms:W3CDTF">2024-09-28T23:10:57Z</dcterms:created>
  <dcterms:modified xsi:type="dcterms:W3CDTF">2024-09-28T23:10:58Z</dcterms:modified>
</cp:coreProperties>
</file>