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BMBSPF+MS-UIGothic"/>
      <p:regular r:id="rId17"/>
    </p:embeddedFont>
    <p:embeddedFont>
      <p:font typeface="OJWBWI+VEHDMH+ArialMT"/>
      <p:regular r:id="rId18"/>
    </p:embeddedFont>
    <p:embeddedFont>
      <p:font typeface="CHCEMK+JADEDS+MicrosoftYaHei-Bold"/>
      <p:regular r:id="rId19"/>
    </p:embeddedFont>
    <p:embeddedFont>
      <p:font typeface="CHPMNS+IFOHGQ+MicrosoftYaHei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79A338-0A54-4B5B-AFBB-E40B92AD1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8B2125-3B70-41A7-928E-512403D5F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19E14F-86F2-4515-AE69-2145634DA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C25D71-548C-4075-930F-1EF9EB0E6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B00D75-339E-4A80-A2B7-70BBD7E6B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8C2D44-25B3-4059-9A8A-3EA2E6575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53F4F3-7A9C-42D2-9A84-CBBCCB267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42A7BA-E30D-4849-B7F2-990EFCF20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EEEBAF-D0DB-4CF2-9317-11B371E61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62C72F-3F10-4C88-BE5A-D7688285E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4282A4-F3CE-41A8-9B49-3CC9E0086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66073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324100" y="2306204"/>
            <a:ext cx="8675369" cy="24771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603200"/>
                </a:solidFill>
                <a:latin typeface="BMBSPF+MS-UIGothic"/>
                <a:cs typeface="BMBSPF+MS-UIGothic"/>
              </a:rPr>
              <a:t>某美容套餐整合</a:t>
            </a:r>
            <a:r>
              <a:rPr sz="4950">
                <a:solidFill>
                  <a:srgbClr val="603200"/>
                </a:solidFill>
                <a:latin typeface="SimSun"/>
                <a:cs typeface="SimSun"/>
              </a:rPr>
              <a:t>营销执</a:t>
            </a:r>
            <a:r>
              <a:rPr sz="4950">
                <a:solidFill>
                  <a:srgbClr val="603200"/>
                </a:solidFill>
                <a:latin typeface="BMBSPF+MS-UIGothic"/>
                <a:cs typeface="BMBSPF+MS-UIGothic"/>
              </a:rPr>
              <a:t>行案</a:t>
            </a:r>
          </a:p>
          <a:p>
            <a:pPr marL="3143250" marR="0">
              <a:lnSpc>
                <a:spcPts val="4950"/>
              </a:lnSpc>
              <a:spcBef>
                <a:spcPts val="2179"/>
              </a:spcBef>
              <a:spcAft>
                <a:spcPct val="0"/>
              </a:spcAft>
            </a:pPr>
            <a:r>
              <a:rPr sz="4950">
                <a:solidFill>
                  <a:srgbClr val="603200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603200"/>
                </a:solidFill>
                <a:latin typeface="BMBSPF+MS-UIGothic"/>
                <a:cs typeface="BMBSPF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40409" y="259353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OJWBWI+VEHDMH+ArialMT"/>
                <a:cs typeface="OJWBWI+VEHDMH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603200"/>
                </a:solidFill>
                <a:latin typeface="BMBSPF+MS-UIGothic"/>
                <a:cs typeface="BMBSPF+MS-UIGothic"/>
              </a:rPr>
              <a:t>品介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0409" y="3152965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OJWBWI+VEHDMH+ArialMT"/>
                <a:cs typeface="OJWBWI+VEHDMH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BMBSPF+MS-UIGothic"/>
                <a:cs typeface="BMBSPF+MS-UIGothic"/>
              </a:rPr>
              <a:t>市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场</a:t>
            </a:r>
            <a:r>
              <a:rPr sz="2400">
                <a:solidFill>
                  <a:srgbClr val="603200"/>
                </a:solidFill>
                <a:latin typeface="BMBSPF+MS-UIGothic"/>
                <a:cs typeface="BMBSPF+MS-UIGothic"/>
              </a:rPr>
              <a:t>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0409" y="371240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OJWBWI+VEHDMH+ArialMT"/>
                <a:cs typeface="OJWBWI+VEHDMH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营销</a:t>
            </a:r>
            <a:r>
              <a:rPr sz="2400">
                <a:solidFill>
                  <a:srgbClr val="603200"/>
                </a:solidFill>
                <a:latin typeface="BMBSPF+MS-UIGothic"/>
                <a:cs typeface="BMBSPF+MS-UIGothic"/>
              </a:rPr>
              <a:t>策略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40409" y="427247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OJWBWI+VEHDMH+ArialMT"/>
                <a:cs typeface="OJWBWI+VEHDMH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执</a:t>
            </a:r>
            <a:r>
              <a:rPr sz="2400">
                <a:solidFill>
                  <a:srgbClr val="603200"/>
                </a:solidFill>
                <a:latin typeface="BMBSPF+MS-UIGothic"/>
                <a:cs typeface="BMBSPF+MS-UIGothic"/>
              </a:rPr>
              <a:t>行方案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40409" y="4831905"/>
            <a:ext cx="3404818" cy="134398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OJWBWI+VEHDMH+ArialMT"/>
                <a:cs typeface="OJWBWI+VEHDMH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603200"/>
                </a:solidFill>
                <a:latin typeface="BMBSPF+MS-UIGothic"/>
                <a:cs typeface="BMBSPF+MS-UIGothic"/>
              </a:rPr>
              <a:t>期效果与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603200"/>
                </a:solidFill>
                <a:latin typeface="BMBSPF+MS-UIGothic"/>
                <a:cs typeface="BMBSPF+MS-UIGothic"/>
              </a:rPr>
              <a:t>估指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标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OJWBWI+VEHDMH+ArialMT"/>
                <a:cs typeface="OJWBWI+VEHDMH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603200"/>
                </a:solidFill>
                <a:latin typeface="BMBSPF+MS-UIGothic"/>
                <a:cs typeface="BMBSPF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1618744"/>
            <a:ext cx="1978707" cy="18401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39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F1EFEE"/>
                </a:solidFill>
                <a:latin typeface="CHCEMK+JADEDS+MicrosoftYaHei-Bold"/>
                <a:cs typeface="CHCEMK+JADEDS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55540" y="2809216"/>
            <a:ext cx="3143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产</a:t>
            </a:r>
            <a:r>
              <a:rPr sz="4500">
                <a:solidFill>
                  <a:srgbClr val="603200"/>
                </a:solidFill>
                <a:latin typeface="BMBSPF+MS-UIGothic"/>
                <a:cs typeface="BMBSPF+MS-UIGothic"/>
              </a:rPr>
              <a:t>品介</a:t>
            </a: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9A6930"/>
                </a:solidFill>
                <a:latin typeface="BMBSPF+MS-UIGothic"/>
                <a:cs typeface="BMBSPF+MS-UIGothic"/>
              </a:rPr>
              <a:t>品背景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569682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MBSPF+MS-UIGothic"/>
                <a:cs typeface="BMBSPF+MS-UIGothic"/>
              </a:rPr>
              <a:t>当前市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BMBSPF+MS-UIGothic"/>
                <a:cs typeface="BMBSPF+MS-UIGothic"/>
              </a:rPr>
              <a:t>上，美容市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BMBSPF+MS-UIGothic"/>
                <a:cs typeface="BMBSPF+MS-UIGothic"/>
              </a:rPr>
              <a:t>存在很多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FFFFFF"/>
                </a:solidFill>
                <a:latin typeface="BMBSPF+MS-UIGothic"/>
                <a:cs typeface="BMBSPF+MS-UIGothic"/>
              </a:rPr>
              <a:t>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FFFFFF"/>
                </a:solidFill>
                <a:latin typeface="BMBSPF+MS-UIGothic"/>
                <a:cs typeface="BMBSPF+MS-UIGothic"/>
              </a:rPr>
              <a:t>域，包括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FFFFF"/>
                </a:solidFill>
                <a:latin typeface="BMBSPF+MS-UIGothic"/>
                <a:cs typeface="BMBSPF+MS-UIGothic"/>
              </a:rPr>
              <a:t>肤、彩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妆</a:t>
            </a:r>
            <a:r>
              <a:rPr sz="1350">
                <a:solidFill>
                  <a:srgbClr val="FFFFFF"/>
                </a:solidFill>
                <a:latin typeface="BMBSPF+MS-UIGothic"/>
                <a:cs typeface="BMBSPF+MS-UIGothic"/>
              </a:rPr>
              <a:t>、香水等。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BMBSPF+MS-UIGothic"/>
                <a:cs typeface="BMBSPF+MS-UIGothic"/>
              </a:rPr>
              <a:t>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FFFFFF"/>
                </a:solidFill>
                <a:latin typeface="BMBSPF+MS-UIGothic"/>
                <a:cs typeface="BMBSPF+MS-UIGothic"/>
              </a:rPr>
              <a:t>域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MBSPF+MS-UIGothic"/>
                <a:cs typeface="BMBSPF+MS-UIGothic"/>
              </a:rPr>
              <a:t>都有各自的品牌和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BMBSPF+MS-UIGothic"/>
                <a:cs typeface="BMBSPF+MS-UIGothic"/>
              </a:rPr>
              <a:t>品，但缺乏一种全方位、个性化的美容套餐服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BMBSPF+MS-UIGothic"/>
                <a:cs typeface="BMBSPF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76839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MBSPF+MS-UIGothic"/>
                <a:cs typeface="BMBSPF+MS-UIGothic"/>
              </a:rPr>
              <a:t>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BMBSPF+MS-UIGothic"/>
                <a:cs typeface="BMBSPF+MS-UIGothic"/>
              </a:rPr>
              <a:t>推出的美容套餐，旨在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FFFFFF"/>
                </a:solidFill>
                <a:latin typeface="BMBSPF+MS-UIGothic"/>
                <a:cs typeface="BMBSPF+MS-UIGothic"/>
              </a:rPr>
              <a:t>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BMBSPF+MS-UIGothic"/>
                <a:cs typeface="BMBSPF+MS-UIGothic"/>
              </a:rPr>
              <a:t>代女性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BMBSPF+MS-UIGothic"/>
                <a:cs typeface="BMBSPF+MS-UIGothic"/>
              </a:rPr>
              <a:t>美的全面追求，提供一站式的美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丽</a:t>
            </a:r>
            <a:r>
              <a:rPr sz="1350">
                <a:solidFill>
                  <a:srgbClr val="FFFFFF"/>
                </a:solidFill>
                <a:latin typeface="BMBSPF+MS-UIGothic"/>
                <a:cs typeface="BMBSPF+MS-UIGothic"/>
              </a:rPr>
              <a:t>解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646783"/>
            <a:ext cx="8853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MBSPF+MS-UIGothic"/>
                <a:cs typeface="BMBSPF+MS-UIGothic"/>
              </a:rPr>
              <a:t>决方案。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9A6930"/>
                </a:solidFill>
                <a:latin typeface="BMBSPF+MS-UIGothic"/>
                <a:cs typeface="BMBSPF+MS-UIGothic"/>
              </a:rPr>
              <a:t>品特点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HPMNS+IFOHGQ+MicrosoftYaHei"/>
                <a:cs typeface="CHPMNS+IFOHGQ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HPMNS+IFOHGQ+MicrosoftYaHei"/>
                <a:cs typeface="CHPMNS+IFOHGQ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HPMNS+IFOHGQ+MicrosoftYaHei"/>
                <a:cs typeface="CHPMNS+IFOHGQ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HPMNS+IFOHGQ+MicrosoftYaHei"/>
                <a:cs typeface="CHPMNS+IFOHGQ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57670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BMBSPF+MS-UIGothic"/>
                <a:cs typeface="BMBSPF+MS-UIGothic"/>
              </a:rPr>
              <a:t>个性化定制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183379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BMBSPF+MS-UIGothic"/>
                <a:cs typeface="BMBSPF+MS-UIGothic"/>
              </a:rPr>
              <a:t>天然有机成分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927850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BMBSPF+MS-UIGothic"/>
                <a:cs typeface="BMBSPF+MS-UIGothic"/>
              </a:rPr>
              <a:t>全方位服</a:t>
            </a:r>
            <a:r>
              <a:rPr sz="1550">
                <a:solidFill>
                  <a:srgbClr val="9A6930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SimSun"/>
                <a:cs typeface="SimSun"/>
              </a:rPr>
              <a:t>专业</a:t>
            </a:r>
            <a:r>
              <a:rPr sz="1550" spc="25">
                <a:solidFill>
                  <a:srgbClr val="9A6930"/>
                </a:solidFill>
                <a:latin typeface="BMBSPF+MS-UIGothic"/>
                <a:cs typeface="BMBSPF+MS-UIGothic"/>
              </a:rPr>
              <a:t>指</a:t>
            </a:r>
            <a:r>
              <a:rPr sz="1550">
                <a:solidFill>
                  <a:srgbClr val="9A6930"/>
                </a:solidFill>
                <a:latin typeface="SimSun"/>
                <a:cs typeface="SimSun"/>
              </a:rPr>
              <a:t>导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根据用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的肤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、年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龄</a:t>
            </a: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、季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节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等因素，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其推荐最适合的美</a:t>
            </a:r>
          </a:p>
          <a:p>
            <a:pPr marL="771524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容套餐。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03625" y="5274162"/>
            <a:ext cx="2694109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所有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品均采用天然有机成分，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确保用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使用后的安全与健康。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涵盖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肤、彩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妆</a:t>
            </a: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、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型、美甲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等多个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域，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用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提供全方</a:t>
            </a:r>
          </a:p>
          <a:p>
            <a:pPr marL="514349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位的美容服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8959850" y="5274162"/>
            <a:ext cx="2694109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提供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的美容咨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询</a:t>
            </a: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和指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帮助用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正确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和使用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9A6930"/>
                </a:solidFill>
                <a:latin typeface="BMBSPF+MS-UIGothic"/>
                <a:cs typeface="BMBSPF+MS-UIGothic"/>
              </a:rPr>
              <a:t>品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优势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BMBSPF+MS-UIGothic"/>
                <a:cs typeface="BMBSPF+MS-UIGothic"/>
              </a:rPr>
              <a:t>安全性高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BMBSPF+MS-UIGothic"/>
                <a:cs typeface="BMBSPF+MS-UIGothic"/>
              </a:rPr>
              <a:t>价格合理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所有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品均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经过严</a:t>
            </a: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格的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量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检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和安全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测试</a:t>
            </a: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，确保用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使用</a:t>
            </a:r>
          </a:p>
          <a:p>
            <a:pPr marL="171450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的安全。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82504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相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于同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类产</a:t>
            </a: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品，我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的价格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更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合理，同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提供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惠活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和会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制度，增加用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的忠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诚</a:t>
            </a: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度。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BMBSPF+MS-UIGothic"/>
                <a:cs typeface="BMBSPF+MS-UIGothic"/>
              </a:rPr>
              <a:t>效果</a:t>
            </a:r>
            <a:r>
              <a:rPr sz="1550" spc="25">
                <a:solidFill>
                  <a:srgbClr val="9A6930"/>
                </a:solidFill>
                <a:latin typeface="SimSun"/>
                <a:cs typeface="SimSun"/>
              </a:rPr>
              <a:t>显</a:t>
            </a:r>
            <a:r>
              <a:rPr sz="1550">
                <a:solidFill>
                  <a:srgbClr val="9A6930"/>
                </a:solidFill>
                <a:latin typeface="BMBSPF+MS-UIGothic"/>
                <a:cs typeface="BMBSPF+MS-UIGothic"/>
              </a:rPr>
              <a:t>著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BMBSPF+MS-UIGothic"/>
                <a:cs typeface="BMBSPF+MS-UIGothic"/>
              </a:rPr>
              <a:t>服</a:t>
            </a:r>
            <a:r>
              <a:rPr sz="1550" spc="25">
                <a:solidFill>
                  <a:srgbClr val="9A6930"/>
                </a:solidFill>
                <a:latin typeface="SimSun"/>
                <a:cs typeface="SimSun"/>
              </a:rPr>
              <a:t>务</a:t>
            </a:r>
            <a:r>
              <a:rPr sz="1550" spc="25">
                <a:solidFill>
                  <a:srgbClr val="9A6930"/>
                </a:solidFill>
                <a:latin typeface="BMBSPF+MS-UIGothic"/>
                <a:cs typeface="BMBSPF+MS-UIGothic"/>
              </a:rPr>
              <a:t>完善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69410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合先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的技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和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的指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，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提供完善的售前、售中、售后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服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，解答用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的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和解决</a:t>
            </a:r>
          </a:p>
          <a:p>
            <a:pPr marL="171450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其疑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2032000" y="5431008"/>
            <a:ext cx="2563177" cy="675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确保用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在使用后能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看到明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显</a:t>
            </a:r>
            <a:r>
              <a:rPr sz="1350">
                <a:solidFill>
                  <a:srgbClr val="633301"/>
                </a:solidFill>
                <a:latin typeface="BMBSPF+MS-UIGothic"/>
                <a:cs typeface="BMBSPF+MS-UIGothic"/>
              </a:rPr>
              <a:t>的效果。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1618744"/>
            <a:ext cx="1978707" cy="18401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39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F1EFEE"/>
                </a:solidFill>
                <a:latin typeface="CHCEMK+JADEDS+MicrosoftYaHei-Bold"/>
                <a:cs typeface="CHCEMK+JADEDS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55540" y="2809216"/>
            <a:ext cx="3143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603200"/>
                </a:solidFill>
                <a:latin typeface="BMBSPF+MS-UIGothic"/>
                <a:cs typeface="BMBSPF+MS-UIGothic"/>
              </a:rPr>
              <a:t>市</a:t>
            </a: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场</a:t>
            </a:r>
            <a:r>
              <a:rPr sz="4500">
                <a:solidFill>
                  <a:srgbClr val="603200"/>
                </a:solidFill>
                <a:latin typeface="BMBSPF+MS-UIGothic"/>
                <a:cs typeface="BMBSPF+MS-UIGothic"/>
              </a:rPr>
              <a:t>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BMBSPF+MS-UIGothic"/>
                <a:cs typeface="BMBSPF+MS-UIGothic"/>
              </a:rPr>
              <a:t>行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业趋势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299345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MBSPF+MS-UIGothic"/>
                <a:cs typeface="BMBSPF+MS-UIGothic"/>
              </a:rPr>
              <a:t>美容行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BMBSPF+MS-UIGothic"/>
                <a:cs typeface="BMBSPF+MS-UIGothic"/>
              </a:rPr>
              <a:t>快速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BMBSPF+MS-UIGothic"/>
                <a:cs typeface="BMBSPF+MS-UIGothic"/>
              </a:rPr>
              <a:t>展，逐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FFFFFF"/>
                </a:solidFill>
                <a:latin typeface="BMBSPF+MS-UIGothic"/>
                <a:cs typeface="BMBSPF+MS-UIGothic"/>
              </a:rPr>
              <a:t>向个性</a:t>
            </a:r>
          </a:p>
          <a:p>
            <a:pPr marL="3810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MBSPF+MS-UIGothic"/>
                <a:cs typeface="BMBSPF+MS-UIGothic"/>
              </a:rPr>
              <a:t>化、定制化服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务转</a:t>
            </a:r>
            <a:r>
              <a:rPr sz="1500">
                <a:solidFill>
                  <a:srgbClr val="FFFFFF"/>
                </a:solidFill>
                <a:latin typeface="BMBSPF+MS-UIGothic"/>
                <a:cs typeface="BMBSPF+MS-UIGothic"/>
              </a:rPr>
              <a:t>型。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MBSPF+MS-UIGothic"/>
                <a:cs typeface="BMBSPF+MS-UIGothic"/>
              </a:rPr>
              <a:t>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BMBSPF+MS-UIGothic"/>
                <a:cs typeface="BMBSPF+MS-UIGothic"/>
              </a:rPr>
              <a:t>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BMBSPF+MS-UIGothic"/>
                <a:cs typeface="BMBSPF+MS-UIGothic"/>
              </a:rPr>
              <a:t>美容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BMBSPF+MS-UIGothic"/>
                <a:cs typeface="BMBSPF+MS-UIGothic"/>
              </a:rPr>
              <a:t>品的需求从基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础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BMBSPF+MS-UIGothic"/>
                <a:cs typeface="BMBSPF+MS-UIGothic"/>
              </a:rPr>
              <a:t>理向高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FFFFFF"/>
                </a:solidFill>
                <a:latin typeface="BMBSPF+MS-UIGothic"/>
                <a:cs typeface="BMBSPF+MS-UIGothic"/>
              </a:rPr>
              <a:t>保养、抗衰老等方向</a:t>
            </a:r>
          </a:p>
          <a:p>
            <a:pPr marL="1047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MBSPF+MS-UIGothic"/>
                <a:cs typeface="BMBSPF+MS-UIGothic"/>
              </a:rPr>
              <a:t>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FFFFFF"/>
                </a:solidFill>
                <a:latin typeface="BMBSPF+MS-UIGothic"/>
                <a:cs typeface="BMBSPF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4764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MBSPF+MS-UIGothic"/>
                <a:cs typeface="BMBSPF+MS-UIGothic"/>
              </a:rPr>
              <a:t>互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FFFFFF"/>
                </a:solidFill>
                <a:latin typeface="BMBSPF+MS-UIGothic"/>
                <a:cs typeface="BMBSPF+MS-UIGothic"/>
              </a:rPr>
              <a:t>网</a:t>
            </a:r>
            <a:r>
              <a:rPr sz="1500">
                <a:solidFill>
                  <a:srgbClr val="FFFFFF"/>
                </a:solidFill>
                <a:latin typeface="CHPMNS+IFOHGQ+MicrosoftYaHei"/>
                <a:cs typeface="CHPMNS+IFOHGQ+MicrosoftYaHei"/>
              </a:rPr>
              <a:t>+</a:t>
            </a:r>
            <a:r>
              <a:rPr sz="1500">
                <a:solidFill>
                  <a:srgbClr val="FFFFFF"/>
                </a:solidFill>
                <a:latin typeface="BMBSPF+MS-UIGothic"/>
                <a:cs typeface="BMBSPF+MS-UIGothic"/>
              </a:rPr>
              <a:t>美容成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BMBSPF+MS-UIGothic"/>
                <a:cs typeface="BMBSPF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BMBSPF+MS-UIGothic"/>
                <a:cs typeface="BMBSPF+MS-UIGothic"/>
              </a:rPr>
              <a:t>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FFF"/>
                </a:solidFill>
                <a:latin typeface="BMBSPF+MS-UIGothic"/>
                <a:cs typeface="BMBSPF+MS-UIGothic"/>
              </a:rPr>
              <a:t>口，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MBSPF+MS-UIGothic"/>
                <a:cs typeface="BMBSPF+MS-UIGothic"/>
              </a:rPr>
              <a:t>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BMBSPF+MS-UIGothic"/>
                <a:cs typeface="BMBSPF+MS-UIGothic"/>
              </a:rPr>
              <a:t>美容行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BMBSPF+MS-UIGothic"/>
                <a:cs typeface="BMBSPF+MS-UIGothic"/>
              </a:rPr>
              <a:t>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FFFFFF"/>
                </a:solidFill>
                <a:latin typeface="BMBSPF+MS-UIGothic"/>
                <a:cs typeface="BMBSPF+MS-UIGothic"/>
              </a:rPr>
              <a:t>模式向数字</a:t>
            </a:r>
          </a:p>
          <a:p>
            <a:pPr marL="571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MBSPF+MS-UIGothic"/>
                <a:cs typeface="BMBSPF+MS-UIGothic"/>
              </a:rPr>
              <a:t>化、智能化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FFFFFF"/>
                </a:solidFill>
                <a:latin typeface="BMBSPF+MS-UIGothic"/>
                <a:cs typeface="BMBSPF+MS-UIGothic"/>
              </a:rPr>
              <a:t>型。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BMBSPF+MS-UIGothic"/>
                <a:cs typeface="BMBSPF+MS-UIGothic"/>
              </a:rPr>
              <a:t>目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9A6930"/>
                </a:solidFill>
                <a:latin typeface="BMBSPF+MS-UIGothic"/>
                <a:cs typeface="BMBSPF+MS-UIGothic"/>
              </a:rPr>
              <a:t>客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9A6930"/>
                </a:solidFill>
                <a:latin typeface="BMBSPF+MS-UIGothic"/>
                <a:cs typeface="BMBSPF+MS-UIGothic"/>
              </a:rPr>
              <a:t>群体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195802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BMBSPF+MS-UIGothic"/>
                <a:cs typeface="BMBSPF+MS-UIGothic"/>
              </a:rPr>
              <a:t>年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龄</a:t>
            </a:r>
            <a:r>
              <a:rPr sz="1500">
                <a:solidFill>
                  <a:srgbClr val="633301"/>
                </a:solidFill>
                <a:latin typeface="BMBSPF+MS-UIGothic"/>
                <a:cs typeface="BMBSPF+MS-UIGothic"/>
              </a:rPr>
              <a:t>在</a:t>
            </a:r>
            <a:r>
              <a:rPr sz="1500">
                <a:solidFill>
                  <a:srgbClr val="633301"/>
                </a:solidFill>
                <a:latin typeface="CHPMNS+IFOHGQ+MicrosoftYaHei"/>
                <a:cs typeface="CHPMNS+IFOHGQ+MicrosoftYaHei"/>
              </a:rPr>
              <a:t>20-45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岁</a:t>
            </a:r>
            <a:r>
              <a:rPr sz="1500">
                <a:solidFill>
                  <a:srgbClr val="633301"/>
                </a:solidFill>
                <a:latin typeface="BMBSPF+MS-UIGothic"/>
                <a:cs typeface="BMBSPF+MS-UIGothic"/>
              </a:rPr>
              <a:t>的女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BMBSPF+MS-UIGothic"/>
                <a:cs typeface="BMBSPF+MS-UIGothic"/>
              </a:rPr>
              <a:t>性，主要集中在城市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BMBSPF+MS-UIGothic"/>
                <a:cs typeface="BMBSPF+MS-UIGothic"/>
              </a:rPr>
              <a:t>白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633301"/>
                </a:solidFill>
                <a:latin typeface="BMBSPF+MS-UIGothic"/>
                <a:cs typeface="BMBSPF+MS-UIGothic"/>
              </a:rPr>
              <a:t>、学生和家庭主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妇</a:t>
            </a:r>
            <a:r>
              <a:rPr sz="1500">
                <a:solidFill>
                  <a:srgbClr val="633301"/>
                </a:solidFill>
                <a:latin typeface="BMBSPF+MS-UIGothic"/>
                <a:cs typeface="BMBSPF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193625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BMBSPF+MS-UIGothic"/>
                <a:cs typeface="BMBSPF+MS-UIGothic"/>
              </a:rPr>
              <a:t>追求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633301"/>
                </a:solidFill>
                <a:latin typeface="BMBSPF+MS-UIGothic"/>
                <a:cs typeface="BMBSPF+MS-UIGothic"/>
              </a:rPr>
              <a:t>尚、注重生活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BMBSPF+MS-UIGothic"/>
                <a:cs typeface="BMBSPF+MS-UIGothic"/>
              </a:rPr>
              <a:t>品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633301"/>
                </a:solidFill>
                <a:latin typeface="BMBSPF+MS-UIGothic"/>
                <a:cs typeface="BMBSPF+MS-UIGothic"/>
              </a:rPr>
              <a:t>，有一定的消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费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BMBSPF+MS-UIGothic"/>
                <a:cs typeface="BMBSPF+MS-UIGothic"/>
              </a:rPr>
              <a:t>能力和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购买习惯</a:t>
            </a:r>
            <a:r>
              <a:rPr sz="1500">
                <a:solidFill>
                  <a:srgbClr val="633301"/>
                </a:solidFill>
                <a:latin typeface="BMBSPF+MS-UIGothic"/>
                <a:cs typeface="BMBSPF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2565" y="5200388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633301"/>
                </a:solidFill>
                <a:latin typeface="BMBSPF+MS-UIGothic"/>
                <a:cs typeface="BMBSPF+MS-UIGothic"/>
              </a:rPr>
              <a:t>美容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633301"/>
                </a:solidFill>
                <a:latin typeface="BMBSPF+MS-UIGothic"/>
                <a:cs typeface="BMBSPF+MS-UIGothic"/>
              </a:rPr>
              <a:t>肤有一定了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BMBSPF+MS-UIGothic"/>
                <a:cs typeface="BMBSPF+MS-UIGothic"/>
              </a:rPr>
              <a:t>解，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对产</a:t>
            </a:r>
            <a:r>
              <a:rPr sz="1500">
                <a:solidFill>
                  <a:srgbClr val="633301"/>
                </a:solidFill>
                <a:latin typeface="BMBSPF+MS-UIGothic"/>
                <a:cs typeface="BMBSPF+MS-UIGothic"/>
              </a:rPr>
              <a:t>品效果和品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633301"/>
                </a:solidFill>
                <a:latin typeface="BMBSPF+MS-UIGothic"/>
                <a:cs typeface="BMBSPF+MS-UIGothic"/>
              </a:rPr>
              <a:t>有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633301"/>
                </a:solidFill>
                <a:latin typeface="BMBSPF+MS-UIGothic"/>
                <a:cs typeface="BMBSPF+MS-UIGothic"/>
              </a:rPr>
              <a:t>高要求。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竞</a:t>
            </a:r>
            <a:r>
              <a:rPr sz="3000">
                <a:solidFill>
                  <a:srgbClr val="9A6930"/>
                </a:solidFill>
                <a:latin typeface="BMBSPF+MS-UIGothic"/>
                <a:cs typeface="BMBSPF+MS-UIGothic"/>
              </a:rPr>
              <a:t>争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9A6930"/>
                </a:solidFill>
                <a:latin typeface="BMBSPF+MS-UIGothic"/>
                <a:cs typeface="BMBSPF+MS-UIGothic"/>
              </a:rPr>
              <a:t>手分析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51872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MBSPF+MS-UIGothic"/>
                <a:cs typeface="BMBSPF+MS-UIGothic"/>
              </a:rPr>
              <a:t>国内外知名品牌，如雅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诗兰</a:t>
            </a:r>
            <a:r>
              <a:rPr sz="1500">
                <a:solidFill>
                  <a:srgbClr val="FFFFFF"/>
                </a:solidFill>
                <a:latin typeface="BMBSPF+MS-UIGothic"/>
                <a:cs typeface="BMBSPF+MS-UIGothic"/>
              </a:rPr>
              <a:t>黛、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兰蔻</a:t>
            </a:r>
            <a:r>
              <a:rPr sz="1500">
                <a:solidFill>
                  <a:srgbClr val="FFFFFF"/>
                </a:solidFill>
                <a:latin typeface="BMBSPF+MS-UIGothic"/>
                <a:cs typeface="BMBSPF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BMBSPF+MS-UIGothic"/>
                <a:cs typeface="BMBSPF+MS-UIGothic"/>
              </a:rPr>
              <a:t>生堂等，具有品牌影响力和市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BMBSPF+MS-UIGothic"/>
                <a:cs typeface="BMBSPF+MS-UIGothic"/>
              </a:rPr>
              <a:t>占有率。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627786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MBSPF+MS-UIGothic"/>
                <a:cs typeface="BMBSPF+MS-UIGothic"/>
              </a:rPr>
              <a:t>国内新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兴</a:t>
            </a:r>
            <a:r>
              <a:rPr sz="1500">
                <a:solidFill>
                  <a:srgbClr val="FFFFFF"/>
                </a:solidFill>
                <a:latin typeface="BMBSPF+MS-UIGothic"/>
                <a:cs typeface="BMBSPF+MS-UIGothic"/>
              </a:rPr>
              <a:t>品牌，如御泥坊、百雀羚等，具有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FFF"/>
                </a:solidFill>
                <a:latin typeface="BMBSPF+MS-UIGothic"/>
                <a:cs typeface="BMBSPF+MS-UIGothic"/>
              </a:rPr>
              <a:t>新的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BMBSPF+MS-UIGothic"/>
                <a:cs typeface="BMBSPF+MS-UIGothic"/>
              </a:rPr>
              <a:t>品和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营销</a:t>
            </a:r>
            <a:r>
              <a:rPr sz="1500">
                <a:solidFill>
                  <a:srgbClr val="FFFFFF"/>
                </a:solidFill>
                <a:latin typeface="BMBSPF+MS-UIGothic"/>
                <a:cs typeface="BMBSPF+MS-UIGothic"/>
              </a:rPr>
              <a:t>模式。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73779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MBSPF+MS-UIGothic"/>
                <a:cs typeface="BMBSPF+MS-UIGothic"/>
              </a:rPr>
              <a:t>美容院、美容医院等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FFFFFF"/>
                </a:solidFill>
                <a:latin typeface="BMBSPF+MS-UIGothic"/>
                <a:cs typeface="BMBSPF+MS-UIGothic"/>
              </a:rPr>
              <a:t>机构，提供个性化、定制化的服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BMBSPF+MS-UIGothic"/>
                <a:cs typeface="BMBSPF+MS-UIGothic"/>
              </a:rPr>
              <a:t>，具有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FFF"/>
                </a:solidFill>
                <a:latin typeface="BMBSPF+MS-UIGothic"/>
                <a:cs typeface="BMBSPF+MS-UIGothic"/>
              </a:rPr>
              <a:t>高的客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BMBSPF+MS-UIGothic"/>
                <a:cs typeface="BMBSPF+MS-UIGothic"/>
              </a:rPr>
              <a:t>粘性。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1618744"/>
            <a:ext cx="1978707" cy="18401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39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F1EFEE"/>
                </a:solidFill>
                <a:latin typeface="CHCEMK+JADEDS+MicrosoftYaHei-Bold"/>
                <a:cs typeface="CHCEMK+JADEDS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55540" y="2809216"/>
            <a:ext cx="3143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营销</a:t>
            </a:r>
            <a:r>
              <a:rPr sz="4500">
                <a:solidFill>
                  <a:srgbClr val="603200"/>
                </a:solidFill>
                <a:latin typeface="BMBSPF+MS-UIGothic"/>
                <a:cs typeface="BMBSPF+MS-UIGothic"/>
              </a:rPr>
              <a:t>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BMBSPF+MS-UIGothic"/>
                <a:cs typeface="BMBSPF+MS-UIGothic"/>
              </a:rPr>
              <a:t>定价策略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78304" y="34104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9A6930"/>
                </a:solidFill>
                <a:latin typeface="BMBSPF+MS-UIGothic"/>
                <a:cs typeface="BMBSPF+MS-UIGothic"/>
              </a:rPr>
              <a:t>高价位策略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32447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9A6930"/>
                </a:solidFill>
                <a:latin typeface="BMBSPF+MS-UIGothic"/>
                <a:cs typeface="BMBSPF+MS-UIGothic"/>
              </a:rPr>
              <a:t>促</a:t>
            </a:r>
            <a:r>
              <a:rPr sz="2000" spc="25">
                <a:solidFill>
                  <a:srgbClr val="9A6930"/>
                </a:solidFill>
                <a:latin typeface="SimSun"/>
                <a:cs typeface="SimSun"/>
              </a:rPr>
              <a:t>销</a:t>
            </a:r>
            <a:r>
              <a:rPr sz="2000" spc="25">
                <a:solidFill>
                  <a:srgbClr val="9A6930"/>
                </a:solidFill>
                <a:latin typeface="BMBSPF+MS-UIGothic"/>
                <a:cs typeface="BMBSPF+MS-UIGothic"/>
              </a:rPr>
              <a:t>价格策略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09002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9A6930"/>
                </a:solidFill>
                <a:latin typeface="BMBSPF+MS-UIGothic"/>
                <a:cs typeface="BMBSPF+MS-UIGothic"/>
              </a:rPr>
              <a:t>会</a:t>
            </a:r>
            <a:r>
              <a:rPr sz="2000" spc="25">
                <a:solidFill>
                  <a:srgbClr val="9A6930"/>
                </a:solidFill>
                <a:latin typeface="SimSun"/>
                <a:cs typeface="SimSun"/>
              </a:rPr>
              <a:t>员</a:t>
            </a:r>
            <a:r>
              <a:rPr sz="2000" spc="25">
                <a:solidFill>
                  <a:srgbClr val="9A6930"/>
                </a:solidFill>
                <a:latin typeface="BMBSPF+MS-UIGothic"/>
                <a:cs typeface="BMBSPF+MS-UIGothic"/>
              </a:rPr>
              <a:t>价格策略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2175" y="4031988"/>
            <a:ext cx="32125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633301"/>
                </a:solidFill>
                <a:latin typeface="BMBSPF+MS-UIGothic"/>
                <a:cs typeface="BMBSPF+MS-UIGothic"/>
              </a:rPr>
              <a:t>种策略适用于提供高价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633301"/>
                </a:solidFill>
                <a:latin typeface="BMBSPF+MS-UIGothic"/>
                <a:cs typeface="BMBSPF+MS-UIGothic"/>
              </a:rPr>
              <a:t>、独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BMBSPF+MS-UIGothic"/>
                <a:cs typeface="BMBSPF+MS-UIGothic"/>
              </a:rPr>
              <a:t>特服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633301"/>
                </a:solidFill>
                <a:latin typeface="BMBSPF+MS-UIGothic"/>
                <a:cs typeface="BMBSPF+MS-UIGothic"/>
              </a:rPr>
              <a:t>和高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633301"/>
                </a:solidFill>
                <a:latin typeface="BMBSPF+MS-UIGothic"/>
                <a:cs typeface="BMBSPF+MS-UIGothic"/>
              </a:rPr>
              <a:t>量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633301"/>
                </a:solidFill>
                <a:latin typeface="BMBSPF+MS-UIGothic"/>
                <a:cs typeface="BMBSPF+MS-UIGothic"/>
              </a:rPr>
              <a:t>品的美容套餐。</a:t>
            </a:r>
          </a:p>
          <a:p>
            <a:pPr marL="95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BMBSPF+MS-UIGothic"/>
                <a:cs typeface="BMBSPF+MS-UIGothic"/>
              </a:rPr>
              <a:t>高价位不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仅</a:t>
            </a:r>
            <a:r>
              <a:rPr sz="1500">
                <a:solidFill>
                  <a:srgbClr val="633301"/>
                </a:solidFill>
                <a:latin typeface="BMBSPF+MS-UIGothic"/>
                <a:cs typeface="BMBSPF+MS-UIGothic"/>
              </a:rPr>
              <a:t>可以覆盖成本，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633301"/>
                </a:solidFill>
                <a:latin typeface="BMBSPF+MS-UIGothic"/>
                <a:cs typeface="BMBSPF+MS-UIGothic"/>
              </a:rPr>
              <a:t>能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633301"/>
                </a:solidFill>
                <a:latin typeface="BMBSPF+MS-UIGothic"/>
                <a:cs typeface="BMBSPF+MS-UIGothic"/>
              </a:rPr>
              <a:t>品牌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树</a:t>
            </a:r>
            <a:r>
              <a:rPr sz="1500">
                <a:solidFill>
                  <a:srgbClr val="633301"/>
                </a:solidFill>
                <a:latin typeface="BMBSPF+MS-UIGothic"/>
                <a:cs typeface="BMBSPF+MS-UIGothic"/>
              </a:rPr>
              <a:t>立高端、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633301"/>
                </a:solidFill>
                <a:latin typeface="BMBSPF+MS-UIGothic"/>
                <a:cs typeface="BMBSPF+MS-UIGothic"/>
              </a:rPr>
              <a:t>的形象。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633301"/>
                </a:solidFill>
                <a:latin typeface="BMBSPF+MS-UIGothic"/>
                <a:cs typeface="BMBSPF+MS-UIGothic"/>
              </a:rPr>
              <a:t>了吸引更多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633301"/>
                </a:solidFill>
                <a:latin typeface="BMBSPF+MS-UIGothic"/>
                <a:cs typeface="BMBSPF+MS-UIGothic"/>
              </a:rPr>
              <a:t>客，美容套餐可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BMBSPF+MS-UIGothic"/>
                <a:cs typeface="BMBSPF+MS-UIGothic"/>
              </a:rPr>
              <a:t>以采取定期的促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633301"/>
                </a:solidFill>
                <a:latin typeface="BMBSPF+MS-UIGothic"/>
                <a:cs typeface="BMBSPF+MS-UIGothic"/>
              </a:rPr>
              <a:t>活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633301"/>
                </a:solidFill>
                <a:latin typeface="BMBSPF+MS-UIGothic"/>
                <a:cs typeface="BMBSPF+MS-UIGothic"/>
              </a:rPr>
              <a:t>，如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633301"/>
                </a:solidFill>
                <a:latin typeface="BMBSPF+MS-UIGothic"/>
                <a:cs typeface="BMBSPF+MS-UIGothic"/>
              </a:rPr>
              <a:t>假</a:t>
            </a:r>
          </a:p>
          <a:p>
            <a:pPr marL="2857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BMBSPF+MS-UIGothic"/>
                <a:cs typeface="BMBSPF+MS-UIGothic"/>
              </a:rPr>
              <a:t>日折扣、新用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户优</a:t>
            </a:r>
            <a:r>
              <a:rPr sz="1500">
                <a:solidFill>
                  <a:srgbClr val="633301"/>
                </a:solidFill>
                <a:latin typeface="BMBSPF+MS-UIGothic"/>
                <a:cs typeface="BMBSPF+MS-UIGothic"/>
              </a:rPr>
              <a:t>惠等。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为长</a:t>
            </a:r>
            <a:r>
              <a:rPr sz="1500">
                <a:solidFill>
                  <a:srgbClr val="633301"/>
                </a:solidFill>
                <a:latin typeface="BMBSPF+MS-UIGothic"/>
                <a:cs typeface="BMBSPF+MS-UIGothic"/>
              </a:rPr>
              <a:t>期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633301"/>
                </a:solidFill>
                <a:latin typeface="BMBSPF+MS-UIGothic"/>
                <a:cs typeface="BMBSPF+MS-UIGothic"/>
              </a:rPr>
              <a:t>客提供会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633301"/>
                </a:solidFill>
                <a:latin typeface="BMBSPF+MS-UIGothic"/>
                <a:cs typeface="BMBSPF+MS-UIGothic"/>
              </a:rPr>
              <a:t>卡，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633301"/>
                </a:solidFill>
                <a:latin typeface="BMBSPF+MS-UIGothic"/>
                <a:cs typeface="BMBSPF+MS-UIGothic"/>
              </a:rPr>
              <a:t>他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们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BMBSPF+MS-UIGothic"/>
                <a:cs typeface="BMBSPF+MS-UIGothic"/>
              </a:rPr>
              <a:t>享受会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员专</a:t>
            </a:r>
            <a:r>
              <a:rPr sz="1500">
                <a:solidFill>
                  <a:srgbClr val="633301"/>
                </a:solidFill>
                <a:latin typeface="BMBSPF+MS-UIGothic"/>
                <a:cs typeface="BMBSPF+MS-UIGothic"/>
              </a:rPr>
              <a:t>属价格和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633301"/>
                </a:solidFill>
                <a:latin typeface="BMBSPF+MS-UIGothic"/>
                <a:cs typeface="BMBSPF+MS-UIGothic"/>
              </a:rPr>
              <a:t>惠，从而</a:t>
            </a:r>
          </a:p>
          <a:p>
            <a:pPr marL="571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BMBSPF+MS-UIGothic"/>
                <a:cs typeface="BMBSPF+MS-UIGothic"/>
              </a:rPr>
              <a:t>增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633301"/>
                </a:solidFill>
                <a:latin typeface="BMBSPF+MS-UIGothic"/>
                <a:cs typeface="BMBSPF+MS-UIGothic"/>
              </a:rPr>
              <a:t>客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633301"/>
                </a:solidFill>
                <a:latin typeface="BMBSPF+MS-UIGothic"/>
                <a:cs typeface="BMBSPF+MS-UIGothic"/>
              </a:rPr>
              <a:t>忠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633301"/>
                </a:solidFill>
                <a:latin typeface="BMBSPF+MS-UIGothic"/>
                <a:cs typeface="BMBSPF+MS-UIGothic"/>
              </a:rPr>
              <a:t>度。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https://d.book118.com/568066073070006042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BMBSPF+MS-UIGothic</vt:lpstr>
      <vt:lpstr>SimSun</vt:lpstr>
      <vt:lpstr>OJWBWI+VEHDMH+ArialMT</vt:lpstr>
      <vt:lpstr>Times New Roman</vt:lpstr>
      <vt:lpstr>CHCEMK+JADEDS+MicrosoftYaHei-Bold</vt:lpstr>
      <vt:lpstr>CHPMNS+IFOHGQ+MicrosoftYaHei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2024-09-21T16:34:26.159</cp:lastPrinted>
  <dcterms:created xsi:type="dcterms:W3CDTF">2024-09-21T08:34:26Z</dcterms:created>
  <dcterms:modified xsi:type="dcterms:W3CDTF">2024-09-21T08:34:27Z</dcterms:modified>
</cp:coreProperties>
</file>