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WKKFCS+MS-UIGothic"/>
      <p:regular r:id="rId19"/>
    </p:embeddedFont>
    <p:embeddedFont>
      <p:font typeface="JSTRFO+EPRNWB+ArialMT"/>
      <p:regular r:id="rId20"/>
    </p:embeddedFont>
    <p:embeddedFont>
      <p:font typeface="ONRKTJ+MSAWCI+MicrosoftYaHei-Bold"/>
      <p:regular r:id="rId21"/>
    </p:embeddedFont>
    <p:embeddedFont>
      <p:font typeface="ABHFCF+WICEMM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B6E68-D326-47DE-A0DE-02041CE3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59020-5F0B-492D-A0B5-DA98A1663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C00A8-D1E9-4F56-99AA-3BE704CD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97D49-D982-4973-97DE-4DF8AC59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BB6DF-3EBA-4A98-A07C-14E0ED93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0920E-B2BB-470D-BC54-35F6C1D5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66324-6414-4ED9-B1FE-E05F1A94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6B842-3CFA-4DAA-ADA5-2440A95C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3B112-A4F5-45B1-ACD6-BEE719F3F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F5996-1276-4A72-8719-F031FB8CF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D2EDA-43AF-4ECD-905D-5F3E416F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001207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WKKFCS+MS-UIGothic"/>
                <a:cs typeface="WKKFCS+MS-UIGothic"/>
              </a:rPr>
              <a:t>高三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5150" spc="23">
                <a:solidFill>
                  <a:srgbClr val="00B6FF"/>
                </a:solidFill>
                <a:latin typeface="WKKFCS+MS-UIGothic"/>
                <a:cs typeface="WKKFCS+MS-UIGothic"/>
              </a:rPr>
              <a:t>史一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5150" spc="25">
                <a:solidFill>
                  <a:srgbClr val="00B6FF"/>
                </a:solidFill>
                <a:latin typeface="WKKFCS+MS-UIGothic"/>
                <a:cs typeface="WKKFCS+MS-UIGothic"/>
              </a:rPr>
              <a:t>复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 spc="25">
                <a:solidFill>
                  <a:srgbClr val="00B6FF"/>
                </a:solidFill>
                <a:latin typeface="WKKFCS+MS-UIGothic"/>
                <a:cs typeface="WKKFCS+MS-UIGothic"/>
              </a:rPr>
              <a:t>件古代中国的科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WKKFCS+MS-UIGothic"/>
                <a:cs typeface="WKKFCS+MS-UIGothic"/>
              </a:rPr>
              <a:t>技成就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STRFO+EPRNWB+ArialMT"/>
                <a:cs typeface="JSTRFO+EPRN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2978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STRFO+EPRNWB+ArialMT"/>
                <a:cs typeface="JSTRFO+EPRN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古代中国的天文与数学成就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STRFO+EPRNWB+ArialMT"/>
                <a:cs typeface="JSTRFO+EPRN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古代中国的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农业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科技成就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STRFO+EPRNWB+ArialMT"/>
                <a:cs typeface="JSTRFO+EPRN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古代中国的医学科技成就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STRFO+EPRNWB+ArialMT"/>
                <a:cs typeface="JSTRFO+EPRN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古代中国的四大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明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STRFO+EPRNWB+ArialMT"/>
                <a:cs typeface="JSTRFO+EPRN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WKKFCS+MS-UIGothic"/>
                <a:cs typeface="WKKFCS+MS-UIGothic"/>
              </a:rPr>
              <a:t>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RKTJ+MSAWCI+MicrosoftYaHei-Bold"/>
                <a:cs typeface="ONRKTJ+MSAWCI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10225" y="355947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WKKFCS+MS-UIGothic"/>
                <a:cs typeface="WKKFCS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重点与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KKFCS+MS-UIGothic"/>
                <a:cs typeface="WKKFCS+MS-UIGothic"/>
              </a:rPr>
              <a:t>重点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1550">
                <a:solidFill>
                  <a:srgbClr val="00B6FF"/>
                </a:solidFill>
                <a:latin typeface="WKKFCS+MS-UIGothic"/>
                <a:cs typeface="WKKFCS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方法建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BHFCF+WICEMM+MicrosoftYaHei"/>
                <a:cs typeface="ABHFCF+WICEM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BHFCF+WICEMM+MicrosoftYaHei"/>
                <a:cs typeface="ABHFCF+WICEM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BHFCF+WICEMM+MicrosoftYaHei"/>
                <a:cs typeface="ABHFCF+WICEM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BHFCF+WICEMM+MicrosoftYaHei"/>
                <a:cs typeface="ABHFCF+WICEMM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RKTJ+MSAWCI+MicrosoftYaHei-Bold"/>
                <a:cs typeface="ONRKTJ+MSAWCI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1350" y="3559476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WKKFCS+MS-UIGothic"/>
                <a:cs typeface="WKKFCS+MS-UIGothic"/>
              </a:rPr>
              <a:t>古代中国的天文与数学成就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天文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观测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制星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最早的天文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观测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天文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300" spc="23">
                <a:solidFill>
                  <a:srgbClr val="00B6FF"/>
                </a:solidFill>
                <a:latin typeface="WKKFCS+MS-UIGothic"/>
                <a:cs typeface="WKKFCS+MS-UIGothic"/>
              </a:rPr>
              <a:t>器的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WKKFCS+MS-UIGothic"/>
                <a:cs typeface="WKKFCS+MS-UIGothic"/>
              </a:rPr>
              <a:t>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古代数学的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KKFCS+MS-UIGothic"/>
                <a:cs typeface="WKKFCS+MS-UIGothic"/>
              </a:rPr>
              <a:t>算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WKKFCS+MS-UIGothic"/>
                <a:cs typeface="WKKFCS+MS-UIGothic"/>
              </a:rPr>
              <a:t>与代数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KKFCS+MS-UIGothic"/>
                <a:cs typeface="WKKFCS+MS-UIGothic"/>
              </a:rPr>
              <a:t>数学与天文学的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FFFDFD"/>
                </a:solidFill>
                <a:latin typeface="WKKFCS+MS-UIGothic"/>
                <a:cs typeface="WKKFCS+MS-UIGothic"/>
              </a:rPr>
              <a:t>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古代中国的数学在算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和代数方面取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得了重要成就，如《九章算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》、《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周髀算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》等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典著作，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后世数学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展奠定了基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古代中国的数学与天文学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合，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多数学成果都是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了解决天文学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生的。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KKFCS+MS-UIGothic"/>
                <a:cs typeface="WKKFCS+MS-UIGothic"/>
              </a:rPr>
              <a:t>几何学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6754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古代中国的几何学也有所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展，如《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周髀算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》中就包含了关于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椭圆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双曲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等几何知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WKKFCS+MS-UIGothic"/>
                <a:cs typeface="WKKFC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天文与数学的相互影响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天文学推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数学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WKKFCS+MS-UIGothic"/>
                <a:cs typeface="WKKFCS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数学在天文学中的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6FF"/>
                </a:solidFill>
                <a:latin typeface="WKKFCS+MS-UIGothic"/>
                <a:cs typeface="WKKFCS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RKTJ+MSAWCI+MicrosoftYaHei-Bold"/>
                <a:cs typeface="ONRKTJ+MSAWCI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WKKFCS+MS-UIGothic"/>
                <a:cs typeface="WKKFCS+MS-UIGothic"/>
              </a:rPr>
              <a:t>古代中国的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农业</a:t>
            </a:r>
            <a:r>
              <a:rPr sz="3800" spc="25">
                <a:solidFill>
                  <a:srgbClr val="00B6FF"/>
                </a:solidFill>
                <a:latin typeface="WKKFCS+MS-UIGothic"/>
                <a:cs typeface="WKKFCS+MS-UIGothic"/>
              </a:rPr>
              <a:t>科技成就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古代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农业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工具的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明与改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NRKTJ+MSAWCI+MicrosoftYaHei-Bold"/>
                <a:cs typeface="ONRKTJ+MSAWC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NRKTJ+MSAWCI+MicrosoftYaHei-Bold"/>
                <a:cs typeface="ONRKTJ+MSAWC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NRKTJ+MSAWCI+MicrosoftYaHei-Bold"/>
                <a:cs typeface="ONRKTJ+MSAWC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铁</a:t>
            </a:r>
            <a:r>
              <a:rPr sz="2000" spc="25">
                <a:solidFill>
                  <a:srgbClr val="00B6FF"/>
                </a:solidFill>
                <a:latin typeface="WKKFCS+MS-UIGothic"/>
                <a:cs typeface="WKKFCS+MS-UIGothic"/>
              </a:rPr>
              <a:t>犁牛耕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WKKFCS+MS-UIGothic"/>
                <a:cs typeface="WKKFCS+MS-UIGothic"/>
              </a:rPr>
              <a:t>曲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辕</a:t>
            </a:r>
            <a:r>
              <a:rPr sz="2000">
                <a:solidFill>
                  <a:srgbClr val="00B6FF"/>
                </a:solidFill>
                <a:latin typeface="WKKFCS+MS-UIGothic"/>
                <a:cs typeface="WKKFCS+MS-UIGothic"/>
              </a:rPr>
              <a:t>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龙</a:t>
            </a:r>
            <a:r>
              <a:rPr sz="2000" spc="25">
                <a:solidFill>
                  <a:srgbClr val="00B6FF"/>
                </a:solidFill>
                <a:latin typeface="WKKFCS+MS-UIGothic"/>
                <a:cs typeface="WKKFCS+MS-UIGothic"/>
              </a:rPr>
              <a:t>骨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古代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农业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耕作技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作复种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精耕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2300">
                <a:solidFill>
                  <a:srgbClr val="00B6FF"/>
                </a:solidFill>
                <a:latin typeface="WKKFCS+MS-UIGothic"/>
                <a:cs typeface="WKKFCS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KKFCS+MS-UIGothic"/>
                <a:cs typeface="WKKFCS+MS-UIGothic"/>
              </a:rPr>
              <a:t>梯田技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古代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农业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科学理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WKKFCS+MS-UIGothic"/>
                <a:cs typeface="WKKFC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60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WKKFCS+MS-UIGothic"/>
                <a:cs typeface="WKKFCS+MS-UIGothic"/>
              </a:rPr>
              <a:t>《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齐</a:t>
            </a:r>
            <a:r>
              <a:rPr sz="2000" spc="15">
                <a:solidFill>
                  <a:srgbClr val="00B6FF"/>
                </a:solidFill>
                <a:latin typeface="WKKFCS+MS-UIGothic"/>
                <a:cs typeface="WKKFCS+MS-UIGothic"/>
              </a:rPr>
              <a:t>民要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>
                <a:solidFill>
                  <a:srgbClr val="00B6FF"/>
                </a:solidFill>
                <a:latin typeface="WKKFCS+MS-UIGothic"/>
                <a:cs typeface="WKKFCS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660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WKKFCS+MS-UIGothic"/>
                <a:cs typeface="WKKFCS+MS-UIGothic"/>
              </a:rPr>
              <a:t>《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农</a:t>
            </a:r>
            <a:r>
              <a:rPr sz="2000" spc="15">
                <a:solidFill>
                  <a:srgbClr val="00B6FF"/>
                </a:solidFill>
                <a:latin typeface="WKKFCS+MS-UIGothic"/>
                <a:cs typeface="WKKFCS+MS-UIGothic"/>
              </a:rPr>
              <a:t>政全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000">
                <a:solidFill>
                  <a:srgbClr val="00B6FF"/>
                </a:solidFill>
                <a:latin typeface="WKKFCS+MS-UIGothic"/>
                <a:cs typeface="WKKFCS+MS-UIGothic"/>
              </a:rPr>
              <a:t>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https://d.book118.com/568070012073006045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WKKFCS+MS-UIGothic</vt:lpstr>
      <vt:lpstr>SimSun</vt:lpstr>
      <vt:lpstr>JSTRFO+EPRNWB+ArialMT</vt:lpstr>
      <vt:lpstr>Times New Roman</vt:lpstr>
      <vt:lpstr>ONRKTJ+MSAWCI+MicrosoftYaHei-Bold</vt:lpstr>
      <vt:lpstr>ABHFCF+WICEMM+MicrosoftYaHei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2024-09-26T03:03:26.716</cp:lastPrinted>
  <dcterms:created xsi:type="dcterms:W3CDTF">2024-09-25T19:03:26Z</dcterms:created>
  <dcterms:modified xsi:type="dcterms:W3CDTF">2024-09-25T19:03:27Z</dcterms:modified>
</cp:coreProperties>
</file>