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3FA27-340A-449F-B5D3-E642956C1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43F25-B260-432E-8327-337BEFB34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6148A-A6AB-4B06-A731-68896D26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A4182-55D9-420A-8DFC-3C491999E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BC6F95-0DAC-4C07-A78D-BBDBA50F2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3DEA8-E897-4798-9B9F-ECA9EAAA8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ADC14-12BB-4407-9B3B-EB2C868AC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FD648-FEA1-422F-BAD3-1E426B55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28759-8C8E-45AB-AE92-B4C4113A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ED0D-717D-4BD2-8899-48511628E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5A534-B722-4A88-A9B0-B74CD5E10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845FC1-D23C-4BB6-BDDA-5CE73243EF1F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18410199"/>
      </p:ext>
    </p:extLst>
  </p:cSld>
  <p:clrMapOvr>
    <a:masterClrMapping/>
  </p:clrMapOvr>
  <p:transition spd="med">
    <p:dissolv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DE9EC6-8317-4DB0-904D-2659C5C2C681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79370196"/>
      </p:ext>
    </p:extLst>
  </p:cSld>
  <p:clrMapOvr>
    <a:masterClrMapping/>
  </p:clrMapOvr>
  <p:transition spd="med">
    <p:dissolv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57F08B-D1D9-429A-AB25-357A45AE63F0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54178908"/>
      </p:ext>
    </p:extLst>
  </p:cSld>
  <p:clrMapOvr>
    <a:masterClrMapping/>
  </p:clrMapOvr>
  <p:transition spd="med">
    <p:dissolv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C7B566-41F3-4E7A-8C91-D73D809CF1BA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172560"/>
      </p:ext>
    </p:extLst>
  </p:cSld>
  <p:clrMapOvr>
    <a:masterClrMapping/>
  </p:clrMapOvr>
  <p:transition spd="med">
    <p:dissolv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0FF56-68CA-4C66-A4EA-60FBC8A09DCF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93098648"/>
      </p:ext>
    </p:extLst>
  </p:cSld>
  <p:clrMapOvr>
    <a:masterClrMapping/>
  </p:clrMapOvr>
  <p:transition spd="med">
    <p:dissolv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64A8BC-BDEE-4BF7-A646-3AF843BA68A1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35468396"/>
      </p:ext>
    </p:extLst>
  </p:cSld>
  <p:clrMapOvr>
    <a:masterClrMapping/>
  </p:clrMapOvr>
  <p:transition spd="med">
    <p:dissolv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42826-67F7-4D98-AE56-99E2808B8C06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50391803"/>
      </p:ext>
    </p:extLst>
  </p:cSld>
  <p:clrMapOvr>
    <a:masterClrMapping/>
  </p:clrMapOvr>
  <p:transition spd="med">
    <p:dissolv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45B267-65EB-4988-9F1C-C1D12DE19042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01792250"/>
      </p:ext>
    </p:extLst>
  </p:cSld>
  <p:clrMapOvr>
    <a:masterClrMapping/>
  </p:clrMapOvr>
  <p:transition spd="med">
    <p:dissolv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5ADF6D-65F3-4C02-8445-D9851ACB6121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42504071"/>
      </p:ext>
    </p:extLst>
  </p:cSld>
  <p:clrMapOvr>
    <a:masterClrMapping/>
  </p:clrMapOvr>
  <p:transition spd="med">
    <p:dissolv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D31961-F32B-4CE7-8BBB-2CB887E32C58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3428298"/>
      </p:ext>
    </p:extLst>
  </p:cSld>
  <p:clrMapOvr>
    <a:masterClrMapping/>
  </p:clrMapOvr>
  <p:transition spd="med">
    <p:dissolv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820473-CFD1-473A-8443-D4708B6EDAE9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71642294"/>
      </p:ext>
    </p:extLst>
  </p:cSld>
  <p:clrMapOvr>
    <a:masterClrMapping/>
  </p:clrMapOvr>
  <p:transition spd="med">
    <p:dissolv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fld id="{8CE5E940-34D4-42C4-98B8-F1F357C6EA5F}" type="datetime1">
              <a:rPr lang="en-US"/>
              <a:t>1/13/2017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fld id="{28B011EB-357B-457C-BF45-57EB15B60320}" type="slidenum">
              <a:rPr lang="zh-CN" altLang="en-US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19321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94ADFF0-9301-44B5-9B83-09FF08DB0DA0}" type="slidenum">
              <a:rPr lang="zh-CN" altLang="en-US"/>
              <a:t>‹#›</a:t>
            </a:fld>
            <a:endParaRPr lang="en-US" altLang="zh-CN"/>
          </a:p>
        </p:txBody>
      </p:sp>
      <p:pic>
        <p:nvPicPr>
          <p:cNvPr id="4103" name="Picture 7" descr="ny_15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5875338"/>
            <a:ext cx="9144000" cy="98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ransition spd="med">
    <p:dissolve/>
  </p:transition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hyperlink" Target="http://image.baidu.com/i?ct=503316480&amp;z=&amp;tn=baiduimagedetail&amp;word=%B9%B7+%CD%BC%C6%AC&amp;in=12704&amp;cl=2&amp;lm=-1&amp;pn=27&amp;rn=1&amp;di=21541123545&amp;ln=2000&amp;fr=&amp;fmq=&amp;ic=&amp;s=&amp;se=&amp;sme=0&amp;tab=&amp;width=&amp;height=&amp;face=&amp;is=&amp;istype=" TargetMode="External" /><Relationship Id="rId5" Type="http://schemas.openxmlformats.org/officeDocument/2006/relationships/image" Target="../media/image5.jpe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8.jpeg" /><Relationship Id="rId9" Type="http://schemas.openxmlformats.org/officeDocument/2006/relationships/image" Target="../media/image9.w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2.jpeg" /><Relationship Id="rId3" Type="http://schemas.openxmlformats.org/officeDocument/2006/relationships/hyperlink" Target="sm3u1-1.swf" TargetMode="External" /><Relationship Id="rId4" Type="http://schemas.openxmlformats.org/officeDocument/2006/relationships/hyperlink" Target="file:///C:\Documents%20and%20Settings\Nikki\&#26700;&#38754;\&#27169;&#22359;&#19977;\sm3u1-1.swf" TargetMode="Ex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audio" Target="../media/chimes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audio" Target="../media/audio2222212.wav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hyperlink" Target="file:///C:\Documents%20and%20Settings\Nikki\&#26700;&#38754;\&#27169;&#22359;&#19977;\sm3u1-1.swf" TargetMode="Ex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Relationship Id="rId6" Type="http://schemas.openxmlformats.org/officeDocument/2006/relationships/image" Target="../media/image20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2.gif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3.gif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6.jpeg" /><Relationship Id="rId3" Type="http://schemas.openxmlformats.org/officeDocument/2006/relationships/image" Target="../media/image34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Relationship Id="rId6" Type="http://schemas.openxmlformats.org/officeDocument/2006/relationships/image" Target="../media/image20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1130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4" descr="70dd7e5342ef015e8435243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标题 1"/>
          <p:cNvSpPr>
            <a:spLocks noGrp="1" noChangeArrowheads="1"/>
          </p:cNvSpPr>
          <p:nvPr>
            <p:ph type="title"/>
          </p:nvPr>
        </p:nvSpPr>
        <p:spPr>
          <a:xfrm>
            <a:off x="685800" y="619713"/>
            <a:ext cx="7772400" cy="1470025"/>
          </a:xfrm>
        </p:spPr>
        <p:txBody>
          <a:bodyPr/>
          <a:lstStyle/>
          <a:p>
            <a:pPr marL="0" indent="0"/>
            <a:r>
              <a:rPr lang="en-US" sz="5400" b="1"/>
              <a:t>Module </a:t>
            </a:r>
            <a:r>
              <a:rPr lang="en-US" sz="5400" b="1" smtClean="0"/>
              <a:t>3</a:t>
            </a:r>
            <a:r>
              <a:rPr lang="en-US" altLang="zh-CN" sz="5400" b="1" smtClean="0"/>
              <a:t>  Unit 1</a:t>
            </a:r>
            <a:r>
              <a:rPr lang="en-US" sz="5400" b="1" smtClean="0"/>
              <a:t> </a:t>
            </a:r>
            <a:endParaRPr lang="zh-CN" altLang="en-US" sz="4000"/>
          </a:p>
        </p:txBody>
      </p:sp>
      <p:sp>
        <p:nvSpPr>
          <p:cNvPr id="8196" name="副标题 2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826284" y="2204439"/>
            <a:ext cx="7708900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algn="ctr">
              <a:buFont typeface="Arial" pitchFamily="34" charset="0"/>
              <a:buNone/>
            </a:pPr>
            <a:r>
              <a:rPr lang="en-US" sz="8800" b="1" smtClean="0"/>
              <a:t>I </a:t>
            </a:r>
            <a:r>
              <a:rPr lang="en-US" sz="8800" b="1"/>
              <a:t>like football.</a:t>
            </a:r>
            <a:endParaRPr lang="zh-CN" altLang="en-US" sz="6000"/>
          </a:p>
        </p:txBody>
      </p:sp>
      <p:sp>
        <p:nvSpPr>
          <p:cNvPr id="6" name="矩形 5"/>
          <p:cNvSpPr/>
          <p:nvPr/>
        </p:nvSpPr>
        <p:spPr>
          <a:xfrm>
            <a:off x="4481140" y="5589990"/>
            <a:ext cx="184709" cy="491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descr="ebdbfb6e455152eb81cb4ab1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5650" y="1125538"/>
            <a:ext cx="2087563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900113" y="2565400"/>
            <a:ext cx="18002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>
                <a:ea typeface="华文彩云" pitchFamily="2" charset="-122"/>
              </a:rPr>
              <a:t>cats</a:t>
            </a:r>
          </a:p>
        </p:txBody>
      </p:sp>
      <p:pic>
        <p:nvPicPr>
          <p:cNvPr id="7172" name="Picture 4" descr="u=3193255345,2294549986&amp;fm=0&amp;gp=0">
            <a:hlinkClick r:id="rId4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03575" y="1125538"/>
            <a:ext cx="230505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3492500" y="2565400"/>
            <a:ext cx="15113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>
                <a:ea typeface="华文彩云" pitchFamily="2" charset="-122"/>
              </a:rPr>
              <a:t>dogs</a:t>
            </a:r>
          </a:p>
        </p:txBody>
      </p:sp>
      <p:pic>
        <p:nvPicPr>
          <p:cNvPr id="7174" name="Picture 6" descr="1630000029174612458107241117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84888" y="1052513"/>
            <a:ext cx="238125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6011863" y="2492375"/>
            <a:ext cx="2808287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/>
              <a:t>pandas</a:t>
            </a:r>
          </a:p>
        </p:txBody>
      </p:sp>
      <p:pic>
        <p:nvPicPr>
          <p:cNvPr id="7176" name="Picture 8" descr="534eb732d2a553e4d0a2d3e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5650" y="3500438"/>
            <a:ext cx="20161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755650" y="5013325"/>
            <a:ext cx="20161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/>
              <a:t>tigers</a:t>
            </a:r>
          </a:p>
        </p:txBody>
      </p:sp>
      <p:pic>
        <p:nvPicPr>
          <p:cNvPr id="7178" name="Picture 10" descr="%B4%F3%CF%F3%CD%F5%B9%FA3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132138" y="3500438"/>
            <a:ext cx="2428875" cy="1506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3059113" y="5084763"/>
            <a:ext cx="3024187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/>
              <a:t>elephants</a:t>
            </a:r>
          </a:p>
        </p:txBody>
      </p:sp>
      <p:pic>
        <p:nvPicPr>
          <p:cNvPr id="7180" name="Picture 12" descr="0130000020954112383900028603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84888" y="3429000"/>
            <a:ext cx="2519362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6156325" y="5157788"/>
            <a:ext cx="298767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/>
              <a:t>monkeys</a:t>
            </a: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0" y="4212"/>
            <a:ext cx="9144000" cy="825501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100000">
                <a:schemeClr val="bg1"/>
              </a:gs>
            </a:gsLst>
            <a:lin ang="5400000" scaled="1"/>
          </a:gradFill>
          <a:ln w="3175" cap="sq">
            <a:solidFill>
              <a:schemeClr val="bg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solidFill>
                  <a:schemeClr val="accent2"/>
                </a:solidFill>
                <a:latin typeface="Comic Sans MS" pitchFamily="66" charset="0"/>
                <a:ea typeface="华文彩云" pitchFamily="2" charset="-122"/>
              </a:rPr>
              <a:t>     </a:t>
            </a:r>
            <a:r>
              <a:rPr lang="en-US" altLang="zh-CN" sz="4800" b="1">
                <a:solidFill>
                  <a:schemeClr val="accent2"/>
                </a:solidFill>
                <a:latin typeface="Comic Sans MS" pitchFamily="66" charset="0"/>
                <a:ea typeface="华文彩云" pitchFamily="2" charset="-122"/>
              </a:rPr>
              <a:t>What are they?</a:t>
            </a:r>
          </a:p>
        </p:txBody>
      </p:sp>
      <p:pic>
        <p:nvPicPr>
          <p:cNvPr id="7183" name="Picture 15" descr="MC900418220[1]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1219200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4" name="Picture 16" descr="MC900418220[1]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667625" y="0"/>
            <a:ext cx="1219200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3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3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3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3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3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3" grpId="0"/>
      <p:bldP spid="7175" grpId="0"/>
      <p:bldP spid="7177" grpId="0"/>
      <p:bldP spid="7179" grpId="0"/>
      <p:bldP spid="7181" grpId="0"/>
      <p:bldP spid="718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 descr="78ad00b391691c8ad8335a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339975" y="3789363"/>
            <a:ext cx="5256213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6600">
                <a:latin typeface="Comic Sans MS" pitchFamily="66" charset="0"/>
              </a:rPr>
              <a:t>playground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0243" name="内容占位符 3" descr="200812160204189949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-7938" y="12700"/>
            <a:ext cx="9151938" cy="684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Box 4"/>
          <p:cNvSpPr>
            <a:spLocks noChangeArrowheads="1"/>
          </p:cNvSpPr>
          <p:nvPr/>
        </p:nvSpPr>
        <p:spPr bwMode="auto">
          <a:xfrm>
            <a:off x="0" y="1500188"/>
            <a:ext cx="942340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sz="54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Sports  make  our  life  healthy.</a:t>
            </a:r>
            <a:endParaRPr lang="zh-CN" altLang="en-US" sz="5400" b="1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r>
              <a:rPr lang="zh-CN" altLang="en-US" sz="54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运动使我们的生活健康。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2291" name="内容占位符 3" descr="图片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5588" cy="686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Box 4"/>
          <p:cNvSpPr>
            <a:spLocks noChangeArrowheads="1"/>
          </p:cNvSpPr>
          <p:nvPr/>
        </p:nvSpPr>
        <p:spPr bwMode="auto">
          <a:xfrm>
            <a:off x="1857375" y="2000250"/>
            <a:ext cx="5572125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看图，</a:t>
            </a:r>
          </a:p>
          <a:p>
            <a:r>
              <a:rPr lang="zh-CN" altLang="en-US" sz="44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尝试理解课文大意。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555076" y="2708670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  <a:endParaRPr kumimoji="0" lang="en-US" altLang="zh-CN" sz="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</a:p>
        </p:txBody>
      </p:sp>
      <p:sp>
        <p:nvSpPr>
          <p:cNvPr id="13314" name="标题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3315" name="内容占位符 3" descr="23.jpg">
            <a:hlinkClick r:id="rId3" action="ppaction://hlinkfile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376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Box 4"/>
          <p:cNvSpPr>
            <a:spLocks noChangeArrowheads="1"/>
          </p:cNvSpPr>
          <p:nvPr/>
        </p:nvSpPr>
        <p:spPr bwMode="auto">
          <a:xfrm>
            <a:off x="440551" y="1844274"/>
            <a:ext cx="8429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sz="44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Listen  to  the video,and  underline the new  words,then try  to answer:</a:t>
            </a:r>
            <a:endParaRPr lang="zh-CN" altLang="en-US" sz="4400" b="1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r>
              <a:rPr lang="en-US" sz="4400" b="1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How many  kinds of sports does Panpan show to us ?</a:t>
            </a:r>
            <a:endParaRPr lang="zh-CN" altLang="en-US"/>
          </a:p>
        </p:txBody>
      </p:sp>
      <p:sp>
        <p:nvSpPr>
          <p:cNvPr id="13317" name="动作按钮: 声音 5">
            <a:hlinkClick r:id="rId4" action="ppaction://hlinkfile"/>
          </p:cNvPr>
          <p:cNvSpPr>
            <a:spLocks noChangeArrowheads="1"/>
          </p:cNvSpPr>
          <p:nvPr/>
        </p:nvSpPr>
        <p:spPr bwMode="auto">
          <a:xfrm>
            <a:off x="7926651" y="5981063"/>
            <a:ext cx="1214438" cy="857250"/>
          </a:xfrm>
          <a:prstGeom prst="actionButtonSound">
            <a:avLst/>
          </a:prstGeom>
          <a:solidFill>
            <a:schemeClr val="accent1"/>
          </a:solidFill>
          <a:ln w="25400">
            <a:solidFill>
              <a:srgbClr val="395E8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descr="20096292337277147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 descr="1167731_53130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9F9F9"/>
              </a:clrFrom>
              <a:clrTo>
                <a:srgbClr val="F9F9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059113" y="404813"/>
            <a:ext cx="2557462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692275" y="3141663"/>
            <a:ext cx="5942013" cy="130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0" b="1">
                <a:solidFill>
                  <a:srgbClr val="FF0000"/>
                </a:solidFill>
              </a:rPr>
              <a:t>like（喜欢）</a:t>
            </a:r>
          </a:p>
        </p:txBody>
      </p:sp>
    </p:spTree>
  </p:cSld>
  <p:clrMapOvr>
    <a:masterClrMapping/>
  </p:clrMapOvr>
  <p:transition spd="med">
    <p:blinds/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4" name="标题 1"/>
          <p:cNvSpPr>
            <a:spLocks noGrp="1" noChangeArrowheads="1"/>
          </p:cNvSpPr>
          <p:nvPr>
            <p:ph type="title"/>
          </p:nvPr>
        </p:nvSpPr>
        <p:spPr>
          <a:xfrm>
            <a:off x="1000125" y="642938"/>
            <a:ext cx="4286250" cy="2143125"/>
          </a:xfrm>
        </p:spPr>
        <p:txBody>
          <a:bodyPr/>
          <a:lstStyle/>
          <a:p>
            <a:r>
              <a:rPr lang="en-US" sz="7200" b="1">
                <a:solidFill>
                  <a:srgbClr val="FF0000"/>
                </a:solidFill>
              </a:rPr>
              <a:t>football</a:t>
            </a:r>
            <a:r>
              <a:rPr lang="en-US" sz="7200" b="1"/>
              <a:t> </a:t>
            </a:r>
            <a:br>
              <a:rPr lang="zh-CN" altLang="en-US" sz="7200"/>
            </a:br>
            <a:r>
              <a:rPr lang="zh-CN" altLang="en-US" sz="5400"/>
              <a:t>足球</a:t>
            </a:r>
            <a:endParaRPr lang="zh-CN" altLang="en-US" sz="7200"/>
          </a:p>
        </p:txBody>
      </p:sp>
      <p:pic>
        <p:nvPicPr>
          <p:cNvPr id="15363" name="内容占位符 7" descr="足球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3357563"/>
            <a:ext cx="3143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2" descr="图片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-20638"/>
            <a:ext cx="9144000" cy="683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Rectangle 3"/>
          <p:cNvSpPr>
            <a:spLocks noGrp="1" noChangeArrowheads="1"/>
          </p:cNvSpPr>
          <p:nvPr/>
        </p:nvSpPr>
        <p:spPr bwMode="auto">
          <a:xfrm>
            <a:off x="468313" y="692150"/>
            <a:ext cx="7929562" cy="87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4000" b="1"/>
              <a:t>    </a:t>
            </a:r>
            <a:r>
              <a:rPr lang="zh-CN" altLang="en-US" sz="5400" b="1">
                <a:solidFill>
                  <a:srgbClr val="FF0000"/>
                </a:solidFill>
              </a:rPr>
              <a:t>football（足球）</a:t>
            </a:r>
          </a:p>
        </p:txBody>
      </p:sp>
      <p:sp>
        <p:nvSpPr>
          <p:cNvPr id="16388" name="Line 4"/>
          <p:cNvSpPr>
            <a:spLocks noChangeShapeType="1"/>
          </p:cNvSpPr>
          <p:nvPr/>
        </p:nvSpPr>
        <p:spPr bwMode="auto">
          <a:xfrm flipH="1">
            <a:off x="1331913" y="1557338"/>
            <a:ext cx="433387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89" name="Line 5"/>
          <p:cNvSpPr>
            <a:spLocks noChangeShapeType="1"/>
          </p:cNvSpPr>
          <p:nvPr/>
        </p:nvSpPr>
        <p:spPr bwMode="auto">
          <a:xfrm>
            <a:off x="2987675" y="1557338"/>
            <a:ext cx="504825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90" name="Rectangle 6"/>
          <p:cNvSpPr>
            <a:spLocks noGrp="1" noChangeArrowheads="1"/>
          </p:cNvSpPr>
          <p:nvPr/>
        </p:nvSpPr>
        <p:spPr bwMode="auto">
          <a:xfrm>
            <a:off x="755650" y="2636838"/>
            <a:ext cx="3671888" cy="36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zh-CN" altLang="en-US" sz="4000" b="1"/>
              <a:t>foot          ball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endParaRPr lang="zh-CN" altLang="en-US" sz="4000" b="1"/>
          </a:p>
        </p:txBody>
      </p:sp>
      <p:pic>
        <p:nvPicPr>
          <p:cNvPr id="16391" name="Picture 7" descr="图片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8313" y="3933825"/>
            <a:ext cx="3429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88" grpId="0"/>
      <p:bldP spid="16389" grpId="0"/>
      <p:bldP spid="163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1" name="标题 1"/>
          <p:cNvSpPr>
            <a:spLocks noGrp="1" noChangeArrowheads="1"/>
          </p:cNvSpPr>
          <p:nvPr>
            <p:ph type="title"/>
          </p:nvPr>
        </p:nvSpPr>
        <p:spPr>
          <a:xfrm>
            <a:off x="1000125" y="642938"/>
            <a:ext cx="4286250" cy="2143125"/>
          </a:xfrm>
        </p:spPr>
        <p:txBody>
          <a:bodyPr/>
          <a:lstStyle/>
          <a:p>
            <a:r>
              <a:rPr lang="en-US" sz="7200" b="1">
                <a:solidFill>
                  <a:srgbClr val="FF0000"/>
                </a:solidFill>
              </a:rPr>
              <a:t>basketball</a:t>
            </a:r>
            <a:br>
              <a:rPr lang="zh-CN" altLang="en-US" sz="7200"/>
            </a:br>
            <a:r>
              <a:rPr lang="zh-CN" altLang="en-US" sz="5400"/>
              <a:t>篮球</a:t>
            </a:r>
            <a:endParaRPr lang="zh-CN" altLang="en-US" sz="7200"/>
          </a:p>
        </p:txBody>
      </p:sp>
      <p:pic>
        <p:nvPicPr>
          <p:cNvPr id="17412" name="内容占位符 5" descr="d1559f436244112e72f05d69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3068638"/>
            <a:ext cx="3143250" cy="308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直接连接符 6"/>
          <p:cNvSpPr>
            <a:spLocks noChangeShapeType="1"/>
          </p:cNvSpPr>
          <p:nvPr/>
        </p:nvSpPr>
        <p:spPr bwMode="auto">
          <a:xfrm>
            <a:off x="1357313" y="1785938"/>
            <a:ext cx="2357437" cy="1587"/>
          </a:xfrm>
          <a:prstGeom prst="line">
            <a:avLst/>
          </a:prstGeom>
          <a:noFill/>
          <a:ln w="88900">
            <a:solidFill>
              <a:srgbClr val="0C0C0C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7" dur="2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  <p:bldP spid="174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2" descr="图片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26538" cy="681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3"/>
          <p:cNvSpPr>
            <a:spLocks noGrp="1" noChangeArrowheads="1"/>
          </p:cNvSpPr>
          <p:nvPr/>
        </p:nvSpPr>
        <p:spPr bwMode="auto">
          <a:xfrm>
            <a:off x="2771775" y="1052513"/>
            <a:ext cx="5800725" cy="220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5400" b="1">
                <a:solidFill>
                  <a:srgbClr val="FF0000"/>
                </a:solidFill>
              </a:rPr>
              <a:t>basketball (篮球)</a:t>
            </a:r>
          </a:p>
          <a:p>
            <a:pPr marL="342900" indent="-342900">
              <a:spcBef>
                <a:spcPct val="20000"/>
              </a:spcBef>
            </a:pPr>
            <a:endParaRPr lang="zh-CN" altLang="en-US" sz="3600" b="1"/>
          </a:p>
          <a:p>
            <a:pPr marL="342900" indent="-342900">
              <a:spcBef>
                <a:spcPct val="20000"/>
              </a:spcBef>
            </a:pP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8436" name="Rectangle 4"/>
          <p:cNvSpPr>
            <a:spLocks noRot="1" noChangeArrowheads="1"/>
          </p:cNvSpPr>
          <p:nvPr/>
        </p:nvSpPr>
        <p:spPr bwMode="auto">
          <a:xfrm>
            <a:off x="3206750" y="3213100"/>
            <a:ext cx="4535488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4000" b="1"/>
              <a:t>basket        ball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zh-CN" altLang="en-US" sz="4000" b="1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 flipH="1">
            <a:off x="3995738" y="2349500"/>
            <a:ext cx="3603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8" name="Line 6"/>
          <p:cNvSpPr>
            <a:spLocks noChangeShapeType="1"/>
          </p:cNvSpPr>
          <p:nvPr/>
        </p:nvSpPr>
        <p:spPr bwMode="auto">
          <a:xfrm>
            <a:off x="5940425" y="2276475"/>
            <a:ext cx="431800" cy="7905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439" name="内容占位符 5" descr="d1559f436244112e72f05d69.jpg"/>
          <p:cNvPicPr>
            <a:picLocks noGrp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6513" y="3070225"/>
            <a:ext cx="3143250" cy="308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3252788" y="3975100"/>
            <a:ext cx="1679575" cy="70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/>
              <a:t>（篮）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  <p:bldP spid="18436" grpId="0"/>
      <p:bldP spid="18437" grpId="0"/>
      <p:bldP spid="18438" grpId="0"/>
      <p:bldP spid="1844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9" name="标题 1"/>
          <p:cNvSpPr>
            <a:spLocks noGrp="1" noChangeArrowheads="1"/>
          </p:cNvSpPr>
          <p:nvPr>
            <p:ph type="title"/>
          </p:nvPr>
        </p:nvSpPr>
        <p:spPr>
          <a:xfrm>
            <a:off x="1000125" y="642938"/>
            <a:ext cx="5286375" cy="2143125"/>
          </a:xfrm>
        </p:spPr>
        <p:txBody>
          <a:bodyPr/>
          <a:lstStyle/>
          <a:p>
            <a:r>
              <a:rPr lang="en-US" sz="7200" b="1">
                <a:solidFill>
                  <a:srgbClr val="FF0000"/>
                </a:solidFill>
              </a:rPr>
              <a:t>table tennis</a:t>
            </a:r>
            <a:br>
              <a:rPr lang="zh-CN" altLang="en-US" sz="7200"/>
            </a:br>
            <a:r>
              <a:rPr lang="zh-CN" altLang="en-US" sz="5400"/>
              <a:t>乒乓球</a:t>
            </a:r>
            <a:endParaRPr lang="zh-CN" altLang="en-US" sz="7200"/>
          </a:p>
        </p:txBody>
      </p:sp>
      <p:pic>
        <p:nvPicPr>
          <p:cNvPr id="19460" name="内容占位符 6" descr="diwog536thye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3643313"/>
            <a:ext cx="3829050" cy="280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直接连接符 5"/>
          <p:cNvSpPr>
            <a:spLocks noChangeShapeType="1"/>
          </p:cNvSpPr>
          <p:nvPr/>
        </p:nvSpPr>
        <p:spPr bwMode="auto">
          <a:xfrm>
            <a:off x="3571875" y="1714500"/>
            <a:ext cx="118745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3" name="标题 1"/>
          <p:cNvSpPr>
            <a:spLocks noGrp="1" noChangeArrowheads="1"/>
          </p:cNvSpPr>
          <p:nvPr>
            <p:ph type="title"/>
          </p:nvPr>
        </p:nvSpPr>
        <p:spPr>
          <a:xfrm>
            <a:off x="1000125" y="642938"/>
            <a:ext cx="7358063" cy="2143125"/>
          </a:xfrm>
        </p:spPr>
        <p:txBody>
          <a:bodyPr/>
          <a:lstStyle/>
          <a:p>
            <a:r>
              <a:rPr lang="en-US" sz="7200" b="1">
                <a:solidFill>
                  <a:srgbClr val="FF0000"/>
                </a:solidFill>
              </a:rPr>
              <a:t>morning exercises</a:t>
            </a:r>
            <a:br>
              <a:rPr lang="zh-CN" altLang="en-US" sz="7200"/>
            </a:br>
            <a:r>
              <a:rPr lang="zh-CN" altLang="en-US" sz="5400"/>
              <a:t>早操</a:t>
            </a:r>
            <a:endParaRPr lang="zh-CN" altLang="en-US" sz="7200"/>
          </a:p>
        </p:txBody>
      </p:sp>
      <p:pic>
        <p:nvPicPr>
          <p:cNvPr id="20484" name="内容占位符 5" descr="d499cd5c8808b46ffaf2c075.gif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155" r="2173" b="5171"/>
          <a:stretch>
            <a:fillRect/>
          </a:stretch>
        </p:blipFill>
        <p:spPr bwMode="auto">
          <a:xfrm>
            <a:off x="0" y="3143250"/>
            <a:ext cx="6858000" cy="307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7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日期占位符 3"/>
          <p:cNvSpPr txBox="1">
            <a:spLocks noGrp="1" noChangeArrowheads="1"/>
          </p:cNvSpPr>
          <p:nvPr/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DFFDCBB9-CA09-4666-84F1-8CE18661CC30}" type="datetime1">
              <a:rPr lang="zh-CN" altLang="en-US" sz="1200">
                <a:solidFill>
                  <a:srgbClr val="898989"/>
                </a:solidFill>
              </a:rPr>
              <a:t>2024/9/1</a:t>
            </a:fld>
            <a:endParaRPr lang="en-US" altLang="zh-CN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763588"/>
            <a:ext cx="8229600" cy="4537075"/>
          </a:xfrm>
        </p:spPr>
        <p:txBody>
          <a:bodyPr/>
          <a:lstStyle/>
          <a:p>
            <a:pPr eaLnBrk="1" hangingPunct="1"/>
            <a:r>
              <a:rPr lang="zh-CN" altLang="en-US" sz="4800" b="1">
                <a:solidFill>
                  <a:srgbClr val="FF0000"/>
                </a:solidFill>
              </a:rPr>
              <a:t>like</a:t>
            </a:r>
            <a:r>
              <a:rPr lang="zh-CN" altLang="en-US" sz="4800" b="1"/>
              <a:t>  </a:t>
            </a:r>
            <a:r>
              <a:rPr lang="zh-CN" altLang="en-US" sz="4800" b="1" smtClean="0"/>
              <a:t>喜欢</a:t>
            </a:r>
            <a:endParaRPr lang="zh-CN" altLang="en-US" sz="4800" b="1"/>
          </a:p>
          <a:p>
            <a:pPr eaLnBrk="1" hangingPunct="1"/>
            <a:r>
              <a:rPr lang="zh-CN" altLang="en-US" sz="4800" b="1">
                <a:solidFill>
                  <a:srgbClr val="FF0000"/>
                </a:solidFill>
              </a:rPr>
              <a:t>football</a:t>
            </a:r>
            <a:r>
              <a:rPr lang="zh-CN" altLang="en-US" sz="4800" b="1"/>
              <a:t>  足球</a:t>
            </a:r>
          </a:p>
          <a:p>
            <a:pPr eaLnBrk="1" hangingPunct="1"/>
            <a:r>
              <a:rPr lang="zh-CN" altLang="en-US" sz="4800" b="1">
                <a:solidFill>
                  <a:srgbClr val="FF0000"/>
                </a:solidFill>
              </a:rPr>
              <a:t>basketball</a:t>
            </a:r>
            <a:r>
              <a:rPr lang="zh-CN" altLang="en-US" sz="4800" b="1"/>
              <a:t>   篮球</a:t>
            </a:r>
          </a:p>
          <a:p>
            <a:pPr eaLnBrk="1" hangingPunct="1"/>
            <a:r>
              <a:rPr lang="zh-CN" altLang="en-US" sz="4800" b="1">
                <a:solidFill>
                  <a:srgbClr val="FF0000"/>
                </a:solidFill>
              </a:rPr>
              <a:t>table tennis</a:t>
            </a:r>
            <a:r>
              <a:rPr lang="zh-CN" altLang="en-US" sz="4800" b="1"/>
              <a:t>   </a:t>
            </a:r>
            <a:r>
              <a:rPr lang="zh-CN" altLang="en-US" sz="4800" b="1" smtClean="0"/>
              <a:t>乒乓球</a:t>
            </a:r>
            <a:endParaRPr lang="zh-CN" altLang="en-US" sz="4800" b="1"/>
          </a:p>
          <a:p>
            <a:pPr eaLnBrk="1" hangingPunct="1"/>
            <a:r>
              <a:rPr lang="zh-CN" altLang="en-US" sz="4800" b="1">
                <a:solidFill>
                  <a:srgbClr val="FF0000"/>
                </a:solidFill>
              </a:rPr>
              <a:t>morning </a:t>
            </a:r>
            <a:r>
              <a:rPr lang="zh-CN" altLang="en-US" sz="4800" b="1" smtClean="0">
                <a:solidFill>
                  <a:srgbClr val="FF0000"/>
                </a:solidFill>
              </a:rPr>
              <a:t>exercises  </a:t>
            </a:r>
            <a:r>
              <a:rPr lang="zh-CN" altLang="en-US" sz="4800" b="1" smtClean="0"/>
              <a:t>早操 </a:t>
            </a:r>
            <a:endParaRPr lang="zh-CN" altLang="en-US" sz="4800" b="1"/>
          </a:p>
        </p:txBody>
      </p:sp>
    </p:spTree>
  </p:cSld>
  <p:clrMapOvr>
    <a:masterClrMapping/>
  </p:clrMapOvr>
  <p:transition spd="med">
    <p:dissolv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标题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22531" name="内容占位符 3" descr="200991821181273887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TextBox 4"/>
          <p:cNvSpPr>
            <a:spLocks noChangeArrowheads="1"/>
          </p:cNvSpPr>
          <p:nvPr/>
        </p:nvSpPr>
        <p:spPr bwMode="auto">
          <a:xfrm>
            <a:off x="2428875" y="2071688"/>
            <a:ext cx="500062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sz="66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Fast  reaction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250825" y="549275"/>
            <a:ext cx="3598863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solidFill>
                  <a:schemeClr val="hlink"/>
                </a:solidFill>
                <a:latin typeface="Times New Roman" pitchFamily="18" charset="0"/>
              </a:rPr>
              <a:t>basketball</a:t>
            </a: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609600" y="1447800"/>
            <a:ext cx="1676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400">
              <a:latin typeface="Times New Roman" pitchFamily="18" charset="0"/>
            </a:endParaRP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250825" y="1989138"/>
            <a:ext cx="32385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solidFill>
                  <a:schemeClr val="hlink"/>
                </a:solidFill>
                <a:latin typeface="Times New Roman" pitchFamily="18" charset="0"/>
              </a:rPr>
              <a:t>football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179388" y="3357563"/>
            <a:ext cx="4318000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solidFill>
                  <a:schemeClr val="hlink"/>
                </a:solidFill>
                <a:latin typeface="Times New Roman" pitchFamily="18" charset="0"/>
              </a:rPr>
              <a:t>table</a:t>
            </a:r>
            <a:r>
              <a:rPr lang="zh-CN" altLang="en-US" sz="4800">
                <a:latin typeface="Times New Roman" pitchFamily="18" charset="0"/>
              </a:rPr>
              <a:t> </a:t>
            </a:r>
            <a:r>
              <a:rPr lang="zh-CN" altLang="en-US" sz="4800">
                <a:solidFill>
                  <a:schemeClr val="hlink"/>
                </a:solidFill>
                <a:latin typeface="Times New Roman" pitchFamily="18" charset="0"/>
              </a:rPr>
              <a:t>tennis</a:t>
            </a: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250825" y="4581525"/>
            <a:ext cx="43180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solidFill>
                  <a:schemeClr val="hlink"/>
                </a:solidFill>
                <a:latin typeface="Times New Roman" pitchFamily="18" charset="0"/>
              </a:rPr>
              <a:t>morning</a:t>
            </a:r>
            <a:r>
              <a:rPr lang="zh-CN" altLang="en-US" sz="4800">
                <a:latin typeface="Times New Roman" pitchFamily="18" charset="0"/>
              </a:rPr>
              <a:t> </a:t>
            </a:r>
            <a:r>
              <a:rPr lang="zh-CN" altLang="en-US" sz="4800">
                <a:solidFill>
                  <a:schemeClr val="hlink"/>
                </a:solidFill>
                <a:latin typeface="Times New Roman" pitchFamily="18" charset="0"/>
              </a:rPr>
              <a:t>exercise</a:t>
            </a:r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2771775" y="1052513"/>
            <a:ext cx="3744913" cy="17287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0" name="Line 8"/>
          <p:cNvSpPr>
            <a:spLocks noChangeShapeType="1"/>
          </p:cNvSpPr>
          <p:nvPr/>
        </p:nvSpPr>
        <p:spPr bwMode="auto">
          <a:xfrm>
            <a:off x="2339975" y="2349500"/>
            <a:ext cx="3671888" cy="410368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1" name="Line 9"/>
          <p:cNvSpPr>
            <a:spLocks noChangeShapeType="1"/>
          </p:cNvSpPr>
          <p:nvPr/>
        </p:nvSpPr>
        <p:spPr bwMode="auto">
          <a:xfrm flipV="1">
            <a:off x="3132138" y="1484313"/>
            <a:ext cx="1516062" cy="23050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2" name="Line 10"/>
          <p:cNvSpPr>
            <a:spLocks noChangeShapeType="1"/>
          </p:cNvSpPr>
          <p:nvPr/>
        </p:nvSpPr>
        <p:spPr bwMode="auto">
          <a:xfrm flipV="1">
            <a:off x="2484438" y="3789363"/>
            <a:ext cx="1943100" cy="143986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563" name="Picture 11" descr="100_104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84888" y="5076825"/>
            <a:ext cx="2016125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4" name="Picture 12" descr="100_104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659563" y="1844675"/>
            <a:ext cx="1944687" cy="171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5" name="Picture 13" descr="100_104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16463" y="65088"/>
            <a:ext cx="1943100" cy="174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6" name="Picture 14" descr="图片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572000" y="3141663"/>
            <a:ext cx="2016125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udio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udio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udio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udio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udio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/>
      <p:bldP spid="23556" grpId="0"/>
      <p:bldP spid="23557" grpId="0"/>
      <p:bldP spid="23558" grpId="0"/>
      <p:bldP spid="23559" grpId="0"/>
      <p:bldP spid="23560" grpId="0"/>
      <p:bldP spid="23561" grpId="0"/>
      <p:bldP spid="2356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80" name="TextBox 4"/>
          <p:cNvSpPr>
            <a:spLocks noChangeArrowheads="1"/>
          </p:cNvSpPr>
          <p:nvPr/>
        </p:nvSpPr>
        <p:spPr bwMode="auto">
          <a:xfrm>
            <a:off x="610185" y="1412076"/>
            <a:ext cx="7815867" cy="3016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sz="5000" b="1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Listen  again, and tell me ,</a:t>
            </a:r>
            <a:endParaRPr lang="zh-CN" altLang="en-US" sz="5000" b="1">
              <a:solidFill>
                <a:srgbClr val="FF0000"/>
              </a:solidFill>
              <a:latin typeface="Calibri" pitchFamily="34" charset="0"/>
              <a:sym typeface="Calibri" pitchFamily="34" charset="0"/>
            </a:endParaRPr>
          </a:p>
          <a:p>
            <a:r>
              <a:rPr lang="en-US" sz="5000" b="1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which word appears many times.</a:t>
            </a:r>
            <a:endParaRPr lang="zh-CN" altLang="en-US" sz="5000" b="1">
              <a:solidFill>
                <a:srgbClr val="FF0000"/>
              </a:solidFill>
              <a:latin typeface="Calibri" pitchFamily="34" charset="0"/>
              <a:sym typeface="Calibri" pitchFamily="34" charset="0"/>
            </a:endParaRPr>
          </a:p>
          <a:p>
            <a:r>
              <a:rPr lang="zh-CN" altLang="en-US" sz="4000" b="1">
                <a:solidFill>
                  <a:schemeClr val="tx2"/>
                </a:solidFill>
                <a:latin typeface="Calibri" pitchFamily="34" charset="0"/>
                <a:sym typeface="宋体" pitchFamily="2" charset="-122"/>
              </a:rPr>
              <a:t>哪个单词出现了很多次？</a:t>
            </a:r>
            <a:endParaRPr lang="zh-CN" altLang="en-US"/>
          </a:p>
        </p:txBody>
      </p:sp>
      <p:sp>
        <p:nvSpPr>
          <p:cNvPr id="24581" name="动作按钮: 声音 5">
            <a:hlinkClick r:id="rId2" action="ppaction://hlinkfile"/>
          </p:cNvPr>
          <p:cNvSpPr>
            <a:spLocks noChangeArrowheads="1"/>
          </p:cNvSpPr>
          <p:nvPr/>
        </p:nvSpPr>
        <p:spPr bwMode="auto">
          <a:xfrm>
            <a:off x="6715125" y="5000625"/>
            <a:ext cx="1500188" cy="1000125"/>
          </a:xfrm>
          <a:prstGeom prst="actionButtonSound">
            <a:avLst/>
          </a:prstGeom>
          <a:solidFill>
            <a:schemeClr val="accent1"/>
          </a:solidFill>
          <a:ln w="25400">
            <a:solidFill>
              <a:srgbClr val="395E8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3" name="心形 4"/>
          <p:cNvSpPr>
            <a:spLocks noChangeArrowheads="1"/>
          </p:cNvSpPr>
          <p:nvPr/>
        </p:nvSpPr>
        <p:spPr bwMode="auto">
          <a:xfrm>
            <a:off x="1571625" y="1785938"/>
            <a:ext cx="3571875" cy="2500312"/>
          </a:xfrm>
          <a:custGeom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25400">
            <a:solidFill>
              <a:srgbClr val="395E8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宋体" pitchFamily="2" charset="-122"/>
              <a:sym typeface="宋体" pitchFamily="2" charset="-122"/>
            </a:endParaRPr>
          </a:p>
        </p:txBody>
      </p:sp>
      <p:sp>
        <p:nvSpPr>
          <p:cNvPr id="25604" name="标题 1"/>
          <p:cNvSpPr>
            <a:spLocks noGrp="1" noChangeArrowheads="1"/>
          </p:cNvSpPr>
          <p:nvPr>
            <p:ph type="title"/>
          </p:nvPr>
        </p:nvSpPr>
        <p:spPr>
          <a:xfrm>
            <a:off x="1428750" y="2428875"/>
            <a:ext cx="4071938" cy="1143000"/>
          </a:xfrm>
        </p:spPr>
        <p:txBody>
          <a:bodyPr/>
          <a:lstStyle/>
          <a:p>
            <a:r>
              <a:rPr lang="en-US" sz="8800" b="1"/>
              <a:t>like</a:t>
            </a:r>
            <a:endParaRPr lang="zh-CN" altLang="en-US" sz="4000"/>
          </a:p>
        </p:txBody>
      </p:sp>
      <p:sp>
        <p:nvSpPr>
          <p:cNvPr id="25605" name="TextBox 5"/>
          <p:cNvSpPr>
            <a:spLocks noChangeArrowheads="1"/>
          </p:cNvSpPr>
          <p:nvPr/>
        </p:nvSpPr>
        <p:spPr bwMode="auto">
          <a:xfrm>
            <a:off x="4643438" y="3786188"/>
            <a:ext cx="357187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喜欢；喜爱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6" name="内容占位符 3" descr="20098101917171428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Box 4"/>
          <p:cNvSpPr>
            <a:spLocks noChangeArrowheads="1"/>
          </p:cNvSpPr>
          <p:nvPr/>
        </p:nvSpPr>
        <p:spPr bwMode="auto">
          <a:xfrm>
            <a:off x="1714500" y="2357438"/>
            <a:ext cx="4214813" cy="277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en-US" sz="6000" b="1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 </a:t>
            </a:r>
            <a:r>
              <a:rPr lang="en-US" sz="6600" b="1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I  like……</a:t>
            </a:r>
            <a:endParaRPr lang="zh-CN" altLang="en-US" sz="6600" b="1">
              <a:solidFill>
                <a:srgbClr val="FF0000"/>
              </a:solidFill>
              <a:latin typeface="Calibri" pitchFamily="34" charset="0"/>
              <a:sym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zh-CN" altLang="en-US" sz="4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我喜欢</a:t>
            </a:r>
            <a:r>
              <a:rPr lang="en-US" sz="4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……</a:t>
            </a:r>
            <a:endParaRPr lang="zh-CN" altLang="en-US" sz="4800" b="1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endParaRPr lang="zh-CN" altLang="en-US" sz="6000" b="1">
              <a:solidFill>
                <a:srgbClr val="FF0000"/>
              </a:solidFill>
              <a:latin typeface="Calibri" pitchFamily="34" charset="0"/>
              <a:sym typeface="宋体" pitchFamily="2" charset="-122"/>
            </a:endParaRPr>
          </a:p>
        </p:txBody>
      </p:sp>
      <p:pic>
        <p:nvPicPr>
          <p:cNvPr id="26628" name="图片 5" descr="笑脸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286375" y="3000375"/>
            <a:ext cx="3000375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9" name="TextBox 6"/>
          <p:cNvSpPr>
            <a:spLocks noChangeArrowheads="1"/>
          </p:cNvSpPr>
          <p:nvPr/>
        </p:nvSpPr>
        <p:spPr bwMode="auto">
          <a:xfrm>
            <a:off x="1785938" y="928688"/>
            <a:ext cx="550068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sz="54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I  like  football</a:t>
            </a:r>
            <a:r>
              <a:rPr lang="en-US" sz="540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.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标题 1"/>
          <p:cNvSpPr>
            <a:spLocks noGrp="1" noChangeArrowheads="1"/>
          </p:cNvSpPr>
          <p:nvPr>
            <p:ph type="title"/>
          </p:nvPr>
        </p:nvSpPr>
        <p:spPr>
          <a:xfrm>
            <a:off x="2857500" y="500063"/>
            <a:ext cx="2971800" cy="1143000"/>
          </a:xfrm>
        </p:spPr>
        <p:txBody>
          <a:bodyPr/>
          <a:lstStyle/>
          <a:p>
            <a:r>
              <a:rPr lang="en-US" b="1">
                <a:solidFill>
                  <a:srgbClr val="FF0000"/>
                </a:solidFill>
              </a:rPr>
              <a:t>I  like……</a:t>
            </a:r>
            <a:endParaRPr lang="zh-CN" altLang="en-US"/>
          </a:p>
        </p:txBody>
      </p:sp>
      <p:pic>
        <p:nvPicPr>
          <p:cNvPr id="27650" name="内容占位符 3" descr="2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87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图片 4" descr="足球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28625" y="642938"/>
            <a:ext cx="2500313" cy="250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图片 5" descr="d1559f436244112e72f05d6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72188" y="642938"/>
            <a:ext cx="2786062" cy="278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4" name="图片 6" descr="diwog536thy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7188" y="3500438"/>
            <a:ext cx="3286125" cy="255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图片 7" descr="d499cd5c8808b46ffaf2c075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677" t="6897" r="15352"/>
          <a:stretch>
            <a:fillRect/>
          </a:stretch>
        </p:blipFill>
        <p:spPr bwMode="auto">
          <a:xfrm>
            <a:off x="3857625" y="3571875"/>
            <a:ext cx="2867025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4" name="Picture 2" descr="BD13766_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700338" y="2276475"/>
            <a:ext cx="3024187" cy="382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851275" y="1052513"/>
            <a:ext cx="5003800" cy="1655762"/>
          </a:xfrm>
          <a:prstGeom prst="cloudCallout">
            <a:avLst>
              <a:gd name="adj1" fmla="val -24713"/>
              <a:gd name="adj2" fmla="val 97171"/>
            </a:avLst>
          </a:prstGeom>
          <a:solidFill>
            <a:srgbClr val="CCFFFF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accent2"/>
                </a:solidFill>
                <a:latin typeface="Comic Sans MS" pitchFamily="66" charset="0"/>
              </a:rPr>
              <a:t>I like football !</a:t>
            </a:r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827088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100000">
                <a:schemeClr val="bg1"/>
              </a:gs>
            </a:gsLst>
            <a:lin ang="5400000" scaled="1"/>
          </a:gradFill>
          <a:ln w="3175" cap="sq">
            <a:solidFill>
              <a:schemeClr val="bg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solidFill>
                  <a:schemeClr val="accent2"/>
                </a:solidFill>
                <a:latin typeface="Comic Sans MS" pitchFamily="66" charset="0"/>
                <a:ea typeface="华文彩云" pitchFamily="2" charset="-122"/>
              </a:rPr>
              <a:t>     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8" name="Picture 2" descr="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851275" y="2636838"/>
            <a:ext cx="3168650" cy="383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95288" y="908050"/>
            <a:ext cx="4248150" cy="1728788"/>
          </a:xfrm>
          <a:prstGeom prst="cloudCallout">
            <a:avLst>
              <a:gd name="adj1" fmla="val 54370"/>
              <a:gd name="adj2" fmla="val 99310"/>
            </a:avLst>
          </a:prstGeom>
          <a:solidFill>
            <a:srgbClr val="CCFFFF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accent2"/>
                </a:solidFill>
                <a:latin typeface="Comic Sans MS" pitchFamily="66" charset="0"/>
              </a:rPr>
              <a:t>I like basketball !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827088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100000">
                <a:schemeClr val="bg1"/>
              </a:gs>
            </a:gsLst>
            <a:lin ang="5400000" scaled="1"/>
          </a:gradFill>
          <a:ln w="3175" cap="sq">
            <a:solidFill>
              <a:schemeClr val="bg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solidFill>
                  <a:schemeClr val="accent2"/>
                </a:solidFill>
                <a:latin typeface="Comic Sans MS" pitchFamily="66" charset="0"/>
                <a:ea typeface="华文彩云" pitchFamily="2" charset="-122"/>
              </a:rPr>
              <a:t>     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2" name="内容占位符 3" descr="20098101917171428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TextBox 4"/>
          <p:cNvSpPr>
            <a:spLocks noChangeArrowheads="1"/>
          </p:cNvSpPr>
          <p:nvPr/>
        </p:nvSpPr>
        <p:spPr bwMode="auto">
          <a:xfrm>
            <a:off x="1214438" y="2071688"/>
            <a:ext cx="6286500" cy="277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en-US" sz="6000" b="1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 </a:t>
            </a:r>
            <a:r>
              <a:rPr lang="en-US" sz="6600" b="1">
                <a:solidFill>
                  <a:srgbClr val="FF0000"/>
                </a:solidFill>
                <a:latin typeface="Calibri" pitchFamily="34" charset="0"/>
                <a:sym typeface="Calibri" pitchFamily="34" charset="0"/>
              </a:rPr>
              <a:t>I don’t like……</a:t>
            </a:r>
            <a:endParaRPr lang="zh-CN" altLang="en-US" sz="6600" b="1">
              <a:solidFill>
                <a:srgbClr val="FF0000"/>
              </a:solidFill>
              <a:latin typeface="Calibri" pitchFamily="34" charset="0"/>
              <a:sym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zh-CN" altLang="en-US" sz="4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我不喜欢</a:t>
            </a:r>
            <a:r>
              <a:rPr lang="en-US" sz="4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……</a:t>
            </a:r>
            <a:endParaRPr lang="zh-CN" altLang="en-US" sz="4800" b="1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endParaRPr lang="zh-CN" altLang="en-US" sz="6000" b="1">
              <a:solidFill>
                <a:srgbClr val="FF0000"/>
              </a:solidFill>
              <a:latin typeface="Calibri" pitchFamily="34" charset="0"/>
              <a:sym typeface="宋体" pitchFamily="2" charset="-122"/>
            </a:endParaRPr>
          </a:p>
        </p:txBody>
      </p:sp>
      <p:pic>
        <p:nvPicPr>
          <p:cNvPr id="30724" name="图片 6" descr="哭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270500" y="2928938"/>
            <a:ext cx="3182938" cy="3071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TextBox 5"/>
          <p:cNvSpPr>
            <a:spLocks noChangeArrowheads="1"/>
          </p:cNvSpPr>
          <p:nvPr/>
        </p:nvSpPr>
        <p:spPr bwMode="auto">
          <a:xfrm>
            <a:off x="714375" y="928688"/>
            <a:ext cx="785812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sz="44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I  don’t  like  morning  exercises</a:t>
            </a:r>
            <a:r>
              <a:rPr lang="en-US" sz="42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.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51" name="标题 1"/>
          <p:cNvSpPr>
            <a:spLocks noGrp="1" noChangeArrowheads="1"/>
          </p:cNvSpPr>
          <p:nvPr>
            <p:ph type="title"/>
          </p:nvPr>
        </p:nvSpPr>
        <p:spPr>
          <a:xfrm>
            <a:off x="2286000" y="285750"/>
            <a:ext cx="4143375" cy="1143000"/>
          </a:xfrm>
        </p:spPr>
        <p:txBody>
          <a:bodyPr/>
          <a:lstStyle/>
          <a:p>
            <a:r>
              <a:rPr lang="en-US" b="1">
                <a:solidFill>
                  <a:srgbClr val="FF0000"/>
                </a:solidFill>
              </a:rPr>
              <a:t>I  don’t like……</a:t>
            </a:r>
            <a:endParaRPr lang="zh-CN" altLang="en-US"/>
          </a:p>
        </p:txBody>
      </p:sp>
      <p:pic>
        <p:nvPicPr>
          <p:cNvPr id="31746" name="内容占位符 3" descr="2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87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7" name="图片 4" descr="足球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28625" y="785813"/>
            <a:ext cx="2500313" cy="250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8" name="图片 5" descr="d1559f436244112e72f05d6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72188" y="642938"/>
            <a:ext cx="2786062" cy="278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图片 6" descr="diwog536thy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7188" y="3500438"/>
            <a:ext cx="3286125" cy="255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0" name="图片 7" descr="d499cd5c8808b46ffaf2c075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677" t="6897" r="15352"/>
          <a:stretch>
            <a:fillRect/>
          </a:stretch>
        </p:blipFill>
        <p:spPr bwMode="auto">
          <a:xfrm>
            <a:off x="3857625" y="3571875"/>
            <a:ext cx="2867025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70" name="Picture 2" descr="3_1272557400Eoi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539750" y="476250"/>
            <a:ext cx="8064500" cy="1655763"/>
          </a:xfrm>
          <a:prstGeom prst="cloudCallout">
            <a:avLst>
              <a:gd name="adj1" fmla="val -5750"/>
              <a:gd name="adj2" fmla="val 131977"/>
            </a:avLst>
          </a:prstGeom>
          <a:solidFill>
            <a:srgbClr val="CCFFFF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accent2"/>
                </a:solidFill>
                <a:latin typeface="Comic Sans MS" pitchFamily="66" charset="0"/>
              </a:rPr>
              <a:t>I like morning exercises!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https://d.book118.com/568071130023006025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1_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1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宋体</vt:lpstr>
      <vt:lpstr>微软雅黑</vt:lpstr>
      <vt:lpstr>华文彩云</vt:lpstr>
      <vt:lpstr>Comic Sans MS</vt:lpstr>
      <vt:lpstr>Times New Roman</vt:lpstr>
      <vt:lpstr>Office Theme</vt:lpstr>
      <vt:lpstr>Module 3  Unit 1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football 足球</vt:lpstr>
      <vt:lpstr>PowerPoint Presentation</vt:lpstr>
      <vt:lpstr>basketball篮球</vt:lpstr>
      <vt:lpstr>PowerPoint Presentation</vt:lpstr>
      <vt:lpstr>table tennis乒乓球</vt:lpstr>
      <vt:lpstr>morning exercises早操</vt:lpstr>
      <vt:lpstr>PowerPoint Presentation</vt:lpstr>
      <vt:lpstr>PowerPoint Presentation</vt:lpstr>
      <vt:lpstr>PowerPoint Presentation</vt:lpstr>
      <vt:lpstr>PowerPoint Presentation</vt:lpstr>
      <vt:lpstr>like</vt:lpstr>
      <vt:lpstr>PowerPoint Presentation</vt:lpstr>
      <vt:lpstr>I  like……</vt:lpstr>
      <vt:lpstr>PowerPoint Presentation</vt:lpstr>
      <vt:lpstr>PowerPoint Presentation</vt:lpstr>
      <vt:lpstr>PowerPoint Presentation</vt:lpstr>
      <vt:lpstr>I  don’t like……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2024-09-01T16:02:05.912</cp:lastPrinted>
  <dcterms:created xsi:type="dcterms:W3CDTF">2024-09-01T08:02:05Z</dcterms:created>
  <dcterms:modified xsi:type="dcterms:W3CDTF">2024-09-01T08:02:07Z</dcterms:modified>
</cp:coreProperties>
</file>