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0" r:id="rId17"/>
  </p:sldIdLst>
  <p:sldSz cx="12192000" cy="6858000"/>
  <p:notesSz cx="6858000" cy="9144000"/>
  <p:custDataLst>
    <p:tags r:id="rId18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tags" Target="tags/tag1.xml" /><Relationship Id="rId19" Type="http://schemas.openxmlformats.org/officeDocument/2006/relationships/presProps" Target="presProps.xml" /><Relationship Id="rId2" Type="http://schemas.openxmlformats.org/officeDocument/2006/relationships/slideMaster" Target="slideMasters/slideMaster2.xml" /><Relationship Id="rId20" Type="http://schemas.openxmlformats.org/officeDocument/2006/relationships/viewProps" Target="viewProps.xml" /><Relationship Id="rId21" Type="http://schemas.openxmlformats.org/officeDocument/2006/relationships/theme" Target="theme/theme1.xml" /><Relationship Id="rId22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D1AA032A-525E-4F52-B507-8ACD32629B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786DFA3-6A14-4EAB-8576-B310728A484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5F08616-B2EB-4F5B-B8B4-7504B2F934C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8C54C479-9CA1-45EF-A5EE-54CB7166C69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D105F690-F6D5-4C64-A743-C697A7E3E4F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E60E15A1-D05B-402A-BDB9-7E914AD544F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C7B0E250-3716-442D-AD36-2748F0A537A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955165DB-5D59-4B81-A9B2-82AF431623A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2DC024F8-8767-4AB9-9BA7-53CEBC908B29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CDACC31F-9B99-4E84-8225-3ABFAB369A2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E49F1ACC-C1D7-48A6-884D-9154989ACE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56807212500700603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1330368" y="1042578"/>
            <a:ext cx="8896350" cy="22860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57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2023年智能洗衣机行业发展趋势智能洗衣机各种技术创新发展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1311318" y="3800194"/>
            <a:ext cx="2581275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汇报人：AA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995032" y="3800194"/>
            <a:ext cx="3802596" cy="57150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2024-01-18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9555294" y="499678"/>
            <a:ext cx="1851660" cy="114584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defRPr/>
            </a:pPr>
            <a:r>
              <a:rPr lang="en-US" sz="6000" b="1">
                <a:solidFill>
                  <a:srgbClr val="FFFFFF">
                    <a:alpha val="100000"/>
                  </a:srgbClr>
                </a:solidFill>
                <a:latin typeface="微软雅黑"/>
                <a:ea typeface="微软雅黑"/>
                <a:cs typeface="微软雅黑"/>
              </a:rPr>
              <a:t>目录</a:t>
            </a:r>
            <a:endParaRPr lang="en-US" sz="1100"/>
          </a:p>
        </p:txBody>
      </p:sp>
      <p:sp>
        <p:nvSpPr>
          <p:cNvPr id="4" name="TextBox 4"/>
          <p:cNvSpPr txBox="1"/>
          <p:nvPr/>
        </p:nvSpPr>
        <p:spPr>
          <a:xfrm>
            <a:off x="8526405" y="1699382"/>
            <a:ext cx="2859405" cy="4819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  <a:spcBef>
                <a:spcPts val="375"/>
              </a:spcBef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1584630" y="797198"/>
            <a:ext cx="6724952" cy="5263604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技术创新与发展趋势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市场竞争格局分析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消费者需求与偏好变化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行业挑战与机遇并存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未来发展趋势预测及建议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行业概述与发展背景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214" r="214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智能洗衣机是指通过内置微处理器、传感器等智能技术，实现自动化、智能化洗涤、漂洗、脱水等功能的洗衣机。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根据洗涤方式的不同，智能洗衣机可分为滚筒式、波轮式和搅拌式等类型。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智能洗衣机定义及分类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智能洗衣机分类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智能洗衣机定义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185766" y="1751287"/>
            <a:ext cx="5242663" cy="4234459"/>
          </a:xfrm>
          <a:prstGeom prst="roundRect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63571" y="1751287"/>
            <a:ext cx="5242663" cy="4234459"/>
          </a:xfrm>
          <a:prstGeom prst="round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4530718" y="2430558"/>
            <a:ext cx="3130564" cy="3130564"/>
          </a:xfrm>
          <a:prstGeom prst="ellipse">
            <a:avLst/>
          </a:prstGeom>
          <a:solidFill>
            <a:srgbClr val="FFFFFF">
              <a:alpha val="5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721546" y="2621386"/>
            <a:ext cx="2748908" cy="2748908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4879259" y="2959520"/>
            <a:ext cx="2253950" cy="20726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76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VS</a:t>
            </a:r>
          </a:p>
        </p:txBody>
      </p:sp>
      <p:cxnSp>
        <p:nvCxnSpPr>
          <p:cNvPr id="7" name="Connector 7"/>
          <p:cNvCxnSpPr/>
          <p:nvPr/>
        </p:nvCxnSpPr>
        <p:spPr>
          <a:xfrm>
            <a:off x="1214515" y="2855191"/>
            <a:ext cx="2856056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1085072" y="2931894"/>
            <a:ext cx="3263018" cy="28041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智能洗衣机行业经历了从手动到半自动、全自动，再到智能化的发展历程。随着科技的不断进步和消费者需求的升级，智能洗衣机行业不断推陈出新，实现了快速发展。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6389233" y="2064798"/>
            <a:ext cx="4714875" cy="7239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50000"/>
              </a:lnSpc>
            </a:pPr>
            <a:r>
              <a:rPr lang="en-US" sz="2014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行业发展现状</a:t>
            </a:r>
          </a:p>
        </p:txBody>
      </p:sp>
      <p:cxnSp>
        <p:nvCxnSpPr>
          <p:cNvPr id="10" name="Connector 10"/>
          <p:cNvCxnSpPr/>
          <p:nvPr/>
        </p:nvCxnSpPr>
        <p:spPr>
          <a:xfrm>
            <a:off x="8117660" y="2855191"/>
            <a:ext cx="2856056" cy="0"/>
          </a:xfrm>
          <a:prstGeom prst="line">
            <a:avLst/>
          </a:prstGeom>
          <a:ln w="9525">
            <a:solidFill>
              <a:schemeClr val="accent1"/>
            </a:solidFill>
            <a:prstDash val="solid"/>
            <a:headEnd type="none"/>
            <a:tailEnd type="oval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1" name="TextBox 11"/>
          <p:cNvSpPr txBox="1"/>
          <p:nvPr/>
        </p:nvSpPr>
        <p:spPr>
          <a:xfrm>
            <a:off x="7817683" y="2931894"/>
            <a:ext cx="3286125" cy="281940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目前，智能洗衣机市场已经相对成熟，各大品牌竞争激烈，产品创新不断。同时，消费者对智能洗衣机的需求也越来越高，对产品的性能、品质、智能化程度等方面都提出了更高的要求。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85072" y="2064798"/>
            <a:ext cx="4150786" cy="8532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2014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行业发展历程</a:t>
            </a:r>
          </a:p>
        </p:txBody>
      </p:sp>
      <p:grpSp>
        <p:nvGrpSpPr>
          <p:cNvPr id="13" name="Group 1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4" name="AutoShape 1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TextBox 3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行业发展历程及现状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消费者需求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消费者对于智能洗衣机的需求主要体现在洗涤效果、节能环保、智能化程度、操作便捷性等方面。其中，洗涤效果是消费者最为关注的核心需求。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市场趋势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随着智能家居市场的快速发展和普及，智能洗衣机作为智能家居的重要组成部分，其市场需求不断增长。同时，消费者对智能洗衣机的认知度和接受度也在不断提高，为智能洗衣机市场的发展提供了广阔的空间。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1594" r="21594"/>
          <a:stretch>
            <a:fillRect/>
          </a:stretch>
        </p:blipFill>
        <p:spPr>
          <a:xfrm>
            <a:off x="7803289" y="1299241"/>
            <a:ext cx="3679823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市场需求分析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技术创新与发展趋势</a:t>
            </a:r>
          </a:p>
        </p:txBody>
      </p: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636033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3" name="Connector 3"/>
          <p:cNvCxnSpPr/>
          <p:nvPr/>
        </p:nvCxnSpPr>
        <p:spPr>
          <a:xfrm>
            <a:off x="1068653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4" name="TextBox 4"/>
          <p:cNvSpPr txBox="1"/>
          <p:nvPr/>
        </p:nvSpPr>
        <p:spPr>
          <a:xfrm>
            <a:off x="1084612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高效洗涤技术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894460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通过改进洗涤方式、提高水流冲击力和洗涤剂效能，实现更快速、更彻底的清洁效果。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4403619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7" name="Connector 7"/>
          <p:cNvCxnSpPr/>
          <p:nvPr/>
        </p:nvCxnSpPr>
        <p:spPr>
          <a:xfrm>
            <a:off x="4836240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8" name="TextBox 8"/>
          <p:cNvSpPr txBox="1"/>
          <p:nvPr/>
        </p:nvSpPr>
        <p:spPr>
          <a:xfrm>
            <a:off x="4852198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低温洗涤技术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662047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针对易损和特殊材质衣物，研发低温洗涤技术，减少衣物磨损和缩水，同时节能环保。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8171205" y="1751287"/>
            <a:ext cx="3519940" cy="4234459"/>
          </a:xfrm>
          <a:prstGeom prst="round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>
            <a:off x="8603826" y="2719942"/>
            <a:ext cx="2654699" cy="0"/>
          </a:xfrm>
          <a:prstGeom prst="line">
            <a:avLst/>
          </a:prstGeom>
          <a:ln w="9525">
            <a:solidFill>
              <a:srgbClr val="FFFFFF">
                <a:alpha val="100000"/>
              </a:srgbClr>
            </a:solidFill>
            <a:prstDash val="solid"/>
            <a:headEnd type="oval"/>
            <a:tailEnd type="none"/>
          </a:ln>
        </p:spPr>
      </p:cxnSp>
      <p:sp>
        <p:nvSpPr>
          <p:cNvPr id="12" name="TextBox 12"/>
          <p:cNvSpPr txBox="1"/>
          <p:nvPr/>
        </p:nvSpPr>
        <p:spPr>
          <a:xfrm>
            <a:off x="8619785" y="1775671"/>
            <a:ext cx="2619375" cy="93345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6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超声波洗涤技术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8429633" y="2924197"/>
            <a:ext cx="3000375" cy="27527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5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利用超声波振动产生的微小气泡爆破力，去除衣物表面和纤维深处的污渍，提高洗涤效果。</a:t>
            </a:r>
          </a:p>
        </p:txBody>
      </p:sp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洗涤技术升级</a:t>
              </a:r>
            </a:p>
          </p:txBody>
        </p:sp>
      </p:grp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731631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05998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7662092" y="1742733"/>
            <a:ext cx="3798277" cy="3798277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196862" y="1742733"/>
            <a:ext cx="3798277" cy="3798277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1170411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热泵技术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1170411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应用热泵原理，将洗衣机内部的热能回收利用，降低能耗并减少对环境的影响。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4707422" y="2510291"/>
            <a:ext cx="2800350" cy="1076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高效电机技术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4707422" y="3541108"/>
            <a:ext cx="2924175" cy="12477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chemeClr val="accent1">
                    <a:lumMod val="5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采用高效电机和变频器，提高洗衣机的运行效率，降低能耗和噪音。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8226846" y="2510291"/>
            <a:ext cx="2803668" cy="106299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12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水循环技术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226846" y="3541108"/>
            <a:ext cx="2928915" cy="1267968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通过改进洗衣机的水路设计，实现洗涤水的循环利用，减少水资源浪费。</a:t>
            </a:r>
          </a:p>
        </p:txBody>
      </p:sp>
      <p:sp>
        <p:nvSpPr>
          <p:cNvPr id="12" name="AutoShape 12"/>
          <p:cNvSpPr/>
          <p:nvPr/>
        </p:nvSpPr>
        <p:spPr>
          <a:xfrm>
            <a:off x="312666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507874" y="6318935"/>
            <a:ext cx="701468" cy="12299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54963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1137715" y="6318935"/>
            <a:ext cx="122998" cy="12299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>
            <a:off x="1209343" y="6393165"/>
            <a:ext cx="10991852" cy="0"/>
          </a:xfrm>
          <a:prstGeom prst="line">
            <a:avLst/>
          </a:prstGeom>
          <a:ln w="14288">
            <a:solidFill>
              <a:schemeClr val="accent2"/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grpSp>
        <p:nvGrpSpPr>
          <p:cNvPr id="17" name="Group 1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8" name="AutoShape 1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TextBox 3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节能环保技术</a:t>
              </a:r>
            </a:p>
          </p:txBody>
        </p:sp>
      </p:grpSp>
      <p:sp>
        <p:nvSpPr>
          <p:cNvPr id="39" name="AutoShape 39"/>
          <p:cNvSpPr/>
          <p:nvPr/>
        </p:nvSpPr>
        <p:spPr>
          <a:xfrm>
            <a:off x="6801159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0" name="AutoShape 40"/>
          <p:cNvSpPr/>
          <p:nvPr/>
        </p:nvSpPr>
        <p:spPr>
          <a:xfrm>
            <a:off x="6867834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1" name="AutoShape 41"/>
          <p:cNvSpPr/>
          <p:nvPr/>
        </p:nvSpPr>
        <p:spPr>
          <a:xfrm>
            <a:off x="10237651" y="1383703"/>
            <a:ext cx="1133475" cy="1133475"/>
          </a:xfrm>
          <a:prstGeom prst="ellipse">
            <a:avLst/>
          </a:prstGeom>
          <a:solidFill>
            <a:schemeClr val="lt1">
              <a:alpha val="8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2" name="AutoShape 42"/>
          <p:cNvSpPr/>
          <p:nvPr/>
        </p:nvSpPr>
        <p:spPr>
          <a:xfrm>
            <a:off x="10304326" y="1450378"/>
            <a:ext cx="1000125" cy="100012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3" name="TextBox 43"/>
          <p:cNvSpPr txBox="1"/>
          <p:nvPr/>
        </p:nvSpPr>
        <p:spPr>
          <a:xfrm>
            <a:off x="10207807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4" name="TextBox 44"/>
          <p:cNvSpPr txBox="1"/>
          <p:nvPr/>
        </p:nvSpPr>
        <p:spPr>
          <a:xfrm>
            <a:off x="6761790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45" name="TextBox 45"/>
          <p:cNvSpPr txBox="1"/>
          <p:nvPr/>
        </p:nvSpPr>
        <p:spPr>
          <a:xfrm>
            <a:off x="3030145" y="1550012"/>
            <a:ext cx="1163319" cy="800856"/>
          </a:xfrm>
          <a:prstGeom prst="rect">
            <a:avLst/>
          </a:prstGeom>
        </p:spPr>
        <p:txBody>
          <a:bodyPr vert="horz" wrap="square" lIns="123825" tIns="123825" rIns="57150" bIns="123825" rtlCol="0" anchor="ctr" anchorCtr="1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  <a:spcBef>
                <a:spcPct val="0"/>
              </a:spcBef>
            </a:pPr>
            <a:r>
              <a:rPr lang="en-US" sz="3450" b="1">
                <a:solidFill>
                  <a:schemeClr val="accent2">
                    <a:lumMod val="20000"/>
                    <a:lumOff val="80000"/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8607497" y="2686653"/>
            <a:ext cx="2748437" cy="2355803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7014310" y="1448346"/>
            <a:ext cx="3186374" cy="4832416"/>
          </a:xfrm>
          <a:prstGeom prst="homePlate">
            <a:avLst>
              <a:gd name="adj" fmla="val 50000"/>
            </a:avLst>
          </a:pr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085580" y="1448346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6085580" y="3849453"/>
            <a:ext cx="1857460" cy="2431309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8537025" y="2686653"/>
            <a:ext cx="1797055" cy="2355803"/>
          </a:xfrm>
          <a:prstGeom prst="diamond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>
            <a:off x="6727185" y="2291057"/>
            <a:ext cx="574252" cy="574252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>
            <a:off x="6682521" y="4710666"/>
            <a:ext cx="663580" cy="663580"/>
          </a:xfrm>
          <a:custGeom>
            <a:rect l="l" t="t" r="r" b="b"/>
            <a:pathLst>
              <a:path w="304800" h="304800">
                <a:moveTo>
                  <a:pt x="274320" y="243840"/>
                </a:moveTo>
                <a:lnTo>
                  <a:pt x="304800" y="243840"/>
                </a:lnTo>
                <a:lnTo>
                  <a:pt x="304800" y="259080"/>
                </a:lnTo>
                <a:cubicBezTo>
                  <a:pt x="304800" y="267500"/>
                  <a:pt x="297980" y="274320"/>
                  <a:pt x="289560" y="274320"/>
                </a:cubicBezTo>
                <a:lnTo>
                  <a:pt x="289560" y="274320"/>
                </a:lnTo>
                <a:lnTo>
                  <a:pt x="15240" y="274320"/>
                </a:lnTo>
                <a:cubicBezTo>
                  <a:pt x="6820" y="274320"/>
                  <a:pt x="0" y="267500"/>
                  <a:pt x="0" y="259080"/>
                </a:cubicBezTo>
                <a:lnTo>
                  <a:pt x="0" y="259080"/>
                </a:lnTo>
                <a:lnTo>
                  <a:pt x="0" y="243840"/>
                </a:lnTo>
                <a:lnTo>
                  <a:pt x="30480" y="243840"/>
                </a:lnTo>
                <a:lnTo>
                  <a:pt x="30480" y="60960"/>
                </a:lnTo>
                <a:cubicBezTo>
                  <a:pt x="30480" y="44196"/>
                  <a:pt x="44196" y="30480"/>
                  <a:pt x="60960" y="30480"/>
                </a:cubicBezTo>
                <a:lnTo>
                  <a:pt x="243840" y="30480"/>
                </a:lnTo>
                <a:cubicBezTo>
                  <a:pt x="260671" y="30480"/>
                  <a:pt x="274320" y="44129"/>
                  <a:pt x="274320" y="60960"/>
                </a:cubicBezTo>
                <a:lnTo>
                  <a:pt x="274320" y="60960"/>
                </a:lnTo>
                <a:lnTo>
                  <a:pt x="274320" y="243840"/>
                </a:lnTo>
                <a:close/>
                <a:moveTo>
                  <a:pt x="60960" y="60960"/>
                </a:moveTo>
                <a:lnTo>
                  <a:pt x="60960" y="198120"/>
                </a:lnTo>
                <a:lnTo>
                  <a:pt x="243840" y="198120"/>
                </a:lnTo>
                <a:lnTo>
                  <a:pt x="243840" y="60960"/>
                </a:lnTo>
                <a:lnTo>
                  <a:pt x="60960" y="60960"/>
                </a:lnTo>
                <a:close/>
                <a:moveTo>
                  <a:pt x="121920" y="228600"/>
                </a:moveTo>
                <a:lnTo>
                  <a:pt x="121920" y="243840"/>
                </a:lnTo>
                <a:lnTo>
                  <a:pt x="182880" y="243840"/>
                </a:lnTo>
                <a:lnTo>
                  <a:pt x="182880" y="228600"/>
                </a:lnTo>
                <a:lnTo>
                  <a:pt x="121920" y="22860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>
            <a:off x="9135666" y="3564667"/>
            <a:ext cx="599774" cy="599774"/>
          </a:xfrm>
          <a:custGeom>
            <a:rect l="l" t="t" r="r" b="b"/>
            <a:pathLst>
              <a:path w="304800" h="304800">
                <a:moveTo>
                  <a:pt x="121920" y="28651"/>
                </a:moveTo>
                <a:lnTo>
                  <a:pt x="121920" y="0"/>
                </a:lnTo>
                <a:lnTo>
                  <a:pt x="152400" y="0"/>
                </a:lnTo>
                <a:lnTo>
                  <a:pt x="152400" y="243840"/>
                </a:lnTo>
                <a:lnTo>
                  <a:pt x="304800" y="243840"/>
                </a:lnTo>
                <a:lnTo>
                  <a:pt x="243840" y="304800"/>
                </a:lnTo>
                <a:lnTo>
                  <a:pt x="30480" y="304800"/>
                </a:lnTo>
                <a:lnTo>
                  <a:pt x="0" y="243840"/>
                </a:lnTo>
                <a:lnTo>
                  <a:pt x="121920" y="243840"/>
                </a:lnTo>
                <a:lnTo>
                  <a:pt x="121920" y="213360"/>
                </a:lnTo>
                <a:lnTo>
                  <a:pt x="0" y="213360"/>
                </a:lnTo>
                <a:lnTo>
                  <a:pt x="0" y="209398"/>
                </a:lnTo>
                <a:cubicBezTo>
                  <a:pt x="56940" y="163544"/>
                  <a:pt x="99498" y="101956"/>
                  <a:pt x="121234" y="31242"/>
                </a:cubicBezTo>
                <a:lnTo>
                  <a:pt x="121920" y="28651"/>
                </a:lnTo>
                <a:close/>
                <a:moveTo>
                  <a:pt x="304343" y="213360"/>
                </a:moveTo>
                <a:lnTo>
                  <a:pt x="152400" y="213360"/>
                </a:lnTo>
                <a:lnTo>
                  <a:pt x="152400" y="207874"/>
                </a:lnTo>
                <a:cubicBezTo>
                  <a:pt x="171650" y="179451"/>
                  <a:pt x="183137" y="144409"/>
                  <a:pt x="183137" y="106680"/>
                </a:cubicBezTo>
                <a:cubicBezTo>
                  <a:pt x="183137" y="68951"/>
                  <a:pt x="171660" y="33909"/>
                  <a:pt x="151990" y="4848"/>
                </a:cubicBezTo>
                <a:lnTo>
                  <a:pt x="152400" y="5486"/>
                </a:lnTo>
                <a:lnTo>
                  <a:pt x="152400" y="2438"/>
                </a:lnTo>
                <a:cubicBezTo>
                  <a:pt x="237877" y="37719"/>
                  <a:pt x="298180" y="117796"/>
                  <a:pt x="304305" y="212646"/>
                </a:cubicBezTo>
                <a:lnTo>
                  <a:pt x="304343" y="2133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904945" y="1702239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TextBox 11"/>
          <p:cNvSpPr txBox="1"/>
          <p:nvPr/>
        </p:nvSpPr>
        <p:spPr>
          <a:xfrm>
            <a:off x="1071515" y="154168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物联网技术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1071515" y="2035834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将洗衣机与互联网连接，实现远程控制、故障诊断和智能优化等功能。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1071515" y="3085355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人工智能技术</a:t>
            </a:r>
          </a:p>
        </p:txBody>
      </p:sp>
      <p:sp>
        <p:nvSpPr>
          <p:cNvPr id="14" name="TextBox 14"/>
          <p:cNvSpPr txBox="1"/>
          <p:nvPr/>
        </p:nvSpPr>
        <p:spPr>
          <a:xfrm>
            <a:off x="1071515" y="357950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应用人工智能技术，自动识别衣物类型、污渍程度和洗涤需求，提供个性化的洗涤方案。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1071515" y="4649506"/>
            <a:ext cx="2477594" cy="464439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8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语音控制技术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1071515" y="5143655"/>
            <a:ext cx="4665544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结合语音识别和自然语言处理技术，实现语音控制洗衣机操作，提高用户体验。</a:t>
            </a:r>
          </a:p>
        </p:txBody>
      </p:sp>
      <p:sp>
        <p:nvSpPr>
          <p:cNvPr id="17" name="AutoShape 17"/>
          <p:cNvSpPr/>
          <p:nvPr/>
        </p:nvSpPr>
        <p:spPr>
          <a:xfrm>
            <a:off x="904945" y="3245910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904945" y="4808202"/>
            <a:ext cx="166570" cy="16657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智能化技术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 flipH="1" flipV="1">
            <a:off x="5226940" y="2711199"/>
            <a:ext cx="869059" cy="55646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3" name="Connector 3"/>
          <p:cNvCxnSpPr/>
          <p:nvPr/>
        </p:nvCxnSpPr>
        <p:spPr>
          <a:xfrm flipH="1">
            <a:off x="6085799" y="2787060"/>
            <a:ext cx="787048" cy="457877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cxnSp>
        <p:nvCxnSpPr>
          <p:cNvPr id="4" name="Connector 4"/>
          <p:cNvCxnSpPr/>
          <p:nvPr/>
        </p:nvCxnSpPr>
        <p:spPr>
          <a:xfrm flipH="1" flipV="1">
            <a:off x="6096000" y="3252176"/>
            <a:ext cx="0" cy="1146048"/>
          </a:xfrm>
          <a:prstGeom prst="line">
            <a:avLst/>
          </a:prstGeom>
          <a:ln w="19050">
            <a:solidFill>
              <a:schemeClr val="accent2"/>
            </a:solidFill>
            <a:prstDash val="solid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5" name="AutoShape 5"/>
          <p:cNvSpPr/>
          <p:nvPr/>
        </p:nvSpPr>
        <p:spPr>
          <a:xfrm>
            <a:off x="654974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897941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将洗涤和烘干功能集成于一体，方便用户一站式解决洗衣问题。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897941" y="1951443"/>
            <a:ext cx="3851172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洗烘一体技术</a:t>
            </a:r>
          </a:p>
        </p:txBody>
      </p:sp>
      <p:sp>
        <p:nvSpPr>
          <p:cNvPr id="8" name="AutoShape 8"/>
          <p:cNvSpPr/>
          <p:nvPr/>
        </p:nvSpPr>
        <p:spPr>
          <a:xfrm>
            <a:off x="5575257" y="2695566"/>
            <a:ext cx="1041485" cy="1064453"/>
          </a:xfrm>
          <a:prstGeom prst="ellipse">
            <a:avLst/>
          </a:prstGeom>
          <a:solidFill>
            <a:schemeClr val="accent2">
              <a:lumMod val="20000"/>
              <a:lumOff val="8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AutoShape 9"/>
          <p:cNvSpPr/>
          <p:nvPr/>
        </p:nvSpPr>
        <p:spPr>
          <a:xfrm>
            <a:off x="5692637" y="2815534"/>
            <a:ext cx="806727" cy="824518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 rot="10800000">
            <a:off x="5065769" y="1746676"/>
            <a:ext cx="281771" cy="281771"/>
          </a:xfrm>
          <a:prstGeom prst="rtTriangl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1" name="AutoShape 11"/>
          <p:cNvSpPr/>
          <p:nvPr/>
        </p:nvSpPr>
        <p:spPr>
          <a:xfrm>
            <a:off x="6862010" y="1746676"/>
            <a:ext cx="4692565" cy="1777323"/>
          </a:xfrm>
          <a:prstGeom prst="snip1Rect">
            <a:avLst>
              <a:gd name="adj" fmla="val 25816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 rot="10800000">
            <a:off x="11272804" y="1746676"/>
            <a:ext cx="281771" cy="281771"/>
          </a:xfrm>
          <a:prstGeom prst="rtTriangl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2304288" y="4201903"/>
            <a:ext cx="7583424" cy="1744811"/>
          </a:xfrm>
          <a:prstGeom prst="snip1Rect">
            <a:avLst>
              <a:gd name="adj" fmla="val 25374"/>
            </a:avLst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 rot="10800000">
            <a:off x="9605942" y="4201903"/>
            <a:ext cx="281771" cy="281771"/>
          </a:xfrm>
          <a:prstGeom prst="rtTriangle">
            <a:avLst/>
          </a:prstGeom>
          <a:solidFill>
            <a:schemeClr val="accent2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TextBox 15"/>
          <p:cNvSpPr txBox="1"/>
          <p:nvPr/>
        </p:nvSpPr>
        <p:spPr>
          <a:xfrm>
            <a:off x="7096195" y="2525610"/>
            <a:ext cx="4199811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通过向洗衣机内部注入高温高压空气，去除衣物异味和细菌，实现衣物的清新和除菌效果。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7096195" y="1966682"/>
            <a:ext cx="3948708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空气洗技术</a:t>
            </a:r>
          </a:p>
        </p:txBody>
      </p:sp>
      <p:sp>
        <p:nvSpPr>
          <p:cNvPr id="17" name="TextBox 17"/>
          <p:cNvSpPr txBox="1"/>
          <p:nvPr/>
        </p:nvSpPr>
        <p:spPr>
          <a:xfrm>
            <a:off x="2571608" y="4965724"/>
            <a:ext cx="6876633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利用蒸汽对衣物进行护理，去除褶皱、恢复衣物原有形态和光泽。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2571608" y="4415940"/>
            <a:ext cx="4371364" cy="51930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1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蒸汽护理技术</a:t>
            </a:r>
          </a:p>
        </p:txBody>
      </p:sp>
      <p:sp>
        <p:nvSpPr>
          <p:cNvPr id="19" name="Freeform 19"/>
          <p:cNvSpPr/>
          <p:nvPr/>
        </p:nvSpPr>
        <p:spPr>
          <a:xfrm>
            <a:off x="5885368" y="3029673"/>
            <a:ext cx="396240" cy="420624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0" name="Group 20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1" name="AutoShape 21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TextBox 41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多样化功能集成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9667170" y="522284"/>
            <a:ext cx="1884104" cy="672465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BIG DATA EMPOWERS TO CREATE A NEW</a:t>
            </a:r>
          </a:p>
          <a:p>
            <a:pPr algn="r">
              <a:lnSpc>
                <a:spcPct val="90000"/>
              </a:lnSpc>
              <a:spcBef>
                <a:spcPts val="375"/>
              </a:spcBef>
            </a:pPr>
            <a:r>
              <a:rPr lang="en-US" sz="12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ERA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2393306" y="1882902"/>
            <a:ext cx="7405389" cy="1138956"/>
          </a:xfrm>
          <a:prstGeom prst="rect">
            <a:avLst/>
          </a:prstGeom>
        </p:spPr>
        <p:txBody>
          <a:bodyPr vert="horz" wrap="square" lIns="66008" tIns="33052" rIns="66008" bIns="33052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en-US" sz="540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393306" y="2707767"/>
            <a:ext cx="8641080" cy="2703483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  <a:spcBef>
                <a:spcPts val="375"/>
              </a:spcBef>
            </a:pPr>
            <a:r>
              <a:rPr lang="en-US" sz="4050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市场竞争格局分析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5659243" y="3119345"/>
            <a:ext cx="5783287" cy="1160526"/>
            <a:chOff x="5659243" y="3119345"/>
            <a:chExt cx="5783287" cy="1160526"/>
          </a:xfrm>
        </p:grpSpPr>
        <p:sp>
          <p:nvSpPr>
            <p:cNvPr id="3" name="TextBox 3"/>
            <p:cNvSpPr txBox="1"/>
            <p:nvPr/>
          </p:nvSpPr>
          <p:spPr>
            <a:xfrm>
              <a:off x="5659243" y="3119345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高端市场竞争激烈</a:t>
              </a:r>
            </a:p>
          </p:txBody>
        </p:sp>
        <p:sp>
          <p:nvSpPr>
            <p:cNvPr id="4" name="TextBox 4"/>
            <p:cNvSpPr txBox="1"/>
            <p:nvPr/>
          </p:nvSpPr>
          <p:spPr>
            <a:xfrm>
              <a:off x="5659243" y="3577688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国际品牌在高端市场展开激烈竞争，通过推出具有高科技含量、高品质、高附加值的智能洗衣机，争夺高端消费者群体。</a:t>
              </a:r>
            </a:p>
          </p:txBody>
        </p:sp>
      </p:grpSp>
      <p:grpSp>
        <p:nvGrpSpPr>
          <p:cNvPr id="5" name="Group 5"/>
          <p:cNvGrpSpPr/>
          <p:nvPr/>
        </p:nvGrpSpPr>
        <p:grpSpPr>
          <a:xfrm>
            <a:off x="5659243" y="4772000"/>
            <a:ext cx="5783287" cy="1160526"/>
            <a:chOff x="5659243" y="4772000"/>
            <a:chExt cx="5783287" cy="1160526"/>
          </a:xfrm>
        </p:grpSpPr>
        <p:sp>
          <p:nvSpPr>
            <p:cNvPr id="6" name="TextBox 6"/>
            <p:cNvSpPr txBox="1"/>
            <p:nvPr/>
          </p:nvSpPr>
          <p:spPr>
            <a:xfrm>
              <a:off x="5659243" y="4772000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全球化布局加速</a:t>
              </a:r>
            </a:p>
          </p:txBody>
        </p:sp>
        <p:sp>
          <p:nvSpPr>
            <p:cNvPr id="7" name="TextBox 7"/>
            <p:cNvSpPr txBox="1"/>
            <p:nvPr/>
          </p:nvSpPr>
          <p:spPr>
            <a:xfrm>
              <a:off x="5659243" y="5230343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国际品牌在全球范围内加速布局，通过建立生产基地、研发中心和销售网络，拓展全球市场，提高品牌影响力。</a:t>
              </a:r>
            </a:p>
          </p:txBody>
        </p:sp>
      </p:grpSp>
      <p:sp>
        <p:nvSpPr>
          <p:cNvPr id="8" name="AutoShape 8"/>
          <p:cNvSpPr/>
          <p:nvPr/>
        </p:nvSpPr>
        <p:spPr>
          <a:xfrm>
            <a:off x="4482093" y="4861535"/>
            <a:ext cx="810236" cy="810236"/>
          </a:xfrm>
          <a:prstGeom prst="ellipse">
            <a:avLst/>
          </a:prstGeom>
          <a:solidFill>
            <a:schemeClr val="accent3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9" name="Group 9"/>
          <p:cNvGrpSpPr/>
          <p:nvPr/>
        </p:nvGrpSpPr>
        <p:grpSpPr>
          <a:xfrm>
            <a:off x="5659243" y="1470704"/>
            <a:ext cx="5783287" cy="1160526"/>
            <a:chOff x="5659243" y="1470704"/>
            <a:chExt cx="5783287" cy="1160526"/>
          </a:xfrm>
        </p:grpSpPr>
        <p:sp>
          <p:nvSpPr>
            <p:cNvPr id="10" name="TextBox 10"/>
            <p:cNvSpPr txBox="1"/>
            <p:nvPr/>
          </p:nvSpPr>
          <p:spPr>
            <a:xfrm>
              <a:off x="5659243" y="1470704"/>
              <a:ext cx="4521094" cy="398526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77000"/>
                </a:lnSpc>
              </a:pPr>
              <a:r>
                <a:rPr lang="en-US" sz="2325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品牌集中度提高</a:t>
              </a:r>
            </a:p>
          </p:txBody>
        </p:sp>
        <p:sp>
          <p:nvSpPr>
            <p:cNvPr id="11" name="TextBox 11"/>
            <p:cNvSpPr txBox="1"/>
            <p:nvPr/>
          </p:nvSpPr>
          <p:spPr>
            <a:xfrm>
              <a:off x="5659243" y="1929047"/>
              <a:ext cx="5783287" cy="702183"/>
            </a:xfrm>
            <a:prstGeom prst="rect">
              <a:avLst/>
            </a:prstGeom>
          </p:spPr>
          <p:txBody>
            <a:bodyPr vert="horz" wrap="square" lIns="114300" tIns="57150" rIns="114300" bIns="57150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20000"/>
                </a:lnSpc>
              </a:pPr>
              <a:r>
                <a:rPr lang="en-US" sz="1500">
                  <a:solidFill>
                    <a:schemeClr val="dk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国际知名品牌如西门子、LG、三星等通过技术创新和品牌建设，不断提高市场份额，形成较为稳定的竞争格局。</a:t>
              </a:r>
            </a:p>
          </p:txBody>
        </p:sp>
      </p:grpSp>
      <p:sp>
        <p:nvSpPr>
          <p:cNvPr id="12" name="Freeform 12"/>
          <p:cNvSpPr/>
          <p:nvPr/>
        </p:nvSpPr>
        <p:spPr>
          <a:xfrm>
            <a:off x="4610240" y="4989683"/>
            <a:ext cx="553940" cy="553940"/>
          </a:xfrm>
          <a:custGeom>
            <a:rect l="l" t="t" r="r" b="b"/>
            <a:pathLst>
              <a:path w="304800" h="304800">
                <a:moveTo>
                  <a:pt x="190033" y="152400"/>
                </a:moveTo>
                <a:cubicBezTo>
                  <a:pt x="190033" y="90992"/>
                  <a:pt x="221771" y="56493"/>
                  <a:pt x="221771" y="56493"/>
                </a:cubicBezTo>
                <a:cubicBezTo>
                  <a:pt x="221771" y="56493"/>
                  <a:pt x="193758" y="33766"/>
                  <a:pt x="151924" y="33766"/>
                </a:cubicBezTo>
                <a:cubicBezTo>
                  <a:pt x="110090" y="33766"/>
                  <a:pt x="82067" y="56512"/>
                  <a:pt x="82067" y="56512"/>
                </a:cubicBezTo>
                <a:cubicBezTo>
                  <a:pt x="82067" y="56512"/>
                  <a:pt x="114376" y="82753"/>
                  <a:pt x="114376" y="152400"/>
                </a:cubicBezTo>
                <a:cubicBezTo>
                  <a:pt x="114376" y="219608"/>
                  <a:pt x="81858" y="248145"/>
                  <a:pt x="81858" y="248145"/>
                </a:cubicBezTo>
                <a:cubicBezTo>
                  <a:pt x="81858" y="248145"/>
                  <a:pt x="115662" y="271034"/>
                  <a:pt x="151924" y="271034"/>
                </a:cubicBezTo>
                <a:cubicBezTo>
                  <a:pt x="189043" y="271034"/>
                  <a:pt x="221799" y="248269"/>
                  <a:pt x="221799" y="248269"/>
                </a:cubicBezTo>
                <a:cubicBezTo>
                  <a:pt x="221799" y="248269"/>
                  <a:pt x="190033" y="218503"/>
                  <a:pt x="190033" y="152400"/>
                </a:cubicBezTo>
                <a:close/>
                <a:moveTo>
                  <a:pt x="74095" y="62789"/>
                </a:moveTo>
                <a:cubicBezTo>
                  <a:pt x="74095" y="62789"/>
                  <a:pt x="34633" y="86839"/>
                  <a:pt x="34633" y="152800"/>
                </a:cubicBezTo>
                <a:cubicBezTo>
                  <a:pt x="34633" y="218751"/>
                  <a:pt x="74533" y="240335"/>
                  <a:pt x="74533" y="240335"/>
                </a:cubicBezTo>
                <a:cubicBezTo>
                  <a:pt x="74533" y="240335"/>
                  <a:pt x="103613" y="218742"/>
                  <a:pt x="103613" y="152800"/>
                </a:cubicBezTo>
                <a:cubicBezTo>
                  <a:pt x="103613" y="86839"/>
                  <a:pt x="74095" y="62789"/>
                  <a:pt x="74095" y="62789"/>
                </a:cubicBezTo>
                <a:close/>
                <a:moveTo>
                  <a:pt x="229753" y="64570"/>
                </a:moveTo>
                <a:cubicBezTo>
                  <a:pt x="229753" y="64570"/>
                  <a:pt x="200244" y="86839"/>
                  <a:pt x="200244" y="152800"/>
                </a:cubicBezTo>
                <a:cubicBezTo>
                  <a:pt x="200244" y="218751"/>
                  <a:pt x="229305" y="240335"/>
                  <a:pt x="229305" y="240335"/>
                </a:cubicBezTo>
                <a:cubicBezTo>
                  <a:pt x="229305" y="240335"/>
                  <a:pt x="270158" y="218742"/>
                  <a:pt x="270158" y="152800"/>
                </a:cubicBezTo>
                <a:cubicBezTo>
                  <a:pt x="270158" y="86839"/>
                  <a:pt x="229753" y="64570"/>
                  <a:pt x="229753" y="64570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4482093" y="3221072"/>
            <a:ext cx="810236" cy="810236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AutoShape 14"/>
          <p:cNvSpPr/>
          <p:nvPr/>
        </p:nvSpPr>
        <p:spPr>
          <a:xfrm>
            <a:off x="4482093" y="1560135"/>
            <a:ext cx="810236" cy="810236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Freeform 15"/>
          <p:cNvSpPr/>
          <p:nvPr/>
        </p:nvSpPr>
        <p:spPr>
          <a:xfrm>
            <a:off x="4666510" y="1762961"/>
            <a:ext cx="405314" cy="405314"/>
          </a:xfrm>
          <a:custGeom>
            <a:rect l="l" t="t" r="r" b="b"/>
            <a:pathLst>
              <a:path w="304800" h="304800">
                <a:moveTo>
                  <a:pt x="173841" y="122930"/>
                </a:moveTo>
                <a:cubicBezTo>
                  <a:pt x="179718" y="102937"/>
                  <a:pt x="177232" y="81020"/>
                  <a:pt x="166392" y="62665"/>
                </a:cubicBezTo>
                <a:cubicBezTo>
                  <a:pt x="166630" y="62998"/>
                  <a:pt x="62770" y="167697"/>
                  <a:pt x="62027" y="167040"/>
                </a:cubicBezTo>
                <a:cubicBezTo>
                  <a:pt x="80077" y="177698"/>
                  <a:pt x="101994" y="180699"/>
                  <a:pt x="121720" y="175193"/>
                </a:cubicBezTo>
                <a:cubicBezTo>
                  <a:pt x="121577" y="174689"/>
                  <a:pt x="173422" y="122853"/>
                  <a:pt x="173841" y="122930"/>
                </a:cubicBezTo>
                <a:close/>
                <a:moveTo>
                  <a:pt x="155315" y="45968"/>
                </a:moveTo>
                <a:cubicBezTo>
                  <a:pt x="141322" y="32175"/>
                  <a:pt x="121301" y="22822"/>
                  <a:pt x="100127" y="22822"/>
                </a:cubicBezTo>
                <a:cubicBezTo>
                  <a:pt x="57331" y="22822"/>
                  <a:pt x="22631" y="57607"/>
                  <a:pt x="22631" y="100508"/>
                </a:cubicBezTo>
                <a:cubicBezTo>
                  <a:pt x="22631" y="121444"/>
                  <a:pt x="32156" y="141713"/>
                  <a:pt x="45587" y="155686"/>
                </a:cubicBezTo>
                <a:cubicBezTo>
                  <a:pt x="45615" y="155686"/>
                  <a:pt x="154657" y="46863"/>
                  <a:pt x="155315" y="45968"/>
                </a:cubicBezTo>
                <a:close/>
                <a:moveTo>
                  <a:pt x="264909" y="252089"/>
                </a:moveTo>
                <a:cubicBezTo>
                  <a:pt x="264909" y="252089"/>
                  <a:pt x="267443" y="230200"/>
                  <a:pt x="261128" y="223885"/>
                </a:cubicBezTo>
                <a:cubicBezTo>
                  <a:pt x="260709" y="223466"/>
                  <a:pt x="188300" y="135065"/>
                  <a:pt x="188300" y="135065"/>
                </a:cubicBezTo>
                <a:lnTo>
                  <a:pt x="134417" y="188947"/>
                </a:lnTo>
                <a:lnTo>
                  <a:pt x="222818" y="262185"/>
                </a:lnTo>
                <a:cubicBezTo>
                  <a:pt x="228714" y="268919"/>
                  <a:pt x="251441" y="265557"/>
                  <a:pt x="251441" y="265557"/>
                </a:cubicBezTo>
                <a:lnTo>
                  <a:pt x="269538" y="281978"/>
                </a:lnTo>
                <a:lnTo>
                  <a:pt x="282169" y="269348"/>
                </a:lnTo>
                <a:lnTo>
                  <a:pt x="264909" y="252089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4678702" y="3406734"/>
            <a:ext cx="424244" cy="424244"/>
          </a:xfrm>
          <a:custGeom>
            <a:rect l="l" t="t" r="r" b="b"/>
            <a:pathLst>
              <a:path w="304800" h="304800">
                <a:moveTo>
                  <a:pt x="167640" y="106680"/>
                </a:moveTo>
                <a:lnTo>
                  <a:pt x="189586" y="139598"/>
                </a:lnTo>
                <a:cubicBezTo>
                  <a:pt x="194310" y="146761"/>
                  <a:pt x="204978" y="152400"/>
                  <a:pt x="213512" y="152400"/>
                </a:cubicBezTo>
                <a:lnTo>
                  <a:pt x="259080" y="152400"/>
                </a:lnTo>
                <a:lnTo>
                  <a:pt x="259080" y="121920"/>
                </a:lnTo>
                <a:lnTo>
                  <a:pt x="213360" y="121920"/>
                </a:lnTo>
                <a:lnTo>
                  <a:pt x="191414" y="89002"/>
                </a:lnTo>
                <a:cubicBezTo>
                  <a:pt x="185452" y="80686"/>
                  <a:pt x="178394" y="73628"/>
                  <a:pt x="170345" y="67847"/>
                </a:cubicBezTo>
                <a:lnTo>
                  <a:pt x="170069" y="67666"/>
                </a:lnTo>
                <a:lnTo>
                  <a:pt x="149952" y="54254"/>
                </a:lnTo>
                <a:cubicBezTo>
                  <a:pt x="146104" y="51911"/>
                  <a:pt x="141446" y="50521"/>
                  <a:pt x="136465" y="50521"/>
                </a:cubicBezTo>
                <a:cubicBezTo>
                  <a:pt x="131912" y="50521"/>
                  <a:pt x="127635" y="51683"/>
                  <a:pt x="123911" y="53721"/>
                </a:cubicBezTo>
                <a:lnTo>
                  <a:pt x="124044" y="53654"/>
                </a:lnTo>
                <a:lnTo>
                  <a:pt x="60950" y="91450"/>
                </a:lnTo>
                <a:lnTo>
                  <a:pt x="60950" y="167650"/>
                </a:lnTo>
                <a:lnTo>
                  <a:pt x="91430" y="167650"/>
                </a:lnTo>
                <a:lnTo>
                  <a:pt x="91430" y="106690"/>
                </a:lnTo>
                <a:lnTo>
                  <a:pt x="121910" y="91450"/>
                </a:lnTo>
                <a:lnTo>
                  <a:pt x="76190" y="304810"/>
                </a:lnTo>
                <a:lnTo>
                  <a:pt x="106670" y="304810"/>
                </a:lnTo>
                <a:lnTo>
                  <a:pt x="142484" y="188224"/>
                </a:lnTo>
                <a:lnTo>
                  <a:pt x="167630" y="213370"/>
                </a:lnTo>
                <a:lnTo>
                  <a:pt x="167630" y="304810"/>
                </a:lnTo>
                <a:lnTo>
                  <a:pt x="198110" y="304810"/>
                </a:lnTo>
                <a:lnTo>
                  <a:pt x="198110" y="182890"/>
                </a:lnTo>
                <a:lnTo>
                  <a:pt x="156962" y="141742"/>
                </a:lnTo>
                <a:lnTo>
                  <a:pt x="167630" y="106690"/>
                </a:lnTo>
                <a:close/>
                <a:moveTo>
                  <a:pt x="182880" y="60960"/>
                </a:moveTo>
                <a:cubicBezTo>
                  <a:pt x="199711" y="60960"/>
                  <a:pt x="213360" y="47311"/>
                  <a:pt x="213360" y="30480"/>
                </a:cubicBezTo>
                <a:cubicBezTo>
                  <a:pt x="213360" y="13649"/>
                  <a:pt x="199711" y="0"/>
                  <a:pt x="182880" y="0"/>
                </a:cubicBezTo>
                <a:lnTo>
                  <a:pt x="182880" y="0"/>
                </a:lnTo>
                <a:cubicBezTo>
                  <a:pt x="166049" y="0"/>
                  <a:pt x="152400" y="13649"/>
                  <a:pt x="152400" y="30480"/>
                </a:cubicBezTo>
                <a:cubicBezTo>
                  <a:pt x="152400" y="47311"/>
                  <a:pt x="166049" y="60960"/>
                  <a:pt x="182880" y="60960"/>
                </a:cubicBezTo>
                <a:lnTo>
                  <a:pt x="182880" y="6096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Freeform 17"/>
          <p:cNvSpPr/>
          <p:nvPr/>
        </p:nvSpPr>
        <p:spPr>
          <a:xfrm>
            <a:off x="970539" y="2236546"/>
            <a:ext cx="2648574" cy="2933980"/>
          </a:xfrm>
          <a:custGeom>
            <a:rect l="l" t="t" r="r" b="b"/>
            <a:pathLst>
              <a:path w="1905000" h="1905000">
                <a:moveTo>
                  <a:pt x="0" y="952500"/>
                </a:moveTo>
                <a:lnTo>
                  <a:pt x="476250" y="190500"/>
                </a:lnTo>
                <a:lnTo>
                  <a:pt x="1428750" y="190500"/>
                </a:lnTo>
                <a:lnTo>
                  <a:pt x="1905000" y="952500"/>
                </a:lnTo>
                <a:lnTo>
                  <a:pt x="1428750" y="1714500"/>
                </a:lnTo>
                <a:lnTo>
                  <a:pt x="476250" y="1714500"/>
                </a:lnTo>
                <a:close/>
              </a:path>
            </a:pathLst>
          </a:custGeom>
          <a:solidFill>
            <a:schemeClr val="lt1">
              <a:alpha val="100000"/>
            </a:schemeClr>
          </a:solidFill>
          <a:ln w="76200">
            <a:solidFill>
              <a:schemeClr val="accent1">
                <a:alpha val="100000"/>
              </a:schemeClr>
            </a:solidFill>
            <a:prstDash val="solid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000000"/>
                </a:solidFill>
                <a:latin typeface="Calibri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1655515" y="3001353"/>
            <a:ext cx="1278622" cy="119519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国际品牌竞争态势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 t="-50" b="-50"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103852" y="4838783"/>
            <a:ext cx="10266726" cy="1333500"/>
            <a:chOff x="1103852" y="4838783"/>
            <a:chExt cx="10266726" cy="1333500"/>
          </a:xfrm>
        </p:grpSpPr>
        <p:sp>
          <p:nvSpPr>
            <p:cNvPr id="3" name="AutoShape 3"/>
            <p:cNvSpPr/>
            <p:nvPr/>
          </p:nvSpPr>
          <p:spPr>
            <a:xfrm>
              <a:off x="2377205" y="4838783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" name="Freeform 4"/>
            <p:cNvSpPr/>
            <p:nvPr/>
          </p:nvSpPr>
          <p:spPr>
            <a:xfrm rot="10800000">
              <a:off x="1103852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5" name="Freeform 5"/>
            <p:cNvSpPr/>
            <p:nvPr/>
          </p:nvSpPr>
          <p:spPr>
            <a:xfrm rot="10800000">
              <a:off x="9159730" y="4838783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6" name="Group 6"/>
          <p:cNvGrpSpPr/>
          <p:nvPr/>
        </p:nvGrpSpPr>
        <p:grpSpPr>
          <a:xfrm>
            <a:off x="1031730" y="3081147"/>
            <a:ext cx="10266726" cy="1333500"/>
            <a:chOff x="1031730" y="3081147"/>
            <a:chExt cx="10266726" cy="1333500"/>
          </a:xfrm>
        </p:grpSpPr>
        <p:sp>
          <p:nvSpPr>
            <p:cNvPr id="7" name="AutoShape 7"/>
            <p:cNvSpPr/>
            <p:nvPr/>
          </p:nvSpPr>
          <p:spPr>
            <a:xfrm>
              <a:off x="2305083" y="3081147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Freeform 8"/>
            <p:cNvSpPr/>
            <p:nvPr/>
          </p:nvSpPr>
          <p:spPr>
            <a:xfrm rot="10800000">
              <a:off x="1031730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Freeform 9"/>
            <p:cNvSpPr/>
            <p:nvPr/>
          </p:nvSpPr>
          <p:spPr>
            <a:xfrm rot="10800000">
              <a:off x="9087608" y="3081147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0" name="Group 10"/>
          <p:cNvGrpSpPr/>
          <p:nvPr/>
        </p:nvGrpSpPr>
        <p:grpSpPr>
          <a:xfrm>
            <a:off x="1103852" y="1348302"/>
            <a:ext cx="10266726" cy="1333500"/>
            <a:chOff x="1103852" y="1348302"/>
            <a:chExt cx="10266726" cy="1333500"/>
          </a:xfrm>
        </p:grpSpPr>
        <p:sp>
          <p:nvSpPr>
            <p:cNvPr id="11" name="AutoShape 11"/>
            <p:cNvSpPr/>
            <p:nvPr/>
          </p:nvSpPr>
          <p:spPr>
            <a:xfrm>
              <a:off x="2377205" y="1348302"/>
              <a:ext cx="8305833" cy="1333500"/>
            </a:xfrm>
            <a:prstGeom prst="rect">
              <a:avLst/>
            </a:pr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Freeform 12"/>
            <p:cNvSpPr/>
            <p:nvPr/>
          </p:nvSpPr>
          <p:spPr>
            <a:xfrm rot="10800000">
              <a:off x="1103852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Freeform 13"/>
            <p:cNvSpPr/>
            <p:nvPr/>
          </p:nvSpPr>
          <p:spPr>
            <a:xfrm rot="10800000">
              <a:off x="9159730" y="1348302"/>
              <a:ext cx="2210848" cy="1333500"/>
            </a:xfrm>
            <a:custGeom>
              <a:rect l="l" t="t" r="r" b="b"/>
              <a:pathLst>
                <a:path w="7875" h="3593">
                  <a:moveTo>
                    <a:pt x="5874" y="1811"/>
                  </a:moveTo>
                  <a:lnTo>
                    <a:pt x="7874" y="0"/>
                  </a:lnTo>
                  <a:lnTo>
                    <a:pt x="1969" y="0"/>
                  </a:lnTo>
                  <a:lnTo>
                    <a:pt x="0" y="1811"/>
                  </a:lnTo>
                  <a:lnTo>
                    <a:pt x="1969" y="3593"/>
                  </a:lnTo>
                  <a:lnTo>
                    <a:pt x="7874" y="3593"/>
                  </a:lnTo>
                  <a:lnTo>
                    <a:pt x="5874" y="1811"/>
                  </a:lnTo>
                </a:path>
              </a:pathLst>
            </a:custGeom>
            <a:solidFill>
              <a:schemeClr val="accent1">
                <a:lumMod val="20000"/>
                <a:lumOff val="80000"/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grpSp>
        <p:nvGrpSpPr>
          <p:cNvPr id="14" name="Group 14"/>
          <p:cNvGrpSpPr/>
          <p:nvPr/>
        </p:nvGrpSpPr>
        <p:grpSpPr>
          <a:xfrm>
            <a:off x="9997333" y="3400044"/>
            <a:ext cx="685705" cy="695706"/>
            <a:chOff x="9997333" y="3400044"/>
            <a:chExt cx="685705" cy="695706"/>
          </a:xfrm>
        </p:grpSpPr>
        <p:sp>
          <p:nvSpPr>
            <p:cNvPr id="15" name="Freeform 15"/>
            <p:cNvSpPr/>
            <p:nvPr/>
          </p:nvSpPr>
          <p:spPr>
            <a:xfrm>
              <a:off x="10034290" y="3847243"/>
              <a:ext cx="87725" cy="163068"/>
            </a:xfrm>
            <a:custGeom>
              <a:rect l="l" t="t" r="r" b="b"/>
              <a:pathLst>
                <a:path w="118" h="218">
                  <a:moveTo>
                    <a:pt x="0" y="183"/>
                  </a:moveTo>
                  <a:cubicBezTo>
                    <a:pt x="0" y="200"/>
                    <a:pt x="8" y="217"/>
                    <a:pt x="25" y="217"/>
                  </a:cubicBezTo>
                  <a:cubicBezTo>
                    <a:pt x="84" y="217"/>
                    <a:pt x="84" y="217"/>
                    <a:pt x="84" y="217"/>
                  </a:cubicBezTo>
                  <a:cubicBezTo>
                    <a:pt x="100" y="217"/>
                    <a:pt x="117" y="200"/>
                    <a:pt x="117" y="183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17" y="91"/>
                    <a:pt x="17" y="91"/>
                    <a:pt x="17" y="91"/>
                  </a:cubicBezTo>
                  <a:cubicBezTo>
                    <a:pt x="0" y="75"/>
                    <a:pt x="0" y="75"/>
                    <a:pt x="0" y="75"/>
                  </a:cubicBezTo>
                  <a:lnTo>
                    <a:pt x="0" y="183"/>
                  </a:lnTo>
                  <a:close/>
                  <a:moveTo>
                    <a:pt x="0" y="183"/>
                  </a:moveTo>
                  <a:lnTo>
                    <a:pt x="0" y="183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Freeform 16"/>
            <p:cNvSpPr/>
            <p:nvPr/>
          </p:nvSpPr>
          <p:spPr>
            <a:xfrm>
              <a:off x="10177260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0" y="301"/>
                  </a:moveTo>
                  <a:cubicBezTo>
                    <a:pt x="0" y="318"/>
                    <a:pt x="17" y="335"/>
                    <a:pt x="34" y="335"/>
                  </a:cubicBezTo>
                  <a:cubicBezTo>
                    <a:pt x="84" y="335"/>
                    <a:pt x="84" y="335"/>
                    <a:pt x="84" y="335"/>
                  </a:cubicBezTo>
                  <a:cubicBezTo>
                    <a:pt x="101" y="335"/>
                    <a:pt x="117" y="318"/>
                    <a:pt x="117" y="301"/>
                  </a:cubicBezTo>
                  <a:cubicBezTo>
                    <a:pt x="117" y="76"/>
                    <a:pt x="117" y="76"/>
                    <a:pt x="117" y="76"/>
                  </a:cubicBezTo>
                  <a:cubicBezTo>
                    <a:pt x="42" y="0"/>
                    <a:pt x="42" y="0"/>
                    <a:pt x="42" y="0"/>
                  </a:cubicBezTo>
                  <a:cubicBezTo>
                    <a:pt x="0" y="42"/>
                    <a:pt x="0" y="42"/>
                    <a:pt x="0" y="42"/>
                  </a:cubicBezTo>
                  <a:lnTo>
                    <a:pt x="0" y="301"/>
                  </a:lnTo>
                  <a:close/>
                  <a:moveTo>
                    <a:pt x="0" y="301"/>
                  </a:moveTo>
                  <a:lnTo>
                    <a:pt x="0" y="30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Freeform 17"/>
            <p:cNvSpPr/>
            <p:nvPr/>
          </p:nvSpPr>
          <p:spPr>
            <a:xfrm>
              <a:off x="10320231" y="3757422"/>
              <a:ext cx="87725" cy="252984"/>
            </a:xfrm>
            <a:custGeom>
              <a:rect l="l" t="t" r="r" b="b"/>
              <a:pathLst>
                <a:path w="118" h="336">
                  <a:moveTo>
                    <a:pt x="92" y="335"/>
                  </a:moveTo>
                  <a:cubicBezTo>
                    <a:pt x="108" y="335"/>
                    <a:pt x="117" y="318"/>
                    <a:pt x="117" y="301"/>
                  </a:cubicBezTo>
                  <a:cubicBezTo>
                    <a:pt x="117" y="0"/>
                    <a:pt x="117" y="0"/>
                    <a:pt x="117" y="0"/>
                  </a:cubicBezTo>
                  <a:cubicBezTo>
                    <a:pt x="0" y="118"/>
                    <a:pt x="0" y="118"/>
                    <a:pt x="0" y="118"/>
                  </a:cubicBezTo>
                  <a:cubicBezTo>
                    <a:pt x="0" y="301"/>
                    <a:pt x="0" y="301"/>
                    <a:pt x="0" y="301"/>
                  </a:cubicBezTo>
                  <a:cubicBezTo>
                    <a:pt x="0" y="318"/>
                    <a:pt x="16" y="335"/>
                    <a:pt x="33" y="335"/>
                  </a:cubicBezTo>
                  <a:lnTo>
                    <a:pt x="92" y="335"/>
                  </a:lnTo>
                  <a:close/>
                  <a:moveTo>
                    <a:pt x="92" y="335"/>
                  </a:moveTo>
                  <a:lnTo>
                    <a:pt x="92" y="335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Freeform 18"/>
            <p:cNvSpPr/>
            <p:nvPr/>
          </p:nvSpPr>
          <p:spPr>
            <a:xfrm>
              <a:off x="10459962" y="3670840"/>
              <a:ext cx="94202" cy="342805"/>
            </a:xfrm>
            <a:custGeom>
              <a:rect l="l" t="t" r="r" b="b"/>
              <a:pathLst>
                <a:path w="125" h="452">
                  <a:moveTo>
                    <a:pt x="0" y="41"/>
                  </a:moveTo>
                  <a:cubicBezTo>
                    <a:pt x="0" y="417"/>
                    <a:pt x="0" y="417"/>
                    <a:pt x="0" y="417"/>
                  </a:cubicBezTo>
                  <a:cubicBezTo>
                    <a:pt x="0" y="434"/>
                    <a:pt x="17" y="451"/>
                    <a:pt x="33" y="451"/>
                  </a:cubicBezTo>
                  <a:cubicBezTo>
                    <a:pt x="92" y="451"/>
                    <a:pt x="92" y="451"/>
                    <a:pt x="92" y="451"/>
                  </a:cubicBezTo>
                  <a:cubicBezTo>
                    <a:pt x="109" y="451"/>
                    <a:pt x="125" y="434"/>
                    <a:pt x="125" y="417"/>
                  </a:cubicBezTo>
                  <a:cubicBezTo>
                    <a:pt x="125" y="66"/>
                    <a:pt x="125" y="66"/>
                    <a:pt x="125" y="66"/>
                  </a:cubicBezTo>
                  <a:cubicBezTo>
                    <a:pt x="50" y="0"/>
                    <a:pt x="50" y="0"/>
                    <a:pt x="50" y="0"/>
                  </a:cubicBezTo>
                  <a:lnTo>
                    <a:pt x="0" y="41"/>
                  </a:lnTo>
                  <a:close/>
                  <a:moveTo>
                    <a:pt x="0" y="41"/>
                  </a:moveTo>
                  <a:lnTo>
                    <a:pt x="0" y="41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Freeform 19"/>
            <p:cNvSpPr/>
            <p:nvPr/>
          </p:nvSpPr>
          <p:spPr>
            <a:xfrm>
              <a:off x="10011525" y="3517678"/>
              <a:ext cx="536162" cy="342805"/>
            </a:xfrm>
            <a:custGeom>
              <a:rect l="l" t="t" r="r" b="b"/>
              <a:pathLst>
                <a:path w="728" h="452">
                  <a:moveTo>
                    <a:pt x="234" y="284"/>
                  </a:moveTo>
                  <a:cubicBezTo>
                    <a:pt x="250" y="267"/>
                    <a:pt x="276" y="267"/>
                    <a:pt x="292" y="284"/>
                  </a:cubicBezTo>
                  <a:cubicBezTo>
                    <a:pt x="359" y="351"/>
                    <a:pt x="359" y="351"/>
                    <a:pt x="359" y="351"/>
                  </a:cubicBezTo>
                  <a:cubicBezTo>
                    <a:pt x="376" y="368"/>
                    <a:pt x="384" y="368"/>
                    <a:pt x="401" y="368"/>
                  </a:cubicBezTo>
                  <a:cubicBezTo>
                    <a:pt x="418" y="368"/>
                    <a:pt x="426" y="368"/>
                    <a:pt x="434" y="351"/>
                  </a:cubicBezTo>
                  <a:cubicBezTo>
                    <a:pt x="660" y="134"/>
                    <a:pt x="660" y="134"/>
                    <a:pt x="660" y="134"/>
                  </a:cubicBezTo>
                  <a:cubicBezTo>
                    <a:pt x="694" y="167"/>
                    <a:pt x="694" y="167"/>
                    <a:pt x="694" y="167"/>
                  </a:cubicBezTo>
                  <a:cubicBezTo>
                    <a:pt x="702" y="175"/>
                    <a:pt x="710" y="175"/>
                    <a:pt x="710" y="175"/>
                  </a:cubicBezTo>
                  <a:cubicBezTo>
                    <a:pt x="719" y="175"/>
                    <a:pt x="727" y="167"/>
                    <a:pt x="727" y="159"/>
                  </a:cubicBezTo>
                  <a:cubicBezTo>
                    <a:pt x="727" y="33"/>
                    <a:pt x="727" y="33"/>
                    <a:pt x="727" y="33"/>
                  </a:cubicBezTo>
                  <a:cubicBezTo>
                    <a:pt x="727" y="25"/>
                    <a:pt x="727" y="16"/>
                    <a:pt x="719" y="8"/>
                  </a:cubicBezTo>
                  <a:cubicBezTo>
                    <a:pt x="710" y="0"/>
                    <a:pt x="702" y="0"/>
                    <a:pt x="694" y="0"/>
                  </a:cubicBezTo>
                  <a:cubicBezTo>
                    <a:pt x="568" y="0"/>
                    <a:pt x="568" y="0"/>
                    <a:pt x="568" y="0"/>
                  </a:cubicBezTo>
                  <a:cubicBezTo>
                    <a:pt x="560" y="0"/>
                    <a:pt x="551" y="0"/>
                    <a:pt x="551" y="8"/>
                  </a:cubicBezTo>
                  <a:cubicBezTo>
                    <a:pt x="543" y="16"/>
                    <a:pt x="551" y="25"/>
                    <a:pt x="551" y="33"/>
                  </a:cubicBezTo>
                  <a:cubicBezTo>
                    <a:pt x="585" y="58"/>
                    <a:pt x="585" y="58"/>
                    <a:pt x="585" y="58"/>
                  </a:cubicBezTo>
                  <a:cubicBezTo>
                    <a:pt x="426" y="217"/>
                    <a:pt x="426" y="217"/>
                    <a:pt x="426" y="217"/>
                  </a:cubicBezTo>
                  <a:cubicBezTo>
                    <a:pt x="426" y="225"/>
                    <a:pt x="409" y="225"/>
                    <a:pt x="401" y="225"/>
                  </a:cubicBezTo>
                  <a:cubicBezTo>
                    <a:pt x="393" y="225"/>
                    <a:pt x="376" y="225"/>
                    <a:pt x="368" y="217"/>
                  </a:cubicBezTo>
                  <a:cubicBezTo>
                    <a:pt x="292" y="142"/>
                    <a:pt x="292" y="142"/>
                    <a:pt x="292" y="142"/>
                  </a:cubicBezTo>
                  <a:cubicBezTo>
                    <a:pt x="276" y="125"/>
                    <a:pt x="250" y="125"/>
                    <a:pt x="234" y="142"/>
                  </a:cubicBezTo>
                  <a:cubicBezTo>
                    <a:pt x="8" y="359"/>
                    <a:pt x="8" y="359"/>
                    <a:pt x="8" y="359"/>
                  </a:cubicBezTo>
                  <a:cubicBezTo>
                    <a:pt x="0" y="368"/>
                    <a:pt x="0" y="384"/>
                    <a:pt x="0" y="393"/>
                  </a:cubicBezTo>
                  <a:cubicBezTo>
                    <a:pt x="0" y="410"/>
                    <a:pt x="0" y="418"/>
                    <a:pt x="8" y="426"/>
                  </a:cubicBezTo>
                  <a:cubicBezTo>
                    <a:pt x="25" y="435"/>
                    <a:pt x="25" y="435"/>
                    <a:pt x="25" y="435"/>
                  </a:cubicBezTo>
                  <a:cubicBezTo>
                    <a:pt x="41" y="451"/>
                    <a:pt x="67" y="451"/>
                    <a:pt x="83" y="435"/>
                  </a:cubicBezTo>
                  <a:lnTo>
                    <a:pt x="234" y="284"/>
                  </a:lnTo>
                  <a:close/>
                  <a:moveTo>
                    <a:pt x="234" y="284"/>
                  </a:moveTo>
                  <a:lnTo>
                    <a:pt x="234" y="284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Freeform 20"/>
            <p:cNvSpPr/>
            <p:nvPr/>
          </p:nvSpPr>
          <p:spPr>
            <a:xfrm>
              <a:off x="9997333" y="3400044"/>
              <a:ext cx="685705" cy="695706"/>
            </a:xfrm>
            <a:custGeom>
              <a:rect l="l" t="t" r="r" b="b"/>
              <a:pathLst>
                <a:path w="929" h="921">
                  <a:moveTo>
                    <a:pt x="887" y="0"/>
                  </a:moveTo>
                  <a:cubicBezTo>
                    <a:pt x="862" y="0"/>
                    <a:pt x="836" y="26"/>
                    <a:pt x="836" y="50"/>
                  </a:cubicBezTo>
                  <a:cubicBezTo>
                    <a:pt x="836" y="837"/>
                    <a:pt x="836" y="837"/>
                    <a:pt x="836" y="837"/>
                  </a:cubicBezTo>
                  <a:cubicBezTo>
                    <a:pt x="51" y="837"/>
                    <a:pt x="51" y="837"/>
                    <a:pt x="51" y="837"/>
                  </a:cubicBezTo>
                  <a:cubicBezTo>
                    <a:pt x="26" y="837"/>
                    <a:pt x="0" y="853"/>
                    <a:pt x="0" y="878"/>
                  </a:cubicBezTo>
                  <a:cubicBezTo>
                    <a:pt x="0" y="903"/>
                    <a:pt x="26" y="920"/>
                    <a:pt x="51" y="920"/>
                  </a:cubicBezTo>
                  <a:cubicBezTo>
                    <a:pt x="887" y="920"/>
                    <a:pt x="887" y="920"/>
                    <a:pt x="887" y="920"/>
                  </a:cubicBezTo>
                  <a:cubicBezTo>
                    <a:pt x="912" y="920"/>
                    <a:pt x="928" y="903"/>
                    <a:pt x="928" y="878"/>
                  </a:cubicBezTo>
                  <a:cubicBezTo>
                    <a:pt x="928" y="50"/>
                    <a:pt x="928" y="50"/>
                    <a:pt x="928" y="50"/>
                  </a:cubicBezTo>
                  <a:cubicBezTo>
                    <a:pt x="928" y="26"/>
                    <a:pt x="903" y="0"/>
                    <a:pt x="887" y="0"/>
                  </a:cubicBezTo>
                  <a:close/>
                  <a:moveTo>
                    <a:pt x="887" y="0"/>
                  </a:moveTo>
                  <a:lnTo>
                    <a:pt x="887" y="0"/>
                  </a:lnTo>
                  <a:close/>
                </a:path>
              </a:pathLst>
            </a:custGeom>
            <a:solidFill>
              <a:srgbClr val="FFFFFF">
                <a:alpha val="100000"/>
              </a:srgb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</p:grpSp>
      <p:sp>
        <p:nvSpPr>
          <p:cNvPr id="21" name="Freeform 21"/>
          <p:cNvSpPr/>
          <p:nvPr/>
        </p:nvSpPr>
        <p:spPr>
          <a:xfrm>
            <a:off x="1935480" y="1646434"/>
            <a:ext cx="719895" cy="555403"/>
          </a:xfrm>
          <a:custGeom>
            <a:rect l="l" t="t" r="r" b="b"/>
            <a:pathLst>
              <a:path w="67" h="60">
                <a:moveTo>
                  <a:pt x="53" y="2"/>
                </a:moveTo>
                <a:cubicBezTo>
                  <a:pt x="53" y="1"/>
                  <a:pt x="52" y="0"/>
                  <a:pt x="51" y="0"/>
                </a:cubicBezTo>
                <a:cubicBezTo>
                  <a:pt x="46" y="0"/>
                  <a:pt x="46" y="0"/>
                  <a:pt x="46" y="0"/>
                </a:cubicBezTo>
                <a:cubicBezTo>
                  <a:pt x="45" y="0"/>
                  <a:pt x="44" y="1"/>
                  <a:pt x="44" y="2"/>
                </a:cubicBezTo>
                <a:cubicBezTo>
                  <a:pt x="44" y="5"/>
                  <a:pt x="44" y="5"/>
                  <a:pt x="44" y="5"/>
                </a:cubicBezTo>
                <a:cubicBezTo>
                  <a:pt x="53" y="14"/>
                  <a:pt x="53" y="14"/>
                  <a:pt x="53" y="14"/>
                </a:cubicBezTo>
                <a:lnTo>
                  <a:pt x="53" y="2"/>
                </a:lnTo>
                <a:close/>
                <a:moveTo>
                  <a:pt x="66" y="31"/>
                </a:moveTo>
                <a:cubicBezTo>
                  <a:pt x="36" y="2"/>
                  <a:pt x="36" y="2"/>
                  <a:pt x="36" y="2"/>
                </a:cubicBezTo>
                <a:cubicBezTo>
                  <a:pt x="35" y="0"/>
                  <a:pt x="33" y="0"/>
                  <a:pt x="31" y="2"/>
                </a:cubicBezTo>
                <a:cubicBezTo>
                  <a:pt x="2" y="31"/>
                  <a:pt x="2" y="31"/>
                  <a:pt x="2" y="31"/>
                </a:cubicBezTo>
                <a:cubicBezTo>
                  <a:pt x="0" y="33"/>
                  <a:pt x="0" y="35"/>
                  <a:pt x="2" y="36"/>
                </a:cubicBezTo>
                <a:cubicBezTo>
                  <a:pt x="2" y="37"/>
                  <a:pt x="3" y="37"/>
                  <a:pt x="4" y="37"/>
                </a:cubicBezTo>
                <a:cubicBezTo>
                  <a:pt x="5" y="37"/>
                  <a:pt x="6" y="37"/>
                  <a:pt x="7" y="36"/>
                </a:cubicBezTo>
                <a:cubicBezTo>
                  <a:pt x="34" y="9"/>
                  <a:pt x="34" y="9"/>
                  <a:pt x="34" y="9"/>
                </a:cubicBezTo>
                <a:cubicBezTo>
                  <a:pt x="61" y="36"/>
                  <a:pt x="61" y="36"/>
                  <a:pt x="61" y="36"/>
                </a:cubicBezTo>
                <a:cubicBezTo>
                  <a:pt x="62" y="38"/>
                  <a:pt x="65" y="38"/>
                  <a:pt x="66" y="36"/>
                </a:cubicBezTo>
                <a:cubicBezTo>
                  <a:pt x="67" y="35"/>
                  <a:pt x="67" y="33"/>
                  <a:pt x="66" y="31"/>
                </a:cubicBezTo>
                <a:close/>
                <a:moveTo>
                  <a:pt x="9" y="37"/>
                </a:moveTo>
                <a:cubicBezTo>
                  <a:pt x="9" y="57"/>
                  <a:pt x="9" y="57"/>
                  <a:pt x="9" y="57"/>
                </a:cubicBezTo>
                <a:cubicBezTo>
                  <a:pt x="9" y="59"/>
                  <a:pt x="11" y="60"/>
                  <a:pt x="13" y="60"/>
                </a:cubicBezTo>
                <a:cubicBezTo>
                  <a:pt x="28" y="60"/>
                  <a:pt x="28" y="60"/>
                  <a:pt x="28" y="60"/>
                </a:cubicBezTo>
                <a:cubicBezTo>
                  <a:pt x="28" y="42"/>
                  <a:pt x="28" y="42"/>
                  <a:pt x="28" y="42"/>
                </a:cubicBezTo>
                <a:cubicBezTo>
                  <a:pt x="28" y="42"/>
                  <a:pt x="29" y="41"/>
                  <a:pt x="29" y="41"/>
                </a:cubicBezTo>
                <a:cubicBezTo>
                  <a:pt x="38" y="41"/>
                  <a:pt x="38" y="41"/>
                  <a:pt x="38" y="41"/>
                </a:cubicBezTo>
                <a:cubicBezTo>
                  <a:pt x="39" y="41"/>
                  <a:pt x="39" y="42"/>
                  <a:pt x="39" y="42"/>
                </a:cubicBezTo>
                <a:cubicBezTo>
                  <a:pt x="39" y="60"/>
                  <a:pt x="39" y="60"/>
                  <a:pt x="39" y="60"/>
                </a:cubicBezTo>
                <a:cubicBezTo>
                  <a:pt x="55" y="60"/>
                  <a:pt x="55" y="60"/>
                  <a:pt x="55" y="60"/>
                </a:cubicBezTo>
                <a:cubicBezTo>
                  <a:pt x="57" y="60"/>
                  <a:pt x="58" y="59"/>
                  <a:pt x="58" y="57"/>
                </a:cubicBezTo>
                <a:cubicBezTo>
                  <a:pt x="58" y="38"/>
                  <a:pt x="58" y="38"/>
                  <a:pt x="58" y="38"/>
                </a:cubicBezTo>
                <a:cubicBezTo>
                  <a:pt x="34" y="13"/>
                  <a:pt x="34" y="13"/>
                  <a:pt x="34" y="13"/>
                </a:cubicBezTo>
                <a:lnTo>
                  <a:pt x="9" y="37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2" name="Freeform 22"/>
          <p:cNvSpPr/>
          <p:nvPr/>
        </p:nvSpPr>
        <p:spPr>
          <a:xfrm>
            <a:off x="1975414" y="5261363"/>
            <a:ext cx="613870" cy="61387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grpSp>
        <p:nvGrpSpPr>
          <p:cNvPr id="23" name="Group 23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4" name="AutoShape 24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TextBox 44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国内品牌竞争态势</a:t>
              </a:r>
            </a:p>
          </p:txBody>
        </p:sp>
      </p:grpSp>
      <p:sp>
        <p:nvSpPr>
          <p:cNvPr id="45" name="TextBox 45"/>
          <p:cNvSpPr txBox="1"/>
          <p:nvPr/>
        </p:nvSpPr>
        <p:spPr>
          <a:xfrm>
            <a:off x="3314700" y="5303594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国内品牌不断推出具有智能化、高端化特点的智能洗衣机，满足消费者对高品质生活的追求，提升品牌形象和市场竞争力。</a:t>
            </a:r>
          </a:p>
        </p:txBody>
      </p:sp>
      <p:sp>
        <p:nvSpPr>
          <p:cNvPr id="46" name="TextBox 46"/>
          <p:cNvSpPr txBox="1"/>
          <p:nvPr/>
        </p:nvSpPr>
        <p:spPr>
          <a:xfrm>
            <a:off x="3314700" y="4838783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智能化、高端化趋势明显</a:t>
            </a:r>
          </a:p>
        </p:txBody>
      </p:sp>
      <p:sp>
        <p:nvSpPr>
          <p:cNvPr id="47" name="TextBox 47"/>
          <p:cNvSpPr txBox="1"/>
          <p:nvPr/>
        </p:nvSpPr>
        <p:spPr>
          <a:xfrm>
            <a:off x="3456760" y="1771107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国内品牌如海尔、美的、格力等通过技术创新和产品差异化，形成各自的品牌特色和竞争优势，争夺市场份额。</a:t>
            </a:r>
          </a:p>
        </p:txBody>
      </p:sp>
      <p:sp>
        <p:nvSpPr>
          <p:cNvPr id="48" name="TextBox 48"/>
          <p:cNvSpPr txBox="1"/>
          <p:nvPr/>
        </p:nvSpPr>
        <p:spPr>
          <a:xfrm>
            <a:off x="3456760" y="1395927"/>
            <a:ext cx="7293402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1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品牌差异化竞争</a:t>
            </a:r>
          </a:p>
        </p:txBody>
      </p:sp>
      <p:sp>
        <p:nvSpPr>
          <p:cNvPr id="49" name="TextBox 49"/>
          <p:cNvSpPr txBox="1"/>
          <p:nvPr/>
        </p:nvSpPr>
        <p:spPr>
          <a:xfrm>
            <a:off x="1704918" y="3545958"/>
            <a:ext cx="7382690" cy="863070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87000"/>
              </a:lnSpc>
            </a:pPr>
            <a:r>
              <a:rPr lang="en-US" sz="1500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国内品牌在中低端市场展开激烈竞争，通过价格战、营销战等手段争夺消费者群体，提高市场占有率。</a:t>
            </a:r>
          </a:p>
        </p:txBody>
      </p:sp>
      <p:sp>
        <p:nvSpPr>
          <p:cNvPr id="50" name="TextBox 50"/>
          <p:cNvSpPr txBox="1"/>
          <p:nvPr/>
        </p:nvSpPr>
        <p:spPr>
          <a:xfrm>
            <a:off x="1704918" y="3081147"/>
            <a:ext cx="7382690" cy="490334"/>
          </a:xfrm>
          <a:prstGeom prst="rect">
            <a:avLst/>
          </a:prstGeom>
        </p:spPr>
        <p:txBody>
          <a:bodyPr vert="horz" wrap="square" lIns="66008" tIns="33052" rIns="66008" bIns="33052" rtlCol="0" anchor="ctr" anchorCtr="1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0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中低端市场竞争激烈</a:t>
            </a:r>
          </a:p>
        </p:txBody>
      </p: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https://d.book118.com/568072125007006032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F7F7F7"/>
      </a:dk1>
      <a:lt1>
        <a:srgbClr val="000000"/>
      </a:lt1>
      <a:dk2>
        <a:srgbClr val="FFFFFF"/>
      </a:dk2>
      <a:lt2>
        <a:srgbClr val="000000"/>
      </a:lt2>
      <a:accent1>
        <a:srgbClr val="8C8C8C"/>
      </a:accent1>
      <a:accent2>
        <a:srgbClr val="A8A8A8"/>
      </a:accent2>
      <a:accent3>
        <a:srgbClr val="7B7B7B"/>
      </a:accent3>
      <a:accent4>
        <a:srgbClr val="515151"/>
      </a:accent4>
      <a:accent5>
        <a:srgbClr val="60727F"/>
      </a:accent5>
      <a:accent6>
        <a:srgbClr val="444444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87</Paragraphs>
  <Slides>15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15</vt:i4>
      </vt:variant>
    </vt:vector>
  </HeadingPairs>
  <TitlesOfParts>
    <vt:vector baseType="lpstr" size="20">
      <vt:lpstr>Arial</vt:lpstr>
      <vt:lpstr>Calibri</vt:lpstr>
      <vt:lpstr>Microsoft Yahei</vt:lpstr>
      <vt:lpstr>微软雅黑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2024-09-09T06:30:39.230</cp:lastPrinted>
  <dcterms:created xsi:type="dcterms:W3CDTF">2024-09-08T22:30:39Z</dcterms:created>
  <dcterms:modified xsi:type="dcterms:W3CDTF">2024-09-08T22:30:41Z</dcterms:modified>
</cp:coreProperties>
</file>