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9F0A121-A9B5-48A9-8785-35020A7E9A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188909-5254-40CE-932E-20E6974AF9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A5A6F9-F302-4EA8-A262-0ED18EB1FC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955A0B9-972B-46F7-8D6C-290116F295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599FD5-166F-45BB-8198-0E5CBDBF7B9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35B8F39-790B-44FD-8942-A5E25DFE008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E668BF9-0182-4DC0-8B4E-EE6C9AC25F8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472F79A-3537-4696-89D8-A1EF914AF2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90168B-40BB-44BF-B1EC-4BE81DEC62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98B949-63EF-4A2A-9390-52328B9004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72675A-D029-44A1-AF8A-7167B5553D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矩形 4"/>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4" name="标题 1"/>
          <p:cNvSpPr>
            <a:spLocks noGrp="1"/>
          </p:cNvSpPr>
          <p:nvPr>
            <p:ph type="ctrTitle" idx="2147483647" hasCustomPrompt="1"/>
          </p:nvPr>
        </p:nvSpPr>
        <p:spPr>
          <a:xfrm>
            <a:off x="392698" y="5131305"/>
            <a:ext cx="6019597" cy="1311128"/>
          </a:xfrm>
        </p:spPr>
        <p:txBody>
          <a:bodyPr wrap="none" anchor="b">
            <a:spAutoFit/>
          </a:bodyPr>
          <a:lstStyle>
            <a:lvl1pPr algn="l">
              <a:defRPr sz="8800" b="0" i="0" spc="300">
                <a:solidFill>
                  <a:schemeClr val="bg1"/>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5" name="文本占位符 17"/>
          <p:cNvSpPr>
            <a:spLocks noGrp="1"/>
          </p:cNvSpPr>
          <p:nvPr>
            <p:ph type="body" sz="quarter" idx="10" hasCustomPrompt="1"/>
          </p:nvPr>
        </p:nvSpPr>
        <p:spPr>
          <a:xfrm>
            <a:off x="392698" y="4448586"/>
            <a:ext cx="2941831" cy="646331"/>
          </a:xfrm>
        </p:spPr>
        <p:txBody>
          <a:bodyPr wrap="none" anchor="b">
            <a:spAutoFit/>
          </a:bodyPr>
          <a:lstStyle>
            <a:lvl1pPr marL="0" indent="0" algn="l">
              <a:buNone/>
              <a:defRPr sz="4000" b="0" i="0" spc="300">
                <a:solidFill>
                  <a:schemeClr val="bg1"/>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6" name=""/>
        <p:cNvGrpSpPr/>
        <p:nvPr/>
      </p:nvGrpSpPr>
      <p:grpSpPr>
        <a:xfrm>
          <a:off x="0" y="0"/>
          <a:ext cx="0" cy="0"/>
        </a:xfrm>
      </p:grpSpPr>
      <p:pic>
        <p:nvPicPr>
          <p:cNvPr id="7" name="图片 12"/>
          <p:cNvPicPr>
            <a:picLocks noChangeAspect="1"/>
          </p:cNvPicPr>
          <p:nvPr userDrawn="1"/>
        </p:nvPicPr>
        <p:blipFill>
          <a:blip r:embed="rId1"/>
          <a:stretch>
            <a:fillRect/>
          </a:stretch>
        </p:blipFill>
        <p:spPr>
          <a:xfrm>
            <a:off x="0" y="-1"/>
            <a:ext cx="12192000" cy="6858000"/>
          </a:xfrm>
          <a:prstGeom prst="rect">
            <a:avLst/>
          </a:prstGeom>
        </p:spPr>
      </p:pic>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
        <p:nvSpPr>
          <p:cNvPr id="11"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2" name=""/>
        <p:cNvGrpSpPr/>
        <p:nvPr/>
      </p:nvGrpSpPr>
      <p:grpSpPr>
        <a:xfrm>
          <a:off x="0" y="0"/>
          <a:ext cx="0" cy="0"/>
        </a:xfrm>
      </p:grpSpPr>
      <p:pic>
        <p:nvPicPr>
          <p:cNvPr id="13"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4"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5"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2023/11/21</a:t>
            </a:fld>
            <a:endParaRPr kumimoji="1" lang="zh-CN" altLang="en-US"/>
          </a:p>
        </p:txBody>
      </p:sp>
      <p:sp>
        <p:nvSpPr>
          <p:cNvPr id="16"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7"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8" name=""/>
        <p:cNvGrpSpPr/>
        <p:nvPr/>
      </p:nvGrpSpPr>
      <p:grpSpPr>
        <a:xfrm>
          <a:off x="0" y="0"/>
          <a:ext cx="0" cy="0"/>
        </a:xfrm>
      </p:grpSpPr>
      <p:pic>
        <p:nvPicPr>
          <p:cNvPr id="19" name="图片 5"/>
          <p:cNvPicPr>
            <a:picLocks noChangeAspect="1"/>
          </p:cNvPicPr>
          <p:nvPr userDrawn="1"/>
        </p:nvPicPr>
        <p:blipFill>
          <a:blip r:embed="rId1"/>
          <a:stretch>
            <a:fillRect/>
          </a:stretch>
        </p:blipFill>
        <p:spPr>
          <a:xfrm>
            <a:off x="0" y="-1"/>
            <a:ext cx="12192000" cy="6858000"/>
          </a:xfrm>
          <a:prstGeom prst="rect">
            <a:avLst/>
          </a:prstGeom>
        </p:spPr>
      </p:pic>
      <p:sp>
        <p:nvSpPr>
          <p:cNvPr id="20" name="矩形 1"/>
          <p:cNvSpPr/>
          <p:nvPr userDrawn="1"/>
        </p:nvSpPr>
        <p:spPr>
          <a:xfrm>
            <a:off x="0" y="1"/>
            <a:ext cx="12192000" cy="6857999"/>
          </a:xfrm>
          <a:prstGeom prst="rect">
            <a:avLst/>
          </a:prstGeom>
          <a:gradFill>
            <a:gsLst>
              <a:gs pos="10000">
                <a:schemeClr val="accent1"/>
              </a:gs>
              <a:gs pos="30000">
                <a:schemeClr val="accent3">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2023/11/21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8.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6.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0.jpeg" /><Relationship Id="rId3" Type="http://schemas.openxmlformats.org/officeDocument/2006/relationships/image" Target="../media/image3.jpeg" /><Relationship Id="rId4" Type="http://schemas.openxmlformats.org/officeDocument/2006/relationships/image" Target="../media/image6.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07300103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劳动防护用品培训\n## 1.劳动防护用品的基本概念与分类\n### 1.1劳动防护用品的定义与作用\n### 1.2劳动防护用品的分类方法\n### 1.3劳动防护用品的行业应用\n## 2.劳动防护用品的选用原则与技巧\n### 2.1劳动防护用品的选用原则\n### 2.2劳动防护用品的选用技巧\n### 2.3劳动防护用品的选用案例\n## 3.劳动防护用品的使用与维护\n### 3.1劳动防护用品的正确使用方法\n### 3.2劳动防护用品的维护保养\n### 3.3劳动防护用品的使用与维护案例\n## 4.劳动防护用品的法律法规与标准\n### 4.1劳动防护用品的法律法规要求\n### 4.2劳动防护用品的国家标准\n### 4.3劳动防护用品的行业标准\n## 5.劳动防护用品的培训与考核\n### 5.1劳动防护用品的培训目的与方法\n### 5.2劳动防护用品的考核内容与标准\n### 5.3劳动防护用品的培训与考核案例\n## 6.劳动防护用品的发展趋势与前景\n### 6.1劳动防护用品的发展趋势\n### 6.2劳动防护用品的市场前景\n### 6.3劳动防护用品的发展与创新\n&quot;,&quot;templateId&quot;:&quot;3wr1pbmdtjrh3jjfzwr75chiya&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2698" y="5140683"/>
            <a:ext cx="11315700" cy="1301750"/>
          </a:xfrm>
        </p:spPr>
        <p:txBody>
          <a:bodyPr vert="horz" wrap="square" lIns="91440" tIns="45720" rIns="91440" bIns="45720" anchor="t">
            <a:normAutofit/>
          </a:bodyPr>
          <a:lstStyle/>
          <a:p>
            <a:r>
              <a:rPr lang="zh-CN"/>
              <a:t>劳动防护用品培训</a:t>
            </a:r>
            <a:endParaRPr/>
          </a:p>
        </p:txBody>
      </p:sp>
      <p:sp>
        <p:nvSpPr>
          <p:cNvPr id="3" name="文本占位符 3" descr="{&quot;isTemplate&quot;:false,&quot;type&quot;:&quot;content&quot;,&quot;canOmit&quot;:true,&quot;range&quot;:0}"/>
          <p:cNvSpPr>
            <a:spLocks noGrp="1"/>
          </p:cNvSpPr>
          <p:nvPr>
            <p:ph type="body" sz="quarter" idx="10"/>
          </p:nvPr>
        </p:nvSpPr>
        <p:spPr>
          <a:xfrm>
            <a:off x="392698" y="4448586"/>
            <a:ext cx="9226550" cy="647700"/>
          </a:xfrm>
        </p:spPr>
        <p:txBody>
          <a:bodyPr/>
          <a:lstStyle/>
          <a:p>
            <a:r>
              <a:rPr lang="en-US"/>
              <a:t> </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j-ea"/>
              <a:ea typeface="+mj-ea"/>
            </a:endParaRPr>
          </a:p>
        </p:txBody>
      </p:sp>
      <p:sp>
        <p:nvSpPr>
          <p:cNvPr id="5" name="文本占位符 20"/>
          <p:cNvSpPr txBox="1"/>
          <p:nvPr/>
        </p:nvSpPr>
        <p:spPr>
          <a:xfrm>
            <a:off x="10314921" y="580667"/>
            <a:ext cx="1484381"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cxnSp>
        <p:nvCxnSpPr>
          <p:cNvPr id="6" name="Tencent"/>
          <p:cNvCxnSpPr/>
          <p:nvPr/>
        </p:nvCxnSpPr>
        <p:spPr>
          <a:xfrm>
            <a:off x="443999" y="402867"/>
            <a:ext cx="113040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5" name="" descr="{&quot;isTemplate&quot;:true,&quot;type&quot;:2}"/>
        <p:cNvGrpSpPr/>
        <p:nvPr/>
      </p:nvGrpSpPr>
      <p:grpSpPr>
        <a:xfrm>
          <a:off x="0" y="0"/>
          <a:ext cx="0" cy="0"/>
        </a:xfrm>
      </p:grpSpPr>
      <p:sp>
        <p:nvSpPr>
          <p:cNvPr id="126" name="标题 1" descr="{&quot;isTemplate&quot;:true,&quot;type&quot;:&quot;title&quot;,&quot;canOmit&quot;:false,&quot;range&quot;:0}"/>
          <p:cNvSpPr txBox="1"/>
          <p:nvPr/>
        </p:nvSpPr>
        <p:spPr>
          <a:xfrm>
            <a:off x="392698" y="4923294"/>
            <a:ext cx="11330940" cy="1079500"/>
          </a:xfrm>
          <a:prstGeom prst="rect">
            <a:avLst/>
          </a:prstGeom>
        </p:spPr>
        <p:txBody>
          <a:bodyPr vert="horz" wrap="square" lIns="91440" tIns="45720" rIns="91440" bIns="45720" rtlCol="0" anchor="b">
            <a:norm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5200"/>
              <a:t>劳动防护用品的基本概念与分类</a:t>
            </a:r>
            <a:endParaRPr/>
          </a:p>
        </p:txBody>
      </p:sp>
      <p:sp>
        <p:nvSpPr>
          <p:cNvPr id="127"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01</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7" name="" descr="{&quot;isTemplate&quot;:true,&quot;type&quot;:3}"/>
        <p:cNvGrpSpPr/>
        <p:nvPr/>
      </p:nvGrpSpPr>
      <p:grpSpPr>
        <a:xfrm>
          <a:off x="0" y="0"/>
          <a:ext cx="0" cy="0"/>
        </a:xfrm>
      </p:grpSpPr>
      <p:sp>
        <p:nvSpPr>
          <p:cNvPr id="218"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3600" b="1">
                <a:latin typeface="微软雅黑"/>
                <a:ea typeface="微软雅黑"/>
              </a:rPr>
              <a:t>劳动防护用品的定义与作用</a:t>
            </a:r>
            <a:endParaRPr lang="en-US" sz="3600" b="1">
              <a:latin typeface="微软雅黑"/>
              <a:ea typeface="微软雅黑"/>
            </a:endParaRPr>
          </a:p>
        </p:txBody>
      </p:sp>
      <p:grpSp>
        <p:nvGrpSpPr>
          <p:cNvPr id="219" name="" descr="{&quot;isTemplate&quot;:true,&quot;type&quot;:&quot;list&quot;,&quot;alignment&quot;:&quot;left&quot;,&quot;alignmentVertical&quot;:&quot;top&quot;,&quot;canOmit&quot;:false,&quot;scalable&quot;:false,&quot;minItemsCount&quot;:-1}"/>
          <p:cNvGrpSpPr/>
          <p:nvPr/>
        </p:nvGrpSpPr>
        <p:grpSpPr>
          <a:xfrm>
            <a:off x="2826111" y="2144759"/>
            <a:ext cx="6539782" cy="4397325"/>
            <a:chOff x="2826110" y="2144759"/>
            <a:chExt cx="6539782" cy="4397325"/>
          </a:xfrm>
        </p:grpSpPr>
        <p:grpSp>
          <p:nvGrpSpPr>
            <p:cNvPr id="220" name=""/>
            <p:cNvGrpSpPr/>
            <p:nvPr/>
          </p:nvGrpSpPr>
          <p:grpSpPr>
            <a:xfrm>
              <a:off x="2826110" y="2144759"/>
              <a:ext cx="2880000" cy="4397325"/>
              <a:chOff x="2826109" y="2144759"/>
              <a:chExt cx="2880000" cy="4397325"/>
            </a:xfrm>
          </p:grpSpPr>
          <p:sp>
            <p:nvSpPr>
              <p:cNvPr id="221" name="椭圆 10" descr="{&quot;isTemplate&quot;:true,&quot;type&quot;:&quot;title&quot;,&quot;canOmit&quot;:false,&quot;range&quot;:0}"/>
              <p:cNvSpPr>
                <a:spLocks noChangeAspect="1"/>
              </p:cNvSpPr>
              <p:nvPr/>
            </p:nvSpPr>
            <p:spPr>
              <a:xfrm>
                <a:off x="2826109"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劳动防护用品是指用于保护劳动者在生产过程中安全与健康的一种专用设备</a:t>
                </a:r>
                <a:endParaRPr kumimoji="1" lang="en-US" altLang="zh-CN" sz="2200" b="1">
                  <a:solidFill>
                    <a:schemeClr val="bg1"/>
                  </a:solidFill>
                  <a:latin typeface="+mj-ea"/>
                  <a:ea typeface="+mj-ea"/>
                </a:endParaRPr>
              </a:p>
            </p:txBody>
          </p:sp>
          <p:sp>
            <p:nvSpPr>
              <p:cNvPr id="222" name="Tencent" descr="{&quot;isTemplate&quot;:true,&quot;type&quot;:&quot;content&quot;,&quot;canOmit&quot;:true,&quot;range&quot;:0}"/>
              <p:cNvSpPr txBox="1"/>
              <p:nvPr/>
            </p:nvSpPr>
            <p:spPr>
              <a:xfrm>
                <a:off x="3006109"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防止职业病的发生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减少生产事故的风险</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保障劳动者的人身安全</a:t>
                </a:r>
                <a:endParaRPr/>
              </a:p>
            </p:txBody>
          </p:sp>
          <p:sp>
            <p:nvSpPr>
              <p:cNvPr id="223" name="Tencent"/>
              <p:cNvSpPr/>
              <p:nvPr/>
            </p:nvSpPr>
            <p:spPr>
              <a:xfrm>
                <a:off x="4015079"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224" name=""/>
            <p:cNvGrpSpPr/>
            <p:nvPr/>
          </p:nvGrpSpPr>
          <p:grpSpPr>
            <a:xfrm>
              <a:off x="6485892" y="2144759"/>
              <a:ext cx="2880000" cy="4397325"/>
              <a:chOff x="6485892" y="2144759"/>
              <a:chExt cx="2880000" cy="4397325"/>
            </a:xfrm>
          </p:grpSpPr>
          <p:sp>
            <p:nvSpPr>
              <p:cNvPr id="225" name="椭圆 11" descr="{&quot;isTemplate&quot;:true,&quot;type&quot;:&quot;title&quot;,&quot;canOmit&quot;:false,&quot;range&quot;:0}"/>
              <p:cNvSpPr>
                <a:spLocks noChangeAspect="1"/>
              </p:cNvSpPr>
              <p:nvPr/>
            </p:nvSpPr>
            <p:spPr>
              <a:xfrm>
                <a:off x="6485892"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劳动防护用品的作用</a:t>
                </a:r>
                <a:endParaRPr kumimoji="1" lang="en-US" altLang="zh-CN" sz="2200" b="1">
                  <a:solidFill>
                    <a:schemeClr val="bg1"/>
                  </a:solidFill>
                  <a:latin typeface="+mj-ea"/>
                  <a:ea typeface="+mj-ea"/>
                </a:endParaRPr>
              </a:p>
            </p:txBody>
          </p:sp>
          <p:sp>
            <p:nvSpPr>
              <p:cNvPr id="226" name="Tencent" descr="{&quot;isTemplate&quot;:true,&quot;type&quot;:&quot;content&quot;,&quot;canOmit&quot;:true,&quot;range&quot;:0}"/>
              <p:cNvSpPr txBox="1"/>
              <p:nvPr/>
            </p:nvSpPr>
            <p:spPr>
              <a:xfrm>
                <a:off x="6665892"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隔离有害物质</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减轻劳动强度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防止意外伤害</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警示与标识</a:t>
                </a:r>
                <a:endParaRPr/>
              </a:p>
            </p:txBody>
          </p:sp>
          <p:sp>
            <p:nvSpPr>
              <p:cNvPr id="227" name="Tencent"/>
              <p:cNvSpPr/>
              <p:nvPr/>
            </p:nvSpPr>
            <p:spPr>
              <a:xfrm>
                <a:off x="7674862"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8" name="" descr="{&quot;isTemplate&quot;:true,&quot;type&quot;:3}"/>
        <p:cNvGrpSpPr/>
        <p:nvPr/>
      </p:nvGrpSpPr>
      <p:grpSpPr>
        <a:xfrm>
          <a:off x="0" y="0"/>
          <a:ext cx="0" cy="0"/>
        </a:xfrm>
      </p:grpSpPr>
      <p:sp>
        <p:nvSpPr>
          <p:cNvPr id="229"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AutoShape 3"/>
          <p:cNvSpPr/>
          <p:nvPr/>
        </p:nvSpPr>
        <p:spPr>
          <a:xfrm>
            <a:off x="3637982" y="1263590"/>
            <a:ext cx="4916037" cy="4916037"/>
          </a:xfrm>
          <a:prstGeom prst="ellipse">
            <a:avLst/>
          </a:prstGeom>
          <a:solidFill>
            <a:schemeClr val="l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AutoShape 4"/>
          <p:cNvSpPr/>
          <p:nvPr/>
        </p:nvSpPr>
        <p:spPr>
          <a:xfrm>
            <a:off x="4282803" y="1908411"/>
            <a:ext cx="3626394" cy="3626394"/>
          </a:xfrm>
          <a:prstGeom prst="ellipse">
            <a:avLst/>
          </a:prstGeom>
          <a:solidFill>
            <a:schemeClr val="accent2">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32" name="Picture 5" descr="{&quot;isTemplate&quot;:true,&quot;type&quot;:&quot;image&quot;,&quot;canOmit&quot;:false,&quot;range&quot;:0}"/>
          <p:cNvPicPr>
            <a:picLocks noChangeAspect="1"/>
          </p:cNvPicPr>
          <p:nvPr/>
        </p:nvPicPr>
        <p:blipFill>
          <a:blip r:embed="rId2"/>
          <a:srcRect l="21875" r="21875"/>
          <a:stretch>
            <a:fillRect/>
          </a:stretch>
        </p:blipFill>
        <p:spPr>
          <a:xfrm>
            <a:off x="4796012" y="2421620"/>
            <a:ext cx="2599976" cy="2599976"/>
          </a:xfrm>
          <a:prstGeom prst="ellipse">
            <a:avLst/>
          </a:prstGeom>
        </p:spPr>
      </p:pic>
      <p:grpSp>
        <p:nvGrpSpPr>
          <p:cNvPr id="233" name="Group 807" descr="{&quot;isTemplate&quot;:true,&quot;type&quot;:&quot;list&quot;,&quot;alignment&quot;:&quot;left&quot;,&quot;alignmentVertical&quot;:&quot;top&quot;,&quot;canOmit&quot;:false,&quot;scalable&quot;:false,&quot;minItemsCount&quot;:-1}"/>
          <p:cNvGrpSpPr/>
          <p:nvPr/>
        </p:nvGrpSpPr>
        <p:grpSpPr>
          <a:xfrm>
            <a:off x="539110" y="1063099"/>
            <a:ext cx="11020552" cy="5284506"/>
            <a:chOff x="539110" y="1063099"/>
            <a:chExt cx="11020552" cy="5284506"/>
          </a:xfrm>
        </p:grpSpPr>
        <p:grpSp>
          <p:nvGrpSpPr>
            <p:cNvPr id="234" name="Group 808"/>
            <p:cNvGrpSpPr/>
            <p:nvPr/>
          </p:nvGrpSpPr>
          <p:grpSpPr>
            <a:xfrm>
              <a:off x="9146662" y="1063099"/>
              <a:ext cx="2413000" cy="2767131"/>
              <a:chOff x="9146662" y="1063099"/>
              <a:chExt cx="2413000" cy="2767131"/>
            </a:xfrm>
          </p:grpSpPr>
          <p:sp>
            <p:nvSpPr>
              <p:cNvPr id="235" name="TextBox 13" descr="{&quot;isTemplate&quot;:true,&quot;type&quot;:&quot;content&quot;,&quot;canOmit&quot;:false,&quot;range&quot;:0}"/>
              <p:cNvSpPr txBox="1"/>
              <p:nvPr/>
            </p:nvSpPr>
            <p:spPr>
              <a:xfrm>
                <a:off x="9146662" y="1612351"/>
                <a:ext cx="2228850" cy="221787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头部防护用品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面部防护用品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躯体防护用品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手部防护用品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足部防护用品</a:t>
                </a:r>
                <a:endParaRPr/>
              </a:p>
            </p:txBody>
          </p:sp>
          <p:sp>
            <p:nvSpPr>
              <p:cNvPr id="236" name="TextBox 14" descr="{&quot;isTemplate&quot;:true,&quot;type&quot;:&quot;title&quot;,&quot;canOmit&quot;:false,&quot;range&quot;:0}"/>
              <p:cNvSpPr txBox="1"/>
              <p:nvPr/>
            </p:nvSpPr>
            <p:spPr>
              <a:xfrm>
                <a:off x="9146662" y="1063099"/>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按用途分类</a:t>
                </a:r>
                <a:endParaRPr/>
              </a:p>
            </p:txBody>
          </p:sp>
        </p:grpSp>
        <p:grpSp>
          <p:nvGrpSpPr>
            <p:cNvPr id="237" name="Group 811"/>
            <p:cNvGrpSpPr/>
            <p:nvPr/>
          </p:nvGrpSpPr>
          <p:grpSpPr>
            <a:xfrm>
              <a:off x="9146662" y="3977215"/>
              <a:ext cx="2413000" cy="2370390"/>
              <a:chOff x="9146662" y="3977216"/>
              <a:chExt cx="2413000" cy="2370390"/>
            </a:xfrm>
          </p:grpSpPr>
          <p:sp>
            <p:nvSpPr>
              <p:cNvPr id="238" name="TextBox 15" descr="{&quot;isTemplate&quot;:true,&quot;type&quot;:&quot;title&quot;,&quot;canOmit&quot;:false,&quot;range&quot;:0}"/>
              <p:cNvSpPr txBox="1"/>
              <p:nvPr/>
            </p:nvSpPr>
            <p:spPr>
              <a:xfrm>
                <a:off x="9146662" y="3977216"/>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按材质分类</a:t>
                </a:r>
                <a:endParaRPr/>
              </a:p>
            </p:txBody>
          </p:sp>
          <p:sp>
            <p:nvSpPr>
              <p:cNvPr id="239" name="TextBox 16" descr="{&quot;isTemplate&quot;:true,&quot;type&quot;:&quot;content&quot;,&quot;canOmit&quot;:false,&quot;range&quot;:0}"/>
              <p:cNvSpPr txBox="1"/>
              <p:nvPr/>
            </p:nvSpPr>
            <p:spPr>
              <a:xfrm>
                <a:off x="9146662" y="4535997"/>
                <a:ext cx="2228850" cy="1811609"/>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金属制品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纺织品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塑料制品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木制品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皮革制品</a:t>
                </a:r>
                <a:endParaRPr/>
              </a:p>
            </p:txBody>
          </p:sp>
        </p:grpSp>
        <p:grpSp>
          <p:nvGrpSpPr>
            <p:cNvPr id="240" name="Group 814"/>
            <p:cNvGrpSpPr/>
            <p:nvPr/>
          </p:nvGrpSpPr>
          <p:grpSpPr>
            <a:xfrm>
              <a:off x="539110" y="3172356"/>
              <a:ext cx="2413000" cy="2333785"/>
              <a:chOff x="539110" y="3172356"/>
              <a:chExt cx="2413000" cy="2333785"/>
            </a:xfrm>
          </p:grpSpPr>
          <p:sp>
            <p:nvSpPr>
              <p:cNvPr id="241" name="TextBox 12" descr="{&quot;isTemplate&quot;:true,&quot;type&quot;:&quot;title&quot;,&quot;canOmit&quot;:false,&quot;range&quot;:0}"/>
              <p:cNvSpPr txBox="1"/>
              <p:nvPr/>
            </p:nvSpPr>
            <p:spPr>
              <a:xfrm>
                <a:off x="539110" y="3172356"/>
                <a:ext cx="2413000" cy="4127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按使用环境分类</a:t>
                </a:r>
                <a:endParaRPr/>
              </a:p>
            </p:txBody>
          </p:sp>
          <p:sp>
            <p:nvSpPr>
              <p:cNvPr id="242" name="TextBox 17" descr="{&quot;isTemplate&quot;:true,&quot;type&quot;:&quot;content&quot;,&quot;canOmit&quot;:false,&quot;range&quot;:0}"/>
              <p:cNvSpPr txBox="1"/>
              <p:nvPr/>
            </p:nvSpPr>
            <p:spPr>
              <a:xfrm>
                <a:off x="539110" y="3796745"/>
                <a:ext cx="2228850" cy="1709396"/>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普通作业环境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特殊作业环境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高温作业环境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低温作业环境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潮湿作业环境</a:t>
                </a:r>
                <a:endParaRPr/>
              </a:p>
            </p:txBody>
          </p:sp>
        </p:grpSp>
      </p:grpSp>
      <p:sp>
        <p:nvSpPr>
          <p:cNvPr id="243" name="Tencent" descr="{&quot;isTemplate&quot;:true,&quot;type&quot;:&quot;title&quot;,&quot;canOmit&quot;:false,&quot;range&quot;:0}"/>
          <p:cNvSpPr txBox="1"/>
          <p:nvPr/>
        </p:nvSpPr>
        <p:spPr>
          <a:xfrm>
            <a:off x="660396" y="418039"/>
            <a:ext cx="1057910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劳动防护用品的分类方法</a:t>
            </a:r>
            <a:endParaRPr lang="en-US" altLang="zh-CN" sz="2800" b="1">
              <a:latin typeface="+mj-ea"/>
              <a:ea typeface="+mj-ea"/>
            </a:endParaRPr>
          </a:p>
        </p:txBody>
      </p:sp>
      <p:sp>
        <p:nvSpPr>
          <p:cNvPr id="244" name="椭圆 3"/>
          <p:cNvSpPr>
            <a:spLocks noChangeAspect="1"/>
          </p:cNvSpPr>
          <p:nvPr/>
        </p:nvSpPr>
        <p:spPr>
          <a:xfrm>
            <a:off x="3148274" y="2946731"/>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45" name="椭圆 4"/>
          <p:cNvSpPr>
            <a:spLocks noChangeAspect="1"/>
          </p:cNvSpPr>
          <p:nvPr/>
        </p:nvSpPr>
        <p:spPr>
          <a:xfrm>
            <a:off x="7820653" y="4589596"/>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246" name="椭圆 7"/>
          <p:cNvSpPr>
            <a:spLocks noChangeAspect="1"/>
          </p:cNvSpPr>
          <p:nvPr/>
        </p:nvSpPr>
        <p:spPr>
          <a:xfrm>
            <a:off x="7556197" y="1484021"/>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7" name="" descr="{&quot;isTemplate&quot;:true,&quot;type&quot;:3}"/>
        <p:cNvGrpSpPr/>
        <p:nvPr/>
      </p:nvGrpSpPr>
      <p:grpSpPr>
        <a:xfrm>
          <a:off x="0" y="0"/>
          <a:ext cx="0" cy="0"/>
        </a:xfrm>
      </p:grpSpPr>
      <p:sp>
        <p:nvSpPr>
          <p:cNvPr id="248"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劳动防护用品的行业应用</a:t>
            </a:r>
            <a:endParaRPr lang="en-US" altLang="zh-CN" sz="2800" b="1">
              <a:latin typeface="+mj-ea"/>
              <a:ea typeface="+mj-ea"/>
            </a:endParaRPr>
          </a:p>
        </p:txBody>
      </p:sp>
      <p:grpSp>
        <p:nvGrpSpPr>
          <p:cNvPr id="249" name="" descr="{&quot;isTemplate&quot;:true,&quot;type&quot;:&quot;list&quot;,&quot;alignment&quot;:&quot;left&quot;,&quot;alignmentVertical&quot;:&quot;top&quot;,&quot;canOmit&quot;:false,&quot;scalable&quot;:false,&quot;minItemsCount&quot;:-1}"/>
          <p:cNvGrpSpPr/>
          <p:nvPr/>
        </p:nvGrpSpPr>
        <p:grpSpPr>
          <a:xfrm>
            <a:off x="660399" y="2074672"/>
            <a:ext cx="10871202" cy="4063380"/>
            <a:chOff x="660399" y="2074672"/>
            <a:chExt cx="10871202" cy="4063380"/>
          </a:xfrm>
        </p:grpSpPr>
        <p:grpSp>
          <p:nvGrpSpPr>
            <p:cNvPr id="250" name=""/>
            <p:cNvGrpSpPr/>
            <p:nvPr/>
          </p:nvGrpSpPr>
          <p:grpSpPr>
            <a:xfrm>
              <a:off x="660399" y="2074672"/>
              <a:ext cx="2584800" cy="4063380"/>
              <a:chOff x="660399" y="2074672"/>
              <a:chExt cx="2584800" cy="4063380"/>
            </a:xfrm>
          </p:grpSpPr>
          <p:sp>
            <p:nvSpPr>
              <p:cNvPr id="251" name="Tencent"/>
              <p:cNvSpPr/>
              <p:nvPr/>
            </p:nvSpPr>
            <p:spPr>
              <a:xfrm>
                <a:off x="660399" y="2074672"/>
                <a:ext cx="25848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52" name="Tencent" descr="{&quot;isTemplate&quot;:true,&quot;type&quot;:&quot;title&quot;,&quot;canOmit&quot;:false,&quot;range&quot;:0}"/>
              <p:cNvSpPr txBox="1"/>
              <p:nvPr/>
            </p:nvSpPr>
            <p:spPr>
              <a:xfrm>
                <a:off x="788411" y="3635647"/>
                <a:ext cx="2320841"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制造业</a:t>
                </a:r>
                <a:endParaRPr lang="en-US" altLang="zh-CN" sz="2000" b="1">
                  <a:latin typeface="Microsoft YaHei" panose="020b0503020204020204" pitchFamily="34" charset="-122"/>
                  <a:ea typeface="Microsoft YaHei" panose="020b0503020204020204" pitchFamily="34" charset="-122"/>
                </a:endParaRPr>
              </a:p>
            </p:txBody>
          </p:sp>
          <p:sp>
            <p:nvSpPr>
              <p:cNvPr id="253" name="Tencent" descr="{&quot;isTemplate&quot;:true,&quot;type&quot;:&quot;content&quot;,&quot;canOmit&quot;:true,&quot;range&quot;:0}"/>
              <p:cNvSpPr txBox="1"/>
              <p:nvPr/>
            </p:nvSpPr>
            <p:spPr>
              <a:xfrm>
                <a:off x="788411" y="4021153"/>
                <a:ext cx="2320841" cy="197686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焊接作业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切割作业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锻造作业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铸造作业</a:t>
                </a:r>
                <a:endParaRPr/>
              </a:p>
            </p:txBody>
          </p:sp>
          <p:pic>
            <p:nvPicPr>
              <p:cNvPr id="254" name="图片 11" descr="{&quot;isTemplate&quot;:true,&quot;type&quot;:&quot;image&quot;,&quot;canOmit&quot;:false}"/>
              <p:cNvPicPr>
                <a:picLocks noChangeAspect="1"/>
              </p:cNvPicPr>
              <p:nvPr/>
            </p:nvPicPr>
            <p:blipFill>
              <a:blip r:embed="rId2"/>
              <a:srcRect l="933" r="933"/>
              <a:stretch>
                <a:fillRect/>
              </a:stretch>
            </p:blipFill>
            <p:spPr>
              <a:xfrm>
                <a:off x="788411" y="2205184"/>
                <a:ext cx="2324809" cy="1332579"/>
              </a:xfrm>
              <a:prstGeom prst="rect">
                <a:avLst/>
              </a:prstGeom>
            </p:spPr>
          </p:pic>
        </p:grpSp>
        <p:grpSp>
          <p:nvGrpSpPr>
            <p:cNvPr id="255" name=""/>
            <p:cNvGrpSpPr/>
            <p:nvPr/>
          </p:nvGrpSpPr>
          <p:grpSpPr>
            <a:xfrm>
              <a:off x="3422533" y="2074672"/>
              <a:ext cx="2584800" cy="4063380"/>
              <a:chOff x="660399" y="2074672"/>
              <a:chExt cx="2584800" cy="4063380"/>
            </a:xfrm>
          </p:grpSpPr>
          <p:sp>
            <p:nvSpPr>
              <p:cNvPr id="256" name="Tencent"/>
              <p:cNvSpPr/>
              <p:nvPr/>
            </p:nvSpPr>
            <p:spPr>
              <a:xfrm>
                <a:off x="660399" y="2074672"/>
                <a:ext cx="25848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57" name="Tencent" descr="{&quot;isTemplate&quot;:true,&quot;type&quot;:&quot;title&quot;,&quot;canOmit&quot;:false,&quot;range&quot;:0}"/>
              <p:cNvSpPr txBox="1"/>
              <p:nvPr/>
            </p:nvSpPr>
            <p:spPr>
              <a:xfrm>
                <a:off x="788411" y="3635647"/>
                <a:ext cx="2320841"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建筑业</a:t>
                </a:r>
                <a:endParaRPr lang="en-US" altLang="zh-CN" sz="2000" b="1">
                  <a:latin typeface="Microsoft YaHei" panose="020b0503020204020204" pitchFamily="34" charset="-122"/>
                  <a:ea typeface="Microsoft YaHei" panose="020b0503020204020204" pitchFamily="34" charset="-122"/>
                </a:endParaRPr>
              </a:p>
            </p:txBody>
          </p:sp>
          <p:sp>
            <p:nvSpPr>
              <p:cNvPr id="258" name="Tencent" descr="{&quot;isTemplate&quot;:true,&quot;type&quot;:&quot;content&quot;,&quot;canOmit&quot;:true,&quot;range&quot;:0}"/>
              <p:cNvSpPr txBox="1"/>
              <p:nvPr/>
            </p:nvSpPr>
            <p:spPr>
              <a:xfrm>
                <a:off x="788411" y="4021153"/>
                <a:ext cx="2320841" cy="197686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施工现场</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架子工程</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装修工程</a:t>
                </a:r>
                <a:endParaRPr/>
              </a:p>
            </p:txBody>
          </p:sp>
          <p:pic>
            <p:nvPicPr>
              <p:cNvPr id="259" name="图片 11" descr="{&quot;isTemplate&quot;:true,&quot;type&quot;:&quot;image&quot;,&quot;canOmit&quot;:false}"/>
              <p:cNvPicPr>
                <a:picLocks noChangeAspect="1"/>
              </p:cNvPicPr>
              <p:nvPr/>
            </p:nvPicPr>
            <p:blipFill>
              <a:blip r:embed="rId3"/>
              <a:srcRect l="933" r="933"/>
              <a:stretch>
                <a:fillRect/>
              </a:stretch>
            </p:blipFill>
            <p:spPr>
              <a:xfrm>
                <a:off x="788411" y="2205184"/>
                <a:ext cx="2324809" cy="1332579"/>
              </a:xfrm>
              <a:prstGeom prst="rect">
                <a:avLst/>
              </a:prstGeom>
            </p:spPr>
          </p:pic>
        </p:grpSp>
        <p:grpSp>
          <p:nvGrpSpPr>
            <p:cNvPr id="260" name=""/>
            <p:cNvGrpSpPr/>
            <p:nvPr/>
          </p:nvGrpSpPr>
          <p:grpSpPr>
            <a:xfrm>
              <a:off x="6184667" y="2074672"/>
              <a:ext cx="2584800" cy="4063380"/>
              <a:chOff x="660399" y="2074672"/>
              <a:chExt cx="2584800" cy="4063380"/>
            </a:xfrm>
          </p:grpSpPr>
          <p:sp>
            <p:nvSpPr>
              <p:cNvPr id="261" name="Tencent"/>
              <p:cNvSpPr/>
              <p:nvPr/>
            </p:nvSpPr>
            <p:spPr>
              <a:xfrm>
                <a:off x="660399" y="2074672"/>
                <a:ext cx="25848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62" name="Tencent" descr="{&quot;isTemplate&quot;:true,&quot;type&quot;:&quot;title&quot;,&quot;canOmit&quot;:false,&quot;range&quot;:0}"/>
              <p:cNvSpPr txBox="1"/>
              <p:nvPr/>
            </p:nvSpPr>
            <p:spPr>
              <a:xfrm>
                <a:off x="788411" y="3635647"/>
                <a:ext cx="2320841"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交通运输</a:t>
                </a:r>
                <a:endParaRPr lang="en-US" altLang="zh-CN" sz="2000" b="1">
                  <a:latin typeface="Microsoft YaHei" panose="020b0503020204020204" pitchFamily="34" charset="-122"/>
                  <a:ea typeface="Microsoft YaHei" panose="020b0503020204020204" pitchFamily="34" charset="-122"/>
                </a:endParaRPr>
              </a:p>
            </p:txBody>
          </p:sp>
          <p:sp>
            <p:nvSpPr>
              <p:cNvPr id="263" name="Tencent" descr="{&quot;isTemplate&quot;:true,&quot;type&quot;:&quot;content&quot;,&quot;canOmit&quot;:true,&quot;range&quot;:0}"/>
              <p:cNvSpPr txBox="1"/>
              <p:nvPr/>
            </p:nvSpPr>
            <p:spPr>
              <a:xfrm>
                <a:off x="788411" y="4021153"/>
                <a:ext cx="2320841" cy="197686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道路交通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铁路运输</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水上运输</a:t>
                </a:r>
                <a:endParaRPr/>
              </a:p>
            </p:txBody>
          </p:sp>
          <p:pic>
            <p:nvPicPr>
              <p:cNvPr id="264" name="图片 11" descr="{&quot;isTemplate&quot;:true,&quot;type&quot;:&quot;image&quot;,&quot;canOmit&quot;:false}"/>
              <p:cNvPicPr>
                <a:picLocks noChangeAspect="1"/>
              </p:cNvPicPr>
              <p:nvPr/>
            </p:nvPicPr>
            <p:blipFill>
              <a:blip r:embed="rId2"/>
              <a:srcRect l="933" r="933"/>
              <a:stretch>
                <a:fillRect/>
              </a:stretch>
            </p:blipFill>
            <p:spPr>
              <a:xfrm>
                <a:off x="788411" y="2205184"/>
                <a:ext cx="2324809" cy="1332579"/>
              </a:xfrm>
              <a:prstGeom prst="rect">
                <a:avLst/>
              </a:prstGeom>
            </p:spPr>
          </p:pic>
        </p:grpSp>
        <p:grpSp>
          <p:nvGrpSpPr>
            <p:cNvPr id="265" name=""/>
            <p:cNvGrpSpPr/>
            <p:nvPr/>
          </p:nvGrpSpPr>
          <p:grpSpPr>
            <a:xfrm>
              <a:off x="8946801" y="2074672"/>
              <a:ext cx="2584800" cy="4063380"/>
              <a:chOff x="660399" y="2074672"/>
              <a:chExt cx="2584800" cy="4063380"/>
            </a:xfrm>
          </p:grpSpPr>
          <p:sp>
            <p:nvSpPr>
              <p:cNvPr id="266" name="Tencent"/>
              <p:cNvSpPr/>
              <p:nvPr/>
            </p:nvSpPr>
            <p:spPr>
              <a:xfrm>
                <a:off x="660399" y="2074672"/>
                <a:ext cx="2584800" cy="406338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267" name="Tencent" descr="{&quot;isTemplate&quot;:true,&quot;type&quot;:&quot;title&quot;,&quot;canOmit&quot;:false,&quot;range&quot;:0}"/>
              <p:cNvSpPr txBox="1"/>
              <p:nvPr/>
            </p:nvSpPr>
            <p:spPr>
              <a:xfrm>
                <a:off x="788411" y="3635647"/>
                <a:ext cx="2320841" cy="3937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服务业</a:t>
                </a:r>
                <a:endParaRPr lang="en-US" altLang="zh-CN" sz="2000" b="1">
                  <a:latin typeface="Microsoft YaHei" panose="020b0503020204020204" pitchFamily="34" charset="-122"/>
                  <a:ea typeface="Microsoft YaHei" panose="020b0503020204020204" pitchFamily="34" charset="-122"/>
                </a:endParaRPr>
              </a:p>
            </p:txBody>
          </p:sp>
          <p:sp>
            <p:nvSpPr>
              <p:cNvPr id="268" name="Tencent" descr="{&quot;isTemplate&quot;:true,&quot;type&quot;:&quot;content&quot;,&quot;canOmit&quot;:true,&quot;range&quot;:0}"/>
              <p:cNvSpPr txBox="1"/>
              <p:nvPr/>
            </p:nvSpPr>
            <p:spPr>
              <a:xfrm>
                <a:off x="788411" y="4021153"/>
                <a:ext cx="2320841" cy="197686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餐饮业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酒店业</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医疗卫生</a:t>
                </a:r>
                <a:endParaRPr/>
              </a:p>
            </p:txBody>
          </p:sp>
          <p:pic>
            <p:nvPicPr>
              <p:cNvPr id="269" name="图片 11" descr="{&quot;isTemplate&quot;:true,&quot;type&quot;:&quot;image&quot;,&quot;canOmit&quot;:false}"/>
              <p:cNvPicPr>
                <a:picLocks noChangeAspect="1"/>
              </p:cNvPicPr>
              <p:nvPr/>
            </p:nvPicPr>
            <p:blipFill>
              <a:blip r:embed="rId4"/>
              <a:srcRect l="933" r="933"/>
              <a:stretch>
                <a:fillRect/>
              </a:stretch>
            </p:blipFill>
            <p:spPr>
              <a:xfrm>
                <a:off x="788411" y="2205184"/>
                <a:ext cx="2324809" cy="1332579"/>
              </a:xfrm>
              <a:prstGeom prst="rect">
                <a:avLst/>
              </a:prstGeom>
            </p:spPr>
          </p:pic>
        </p:gr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0" name="" descr="{&quot;isTemplate&quot;:true,&quot;type&quot;:2}"/>
        <p:cNvGrpSpPr/>
        <p:nvPr/>
      </p:nvGrpSpPr>
      <p:grpSpPr>
        <a:xfrm>
          <a:off x="0" y="0"/>
          <a:ext cx="0" cy="0"/>
        </a:xfrm>
      </p:grpSpPr>
      <p:sp>
        <p:nvSpPr>
          <p:cNvPr id="271" name="标题 1" descr="{&quot;isTemplate&quot;:true,&quot;type&quot;:&quot;title&quot;,&quot;canOmit&quot;:false,&quot;range&quot;:0}"/>
          <p:cNvSpPr txBox="1"/>
          <p:nvPr/>
        </p:nvSpPr>
        <p:spPr>
          <a:xfrm>
            <a:off x="392698" y="4923294"/>
            <a:ext cx="11330940" cy="1079500"/>
          </a:xfrm>
          <a:prstGeom prst="rect">
            <a:avLst/>
          </a:prstGeom>
        </p:spPr>
        <p:txBody>
          <a:bodyPr vert="horz" wrap="square" lIns="91440" tIns="45720" rIns="91440" bIns="45720" rtlCol="0" anchor="b">
            <a:norm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5200"/>
              <a:t>劳动防护用品的选用原则与技巧</a:t>
            </a:r>
            <a:endParaRPr/>
          </a:p>
        </p:txBody>
      </p:sp>
      <p:sp>
        <p:nvSpPr>
          <p:cNvPr id="272"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02</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73" name="" descr="{&quot;isTemplate&quot;:true,&quot;type&quot;:3}"/>
        <p:cNvGrpSpPr/>
        <p:nvPr/>
      </p:nvGrpSpPr>
      <p:grpSpPr>
        <a:xfrm>
          <a:off x="0" y="0"/>
          <a:ext cx="0" cy="0"/>
        </a:xfrm>
      </p:grpSpPr>
      <p:pic>
        <p:nvPicPr>
          <p:cNvPr id="274" name="Picture 2" descr="{&quot;isTemplate&quot;:true,&quot;type&quot;:&quot;image&quot;,&quot;canOmit&quot;:false,&quot;range&quot;:0}"/>
          <p:cNvPicPr>
            <a:picLocks noChangeAspect="1"/>
          </p:cNvPicPr>
          <p:nvPr/>
        </p:nvPicPr>
        <p:blipFill>
          <a:blip r:embed="rId2"/>
          <a:srcRect l="21875" r="21875"/>
          <a:stretch>
            <a:fillRect/>
          </a:stretch>
        </p:blipFill>
        <p:spPr>
          <a:xfrm>
            <a:off x="7092556" y="1559288"/>
            <a:ext cx="4492828" cy="4492828"/>
          </a:xfrm>
          <a:prstGeom prst="roundRect">
            <a:avLst>
              <a:gd name="adj" fmla="val 6169"/>
            </a:avLst>
          </a:prstGeom>
        </p:spPr>
      </p:pic>
      <p:grpSp>
        <p:nvGrpSpPr>
          <p:cNvPr id="275" name="" descr="{&quot;isTemplate&quot;:true,&quot;type&quot;:&quot;list&quot;,&quot;canOmit&quot;:false,&quot;minItemsCount&quot;:-1,&quot;scalable&quot;:false,&quot;alignment&quot;:&quot;left&quot;,&quot;alignmentVertical&quot;:&quot;top&quot;}"/>
          <p:cNvGrpSpPr/>
          <p:nvPr/>
        </p:nvGrpSpPr>
        <p:grpSpPr>
          <a:xfrm>
            <a:off x="660396" y="1892786"/>
            <a:ext cx="5622868" cy="4617939"/>
            <a:chOff x="660396" y="1892786"/>
            <a:chExt cx="5622868" cy="4617939"/>
          </a:xfrm>
        </p:grpSpPr>
        <p:grpSp>
          <p:nvGrpSpPr>
            <p:cNvPr id="276" name="组合 4"/>
            <p:cNvGrpSpPr/>
            <p:nvPr/>
          </p:nvGrpSpPr>
          <p:grpSpPr>
            <a:xfrm>
              <a:off x="660396" y="1892786"/>
              <a:ext cx="5622867" cy="1446014"/>
              <a:chOff x="571500" y="1815543"/>
              <a:chExt cx="5622867" cy="1446014"/>
            </a:xfrm>
          </p:grpSpPr>
          <p:sp>
            <p:nvSpPr>
              <p:cNvPr id="277"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根据作业环境选择</a:t>
                </a:r>
                <a:endParaRPr lang="en-US" b="1">
                  <a:solidFill>
                    <a:schemeClr val="accent1">
                      <a:alpha val="100000"/>
                    </a:schemeClr>
                  </a:solidFill>
                  <a:latin typeface="微软雅黑"/>
                  <a:ea typeface="微软雅黑"/>
                </a:endParaRPr>
              </a:p>
            </p:txBody>
          </p:sp>
          <p:sp>
            <p:nvSpPr>
              <p:cNvPr id="278" name="Tencent" descr="{&quot;isTemplate&quot;:true,&quot;type&quot;:&quot;content&quot;,&quot;canOmit&quot;:false,&quot;range&quot;:0}"/>
              <p:cNvSpPr/>
              <p:nvPr/>
            </p:nvSpPr>
            <p:spPr>
              <a:xfrm>
                <a:off x="1406367"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了解作业场所的有害因素</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选择相应的防护用品</a:t>
                </a:r>
                <a:endParaRPr/>
              </a:p>
            </p:txBody>
          </p:sp>
          <p:sp>
            <p:nvSpPr>
              <p:cNvPr id="279" name="椭圆 7"/>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280" name="组合 8"/>
            <p:cNvGrpSpPr/>
            <p:nvPr/>
          </p:nvGrpSpPr>
          <p:grpSpPr>
            <a:xfrm>
              <a:off x="660396" y="3478749"/>
              <a:ext cx="5622868" cy="1446014"/>
              <a:chOff x="571500" y="1815543"/>
              <a:chExt cx="5622868" cy="1446014"/>
            </a:xfrm>
          </p:grpSpPr>
          <p:sp>
            <p:nvSpPr>
              <p:cNvPr id="281"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根据作业性质选择</a:t>
                </a:r>
                <a:endParaRPr lang="en-US" b="1">
                  <a:solidFill>
                    <a:schemeClr val="accent1">
                      <a:alpha val="100000"/>
                    </a:schemeClr>
                  </a:solidFill>
                  <a:latin typeface="微软雅黑"/>
                  <a:ea typeface="微软雅黑"/>
                </a:endParaRPr>
              </a:p>
            </p:txBody>
          </p:sp>
          <p:sp>
            <p:nvSpPr>
              <p:cNvPr id="282" name="Tencent" descr="{&quot;isTemplate&quot;:true,&quot;type&quot;:&quot;content&quot;,&quot;canOmit&quot;:false,&quot;range&quot;:0}"/>
              <p:cNvSpPr/>
              <p:nvPr/>
            </p:nvSpPr>
            <p:spPr>
              <a:xfrm>
                <a:off x="1406368" y="2193913"/>
                <a:ext cx="4788000"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考虑劳动强度</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考虑防护用品的舒适度</a:t>
                </a:r>
                <a:endParaRPr/>
              </a:p>
            </p:txBody>
          </p:sp>
          <p:sp>
            <p:nvSpPr>
              <p:cNvPr id="283" name="椭圆 11"/>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284" name="组合 12"/>
            <p:cNvGrpSpPr/>
            <p:nvPr/>
          </p:nvGrpSpPr>
          <p:grpSpPr>
            <a:xfrm>
              <a:off x="660396" y="5064711"/>
              <a:ext cx="5622867" cy="1446014"/>
              <a:chOff x="571500" y="1815543"/>
              <a:chExt cx="5622867" cy="1446014"/>
            </a:xfrm>
          </p:grpSpPr>
          <p:sp>
            <p:nvSpPr>
              <p:cNvPr id="285" name="Tencent" descr="{&quot;isTemplate&quot;:true,&quot;type&quot;:&quot;title&quot;,&quot;canOmit&quot;:false,&quot;range&quot;:0}"/>
              <p:cNvSpPr/>
              <p:nvPr/>
            </p:nvSpPr>
            <p:spPr>
              <a:xfrm>
                <a:off x="1406368" y="1815732"/>
                <a:ext cx="460073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根据劳动者个体差异选择</a:t>
                </a:r>
                <a:endParaRPr lang="en-US" b="1">
                  <a:solidFill>
                    <a:schemeClr val="accent1">
                      <a:alpha val="100000"/>
                    </a:schemeClr>
                  </a:solidFill>
                  <a:latin typeface="微软雅黑"/>
                  <a:ea typeface="微软雅黑"/>
                </a:endParaRPr>
              </a:p>
            </p:txBody>
          </p:sp>
          <p:sp>
            <p:nvSpPr>
              <p:cNvPr id="286" name="Tencent" descr="{&quot;isTemplate&quot;:true,&quot;type&quot;:&quot;content&quot;,&quot;canOmit&quot;:false,&quot;range&quot;:0}"/>
              <p:cNvSpPr/>
              <p:nvPr/>
            </p:nvSpPr>
            <p:spPr>
              <a:xfrm>
                <a:off x="1406368" y="2193913"/>
                <a:ext cx="4787999" cy="1067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考虑劳动者的身体状况</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考虑劳动者的年龄、性别</a:t>
                </a:r>
                <a:endParaRPr/>
              </a:p>
            </p:txBody>
          </p:sp>
          <p:sp>
            <p:nvSpPr>
              <p:cNvPr id="287" name="椭圆 15"/>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288"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劳动防护用品的选用原则</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89" name="" descr="{&quot;isTemplate&quot;:true,&quot;type&quot;:3}"/>
        <p:cNvGrpSpPr/>
        <p:nvPr/>
      </p:nvGrpSpPr>
      <p:grpSpPr>
        <a:xfrm>
          <a:off x="0" y="0"/>
          <a:ext cx="0" cy="0"/>
        </a:xfrm>
      </p:grpSpPr>
      <p:pic>
        <p:nvPicPr>
          <p:cNvPr id="290" name="Picture 5" descr="{&quot;isTemplate&quot;:true,&quot;type&quot;:&quot;image&quot;,&quot;canOmit&quot;:false,&quot;range&quot;:0}"/>
          <p:cNvPicPr>
            <a:picLocks noChangeAspect="1"/>
          </p:cNvPicPr>
          <p:nvPr/>
        </p:nvPicPr>
        <p:blipFill>
          <a:blip r:embed="rId2"/>
          <a:srcRect l="21874" r="21874"/>
          <a:stretch>
            <a:fillRect/>
          </a:stretch>
        </p:blipFill>
        <p:spPr>
          <a:xfrm>
            <a:off x="6096000" y="1153983"/>
            <a:ext cx="5194483" cy="5194482"/>
          </a:xfrm>
          <a:prstGeom prst="ellipse">
            <a:avLst/>
          </a:prstGeom>
        </p:spPr>
      </p:pic>
      <p:grpSp>
        <p:nvGrpSpPr>
          <p:cNvPr id="291" name="Group 364" descr="{&quot;isTemplate&quot;:true,&quot;type&quot;:&quot;list&quot;,&quot;alignment&quot;:&quot;left&quot;,&quot;alignmentVertical&quot;:&quot;top&quot;,&quot;canOmit&quot;:false,&quot;scalable&quot;:false,&quot;minItemsCount&quot;:-1}"/>
          <p:cNvGrpSpPr/>
          <p:nvPr/>
        </p:nvGrpSpPr>
        <p:grpSpPr>
          <a:xfrm>
            <a:off x="763829" y="1509487"/>
            <a:ext cx="4625399" cy="4790307"/>
            <a:chOff x="763829" y="1509487"/>
            <a:chExt cx="4625399" cy="4790307"/>
          </a:xfrm>
        </p:grpSpPr>
        <p:grpSp>
          <p:nvGrpSpPr>
            <p:cNvPr id="292" name="Group 365"/>
            <p:cNvGrpSpPr/>
            <p:nvPr/>
          </p:nvGrpSpPr>
          <p:grpSpPr>
            <a:xfrm>
              <a:off x="763829" y="1509487"/>
              <a:ext cx="4625399" cy="1544525"/>
              <a:chOff x="763829" y="1509487"/>
              <a:chExt cx="4625399" cy="1544525"/>
            </a:xfrm>
          </p:grpSpPr>
          <p:sp>
            <p:nvSpPr>
              <p:cNvPr id="293" name="AutoShape 2"/>
              <p:cNvSpPr/>
              <p:nvPr/>
            </p:nvSpPr>
            <p:spPr>
              <a:xfrm>
                <a:off x="763829" y="1628258"/>
                <a:ext cx="230516" cy="230516"/>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4" name="TextBox 3" descr="{&quot;isTemplate&quot;:true,&quot;type&quot;:&quot;content&quot;,&quot;canOmit&quot;:false,&quot;range&quot;:0}"/>
              <p:cNvSpPr txBox="1"/>
              <p:nvPr/>
            </p:nvSpPr>
            <p:spPr>
              <a:xfrm>
                <a:off x="994345" y="2028557"/>
                <a:ext cx="4394883" cy="1025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防护性能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舒适性能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耐用性能</a:t>
                </a:r>
                <a:endParaRPr/>
              </a:p>
            </p:txBody>
          </p:sp>
          <p:sp>
            <p:nvSpPr>
              <p:cNvPr id="295" name="TextBox 4" descr="{&quot;isTemplate&quot;:true,&quot;type&quot;:&quot;title&quot;,&quot;canOmit&quot;:false,&quot;range&quot;:0}"/>
              <p:cNvSpPr txBox="1"/>
              <p:nvPr/>
            </p:nvSpPr>
            <p:spPr>
              <a:xfrm>
                <a:off x="994345" y="1509487"/>
                <a:ext cx="4152900" cy="457200"/>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了解防护用品的性能</a:t>
                </a:r>
                <a:endParaRPr/>
              </a:p>
            </p:txBody>
          </p:sp>
        </p:grpSp>
        <p:grpSp>
          <p:nvGrpSpPr>
            <p:cNvPr id="296" name="Group 369"/>
            <p:cNvGrpSpPr/>
            <p:nvPr/>
          </p:nvGrpSpPr>
          <p:grpSpPr>
            <a:xfrm>
              <a:off x="763829" y="3118831"/>
              <a:ext cx="4625399" cy="1544525"/>
              <a:chOff x="763829" y="3118831"/>
              <a:chExt cx="4625399" cy="1544525"/>
            </a:xfrm>
          </p:grpSpPr>
          <p:sp>
            <p:nvSpPr>
              <p:cNvPr id="297" name="TextBox 6" descr="{&quot;isTemplate&quot;:true,&quot;type&quot;:&quot;content&quot;,&quot;canOmit&quot;:false,&quot;range&quot;:0}"/>
              <p:cNvSpPr txBox="1"/>
              <p:nvPr/>
            </p:nvSpPr>
            <p:spPr>
              <a:xfrm>
                <a:off x="994345" y="3637901"/>
                <a:ext cx="4394883" cy="1025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适应作业环境</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适应作业时间</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适应劳动者需求</a:t>
                </a:r>
                <a:endParaRPr/>
              </a:p>
            </p:txBody>
          </p:sp>
          <p:sp>
            <p:nvSpPr>
              <p:cNvPr id="298" name="TextBox 7" descr="{&quot;isTemplate&quot;:true,&quot;type&quot;:&quot;title&quot;,&quot;canOmit&quot;:false,&quot;range&quot;:0}"/>
              <p:cNvSpPr txBox="1"/>
              <p:nvPr/>
            </p:nvSpPr>
            <p:spPr>
              <a:xfrm>
                <a:off x="994345" y="3118831"/>
                <a:ext cx="4152900" cy="457200"/>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注意防护用品的适用性</a:t>
                </a:r>
                <a:endParaRPr/>
              </a:p>
            </p:txBody>
          </p:sp>
          <p:sp>
            <p:nvSpPr>
              <p:cNvPr id="299" name="AutoShape 10"/>
              <p:cNvSpPr/>
              <p:nvPr/>
            </p:nvSpPr>
            <p:spPr>
              <a:xfrm>
                <a:off x="763829" y="3237602"/>
                <a:ext cx="230516" cy="230516"/>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00" name="Group 373"/>
            <p:cNvGrpSpPr/>
            <p:nvPr/>
          </p:nvGrpSpPr>
          <p:grpSpPr>
            <a:xfrm>
              <a:off x="763829" y="4755268"/>
              <a:ext cx="4625399" cy="1544526"/>
              <a:chOff x="763829" y="4755268"/>
              <a:chExt cx="4625399" cy="1544526"/>
            </a:xfrm>
          </p:grpSpPr>
          <p:sp>
            <p:nvSpPr>
              <p:cNvPr id="301" name="TextBox 8" descr="{&quot;isTemplate&quot;:true,&quot;type&quot;:&quot;content&quot;,&quot;canOmit&quot;:false,&quot;range&quot;:0}"/>
              <p:cNvSpPr txBox="1"/>
              <p:nvPr/>
            </p:nvSpPr>
            <p:spPr>
              <a:xfrm>
                <a:off x="994345" y="5274339"/>
                <a:ext cx="4394883" cy="1025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考虑成本预算</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考虑使用寿命</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考虑售后服务</a:t>
                </a:r>
                <a:endParaRPr/>
              </a:p>
            </p:txBody>
          </p:sp>
          <p:sp>
            <p:nvSpPr>
              <p:cNvPr id="302" name="TextBox 9" descr="{&quot;isTemplate&quot;:true,&quot;type&quot;:&quot;title&quot;,&quot;canOmit&quot;:false,&quot;range&quot;:0}"/>
              <p:cNvSpPr txBox="1"/>
              <p:nvPr/>
            </p:nvSpPr>
            <p:spPr>
              <a:xfrm>
                <a:off x="994345" y="4755268"/>
                <a:ext cx="4152900" cy="457200"/>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zh-CN" sz="2000" b="1">
                    <a:solidFill>
                      <a:schemeClr val="accent1">
                        <a:alpha val="100000"/>
                      </a:schemeClr>
                    </a:solidFill>
                    <a:latin typeface="Microsoft Yahei"/>
                    <a:ea typeface="Microsoft Yahei"/>
                  </a:rPr>
                  <a:t>比较防护用品的价格与品质</a:t>
                </a:r>
                <a:endParaRPr/>
              </a:p>
            </p:txBody>
          </p:sp>
          <p:sp>
            <p:nvSpPr>
              <p:cNvPr id="303" name="AutoShape 11"/>
              <p:cNvSpPr/>
              <p:nvPr/>
            </p:nvSpPr>
            <p:spPr>
              <a:xfrm>
                <a:off x="763829" y="4874039"/>
                <a:ext cx="230516" cy="230516"/>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304"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劳动防护用品的选用技巧</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05" name="" descr="{&quot;isTemplate&quot;:true,&quot;type&quot;:3}"/>
        <p:cNvGrpSpPr/>
        <p:nvPr/>
      </p:nvGrpSpPr>
      <p:grpSpPr>
        <a:xfrm>
          <a:off x="0" y="0"/>
          <a:ext cx="0" cy="0"/>
        </a:xfrm>
      </p:grpSpPr>
      <p:pic>
        <p:nvPicPr>
          <p:cNvPr id="306" name="Picture 3" descr="{&quot;isTemplate&quot;:true,&quot;type&quot;:&quot;image&quot;,&quot;canOmit&quot;:false,&quot;range&quot;:0}"/>
          <p:cNvPicPr>
            <a:picLocks noChangeAspect="1"/>
          </p:cNvPicPr>
          <p:nvPr/>
        </p:nvPicPr>
        <p:blipFill>
          <a:blip r:embed="rId2"/>
          <a:srcRect l="21875" r="21875"/>
          <a:stretch>
            <a:fillRect/>
          </a:stretch>
        </p:blipFill>
        <p:spPr>
          <a:xfrm>
            <a:off x="315750" y="1584357"/>
            <a:ext cx="4575952" cy="4575952"/>
          </a:xfrm>
          <a:prstGeom prst="ellipse">
            <a:avLst/>
          </a:prstGeom>
        </p:spPr>
      </p:pic>
      <p:grpSp>
        <p:nvGrpSpPr>
          <p:cNvPr id="307" name="" descr="{&quot;isTemplate&quot;:true,&quot;type&quot;:&quot;list&quot;,&quot;canOmit&quot;:false,&quot;minItemsCount&quot;:-1,&quot;scalable&quot;:false,&quot;alignment&quot;:&quot;left&quot;,&quot;alignmentVertical&quot;:&quot;top&quot;}"/>
          <p:cNvGrpSpPr/>
          <p:nvPr/>
        </p:nvGrpSpPr>
        <p:grpSpPr>
          <a:xfrm>
            <a:off x="5582412" y="1807048"/>
            <a:ext cx="5629118" cy="4659814"/>
            <a:chOff x="5582412" y="1807048"/>
            <a:chExt cx="5629118" cy="4659814"/>
          </a:xfrm>
        </p:grpSpPr>
        <p:grpSp>
          <p:nvGrpSpPr>
            <p:cNvPr id="308" name="组合 3"/>
            <p:cNvGrpSpPr/>
            <p:nvPr/>
          </p:nvGrpSpPr>
          <p:grpSpPr>
            <a:xfrm>
              <a:off x="5582412" y="1807048"/>
              <a:ext cx="5629117" cy="1487888"/>
              <a:chOff x="571500" y="1815543"/>
              <a:chExt cx="5629117" cy="1487888"/>
            </a:xfrm>
          </p:grpSpPr>
          <p:sp>
            <p:nvSpPr>
              <p:cNvPr id="309"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制造业</a:t>
                </a:r>
                <a:endParaRPr lang="en-US" b="1">
                  <a:solidFill>
                    <a:schemeClr val="accent1">
                      <a:alpha val="100000"/>
                    </a:schemeClr>
                  </a:solidFill>
                  <a:latin typeface="微软雅黑"/>
                  <a:ea typeface="微软雅黑"/>
                </a:endParaRPr>
              </a:p>
            </p:txBody>
          </p:sp>
          <p:sp>
            <p:nvSpPr>
              <p:cNvPr id="310" name="Tencent" descr="{&quot;isTemplate&quot;:true,&quot;type&quot;:&quot;content&quot;,&quot;canOmit&quot;:false,&quot;range&quot;:0}"/>
              <p:cNvSpPr/>
              <p:nvPr/>
            </p:nvSpPr>
            <p:spPr>
              <a:xfrm>
                <a:off x="1406367"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焊接作业：选择电焊面罩、焊接手套、焊接服等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切割作业：选择防割手套、护目镜、防护服等</a:t>
                </a:r>
                <a:endParaRPr/>
              </a:p>
            </p:txBody>
          </p:sp>
          <p:sp>
            <p:nvSpPr>
              <p:cNvPr id="311" name="椭圆 6"/>
              <p:cNvSpPr/>
              <p:nvPr/>
            </p:nvSpPr>
            <p:spPr>
              <a:xfrm>
                <a:off x="571500" y="1815543"/>
                <a:ext cx="690319" cy="6903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01</a:t>
                </a:r>
                <a:endParaRPr kumimoji="1" lang="zh-CN" altLang="en-US" sz="2000">
                  <a:latin typeface="+mj-ea"/>
                  <a:ea typeface="+mj-ea"/>
                </a:endParaRPr>
              </a:p>
            </p:txBody>
          </p:sp>
        </p:grpSp>
        <p:grpSp>
          <p:nvGrpSpPr>
            <p:cNvPr id="312" name="组合 7"/>
            <p:cNvGrpSpPr/>
            <p:nvPr/>
          </p:nvGrpSpPr>
          <p:grpSpPr>
            <a:xfrm>
              <a:off x="5582412" y="3393011"/>
              <a:ext cx="5629118" cy="1487888"/>
              <a:chOff x="571500" y="1815543"/>
              <a:chExt cx="5629118" cy="1487888"/>
            </a:xfrm>
          </p:grpSpPr>
          <p:sp>
            <p:nvSpPr>
              <p:cNvPr id="313" name="Tencent" descr="{&quot;isTemplate&quot;:true,&quot;type&quot;:&quot;title&quot;,&quot;canOmit&quot;:false,&quot;range&quot;:0}"/>
              <p:cNvSpPr/>
              <p:nvPr/>
            </p:nvSpPr>
            <p:spPr>
              <a:xfrm>
                <a:off x="1406368" y="1816764"/>
                <a:ext cx="462920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建筑业</a:t>
                </a:r>
                <a:endParaRPr lang="en-US" b="1">
                  <a:solidFill>
                    <a:schemeClr val="accent1">
                      <a:alpha val="100000"/>
                    </a:schemeClr>
                  </a:solidFill>
                  <a:latin typeface="微软雅黑"/>
                  <a:ea typeface="微软雅黑"/>
                </a:endParaRPr>
              </a:p>
            </p:txBody>
          </p:sp>
          <p:sp>
            <p:nvSpPr>
              <p:cNvPr id="314"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施工现场：选择安全帽、防护眼镜、安全带等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架子工程：选择防滑鞋、防护手套、安全带等</a:t>
                </a:r>
                <a:endParaRPr/>
              </a:p>
            </p:txBody>
          </p:sp>
          <p:sp>
            <p:nvSpPr>
              <p:cNvPr id="315" name="椭圆 10"/>
              <p:cNvSpPr/>
              <p:nvPr/>
            </p:nvSpPr>
            <p:spPr>
              <a:xfrm>
                <a:off x="571500" y="1815543"/>
                <a:ext cx="690319" cy="69031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02</a:t>
                </a:r>
                <a:endParaRPr kumimoji="1" lang="zh-CN" altLang="en-US" sz="2000">
                  <a:latin typeface="+mj-ea"/>
                  <a:ea typeface="+mj-ea"/>
                </a:endParaRPr>
              </a:p>
            </p:txBody>
          </p:sp>
        </p:grpSp>
        <p:grpSp>
          <p:nvGrpSpPr>
            <p:cNvPr id="316" name="组合 11"/>
            <p:cNvGrpSpPr/>
            <p:nvPr/>
          </p:nvGrpSpPr>
          <p:grpSpPr>
            <a:xfrm>
              <a:off x="5582412" y="4978974"/>
              <a:ext cx="5629118" cy="1487888"/>
              <a:chOff x="571500" y="1815543"/>
              <a:chExt cx="5629118" cy="1487888"/>
            </a:xfrm>
          </p:grpSpPr>
          <p:sp>
            <p:nvSpPr>
              <p:cNvPr id="317" name="Tencent" descr="{&quot;isTemplate&quot;:true,&quot;type&quot;:&quot;title&quot;,&quot;canOmit&quot;:false,&quot;range&quot;:0}"/>
              <p:cNvSpPr/>
              <p:nvPr/>
            </p:nvSpPr>
            <p:spPr>
              <a:xfrm>
                <a:off x="1406368" y="1822082"/>
                <a:ext cx="4634345"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r>
                  <a:rPr lang="zh-CN" sz="2000" b="1">
                    <a:solidFill>
                      <a:schemeClr val="accent1">
                        <a:alpha val="100000"/>
                      </a:schemeClr>
                    </a:solidFill>
                    <a:latin typeface="微软雅黑"/>
                    <a:ea typeface="微软雅黑"/>
                  </a:rPr>
                  <a:t>交通运输</a:t>
                </a:r>
                <a:endParaRPr lang="en-US" b="1">
                  <a:solidFill>
                    <a:schemeClr val="accent1">
                      <a:alpha val="100000"/>
                    </a:schemeClr>
                  </a:solidFill>
                  <a:latin typeface="微软雅黑"/>
                  <a:ea typeface="微软雅黑"/>
                </a:endParaRPr>
              </a:p>
            </p:txBody>
          </p:sp>
          <p:sp>
            <p:nvSpPr>
              <p:cNvPr id="318" name="Tencent" descr="{&quot;isTemplate&quot;:true,&quot;type&quot;:&quot;content&quot;,&quot;canOmit&quot;:false,&quot;range&quot;:0}"/>
              <p:cNvSpPr/>
              <p:nvPr/>
            </p:nvSpPr>
            <p:spPr>
              <a:xfrm>
                <a:off x="1406368" y="2193913"/>
                <a:ext cx="4794250" cy="1109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道路交通：选择安全帽、反光背心、护目镜等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铁路运输：选择防护服、防护手套、安全帽等</a:t>
                </a:r>
                <a:endParaRPr/>
              </a:p>
            </p:txBody>
          </p:sp>
          <p:sp>
            <p:nvSpPr>
              <p:cNvPr id="319" name="椭圆 14"/>
              <p:cNvSpPr/>
              <p:nvPr/>
            </p:nvSpPr>
            <p:spPr>
              <a:xfrm>
                <a:off x="571500" y="1815543"/>
                <a:ext cx="690319" cy="6903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a:latin typeface="+mj-ea"/>
                    <a:ea typeface="+mj-ea"/>
                  </a:rPr>
                  <a:t>03</a:t>
                </a:r>
                <a:endParaRPr kumimoji="1" lang="zh-CN" altLang="en-US" sz="2000">
                  <a:latin typeface="+mj-ea"/>
                  <a:ea typeface="+mj-ea"/>
                </a:endParaRPr>
              </a:p>
            </p:txBody>
          </p:sp>
        </p:grpSp>
      </p:grpSp>
      <p:sp>
        <p:nvSpPr>
          <p:cNvPr id="32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劳动防护用品的选用案例</a:t>
            </a:r>
            <a:endParaRPr lang="en-US" altLang="zh-CN" sz="2800" b="1">
              <a:latin typeface="+mj-ea"/>
              <a:ea typeface="+mj-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92698" y="4923294"/>
            <a:ext cx="11330940" cy="1079500"/>
          </a:xfrm>
          <a:prstGeom prst="rect">
            <a:avLst/>
          </a:prstGeom>
        </p:spPr>
        <p:txBody>
          <a:bodyPr vert="horz" wrap="square" lIns="91440" tIns="45720" rIns="91440" bIns="45720" rtlCol="0" anchor="b">
            <a:norm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sz="6000"/>
              <a:t>劳动防护用品的使用与维护</a:t>
            </a:r>
            <a:endParaRPr/>
          </a:p>
        </p:txBody>
      </p:sp>
      <p:sp>
        <p:nvSpPr>
          <p:cNvPr id="9" name="标题 1"/>
          <p:cNvSpPr txBox="1"/>
          <p:nvPr/>
        </p:nvSpPr>
        <p:spPr>
          <a:xfrm>
            <a:off x="392698" y="3621770"/>
            <a:ext cx="1324402" cy="1311128"/>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8800" b="0" i="0" kern="1200" spc="300">
                <a:solidFill>
                  <a:schemeClr val="bg1"/>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a:latin typeface="Microsoft YaHei Light" panose="020b0503020204020204" pitchFamily="34" charset="-122"/>
                <a:ea typeface="Microsoft YaHei Light" panose="020b0503020204020204" pitchFamily="34" charset="-122"/>
              </a:rPr>
              <a:t>03</a:t>
            </a:r>
            <a:endParaRPr kumimoji="1" lang="zh-CN" altLang="en-US">
              <a:latin typeface="Microsoft YaHei Light" panose="020b0503020204020204" pitchFamily="34" charset="-122"/>
              <a:ea typeface="Microsoft YaHei Light" panose="020b0503020204020204" pitchFamily="34"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pic>
        <p:nvPicPr>
          <p:cNvPr id="11" name="Picture 10" descr="{&quot;isTemplate&quot;:true,&quot;type&quot;:&quot;image&quot;,&quot;canOmit&quot;:false,&quot;range&quot;:0}"/>
          <p:cNvPicPr>
            <a:picLocks noChangeAspect="1"/>
          </p:cNvPicPr>
          <p:nvPr/>
        </p:nvPicPr>
        <p:blipFill>
          <a:blip r:embed="rId2"/>
          <a:srcRect l="21875" r="21875"/>
          <a:stretch>
            <a:fillRect/>
          </a:stretch>
        </p:blipFill>
        <p:spPr>
          <a:xfrm>
            <a:off x="869006" y="1293634"/>
            <a:ext cx="4563024" cy="4563025"/>
          </a:xfrm>
          <a:prstGeom prst="diamond">
            <a:avLst/>
          </a:prstGeom>
        </p:spPr>
      </p:pic>
      <p:grpSp>
        <p:nvGrpSpPr>
          <p:cNvPr id="12" name="Group 400" descr="{&quot;isTemplate&quot;:true,&quot;type&quot;:&quot;list&quot;,&quot;alignment&quot;:&quot;left&quot;,&quot;alignmentVertical&quot;:&quot;top&quot;,&quot;canOmit&quot;:false,&quot;scalable&quot;:false,&quot;minItemsCount&quot;:-1}"/>
          <p:cNvGrpSpPr/>
          <p:nvPr/>
        </p:nvGrpSpPr>
        <p:grpSpPr>
          <a:xfrm>
            <a:off x="5982796" y="1468163"/>
            <a:ext cx="5783287" cy="4912094"/>
            <a:chOff x="5982796" y="1468163"/>
            <a:chExt cx="5783287" cy="4912094"/>
          </a:xfrm>
        </p:grpSpPr>
        <p:grpSp>
          <p:nvGrpSpPr>
            <p:cNvPr id="13" name="Group 2"/>
            <p:cNvGrpSpPr/>
            <p:nvPr/>
          </p:nvGrpSpPr>
          <p:grpSpPr>
            <a:xfrm>
              <a:off x="5982796" y="3116804"/>
              <a:ext cx="5783287" cy="1610798"/>
              <a:chOff x="5982796" y="3116804"/>
              <a:chExt cx="5783287" cy="1610798"/>
            </a:xfrm>
          </p:grpSpPr>
          <p:sp>
            <p:nvSpPr>
              <p:cNvPr id="14" name="TextBox 3" descr="{&quot;isTemplate&quot;:true,&quot;type&quot;:&quot;title&quot;,&quot;canOmit&quot;:false,&quot;range&quot;:0}"/>
              <p:cNvSpPr txBox="1"/>
              <p:nvPr/>
            </p:nvSpPr>
            <p:spPr>
              <a:xfrm>
                <a:off x="5982796" y="3116804"/>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了解防护用品的使用方法</a:t>
                </a:r>
                <a:endParaRPr/>
              </a:p>
            </p:txBody>
          </p:sp>
          <p:sp>
            <p:nvSpPr>
              <p:cNvPr id="15" name="TextBox 4" descr="{&quot;isTemplate&quot;:true,&quot;type&quot;:&quot;content&quot;,&quot;canOmit&quot;:false,&quot;range&quot;:0}"/>
              <p:cNvSpPr txBox="1"/>
              <p:nvPr/>
            </p:nvSpPr>
            <p:spPr>
              <a:xfrm>
                <a:off x="5982796" y="3575147"/>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阅读产品说明书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参加培训</a:t>
                </a:r>
                <a:endParaRPr/>
              </a:p>
            </p:txBody>
          </p:sp>
        </p:grpSp>
        <p:grpSp>
          <p:nvGrpSpPr>
            <p:cNvPr id="16" name="Group 5"/>
            <p:cNvGrpSpPr/>
            <p:nvPr/>
          </p:nvGrpSpPr>
          <p:grpSpPr>
            <a:xfrm>
              <a:off x="5982796" y="4769459"/>
              <a:ext cx="5783287" cy="1610798"/>
              <a:chOff x="5982796" y="4769459"/>
              <a:chExt cx="5783287" cy="1610798"/>
            </a:xfrm>
          </p:grpSpPr>
          <p:sp>
            <p:nvSpPr>
              <p:cNvPr id="17" name="TextBox 6" descr="{&quot;isTemplate&quot;:true,&quot;type&quot;:&quot;title&quot;,&quot;canOmit&quot;:false,&quot;range&quot;:0}"/>
              <p:cNvSpPr txBox="1"/>
              <p:nvPr/>
            </p:nvSpPr>
            <p:spPr>
              <a:xfrm>
                <a:off x="5982796" y="4769459"/>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注意防护用品的使用期限</a:t>
                </a:r>
                <a:endParaRPr/>
              </a:p>
            </p:txBody>
          </p:sp>
          <p:sp>
            <p:nvSpPr>
              <p:cNvPr id="18" name="TextBox 7" descr="{&quot;isTemplate&quot;:true,&quot;type&quot;:&quot;content&quot;,&quot;canOmit&quot;:false,&quot;range&quot;:0}"/>
              <p:cNvSpPr txBox="1"/>
              <p:nvPr/>
            </p:nvSpPr>
            <p:spPr>
              <a:xfrm>
                <a:off x="5982796" y="5227802"/>
                <a:ext cx="5783287"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定期更换</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定期检查</a:t>
                </a:r>
                <a:endParaRPr/>
              </a:p>
            </p:txBody>
          </p:sp>
        </p:grpSp>
        <p:grpSp>
          <p:nvGrpSpPr>
            <p:cNvPr id="19" name="Group 407"/>
            <p:cNvGrpSpPr/>
            <p:nvPr/>
          </p:nvGrpSpPr>
          <p:grpSpPr>
            <a:xfrm>
              <a:off x="5982796" y="1468163"/>
              <a:ext cx="5700871" cy="1610798"/>
              <a:chOff x="5982796" y="1468163"/>
              <a:chExt cx="5700871" cy="1610798"/>
            </a:xfrm>
          </p:grpSpPr>
          <p:sp>
            <p:nvSpPr>
              <p:cNvPr id="20" name="TextBox 8" descr="{&quot;isTemplate&quot;:true,&quot;type&quot;:&quot;title&quot;,&quot;canOmit&quot;:false,&quot;range&quot;:0}"/>
              <p:cNvSpPr txBox="1"/>
              <p:nvPr/>
            </p:nvSpPr>
            <p:spPr>
              <a:xfrm>
                <a:off x="5982796" y="1468163"/>
                <a:ext cx="5629563"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遵守防护用品的使用规定</a:t>
                </a:r>
                <a:endParaRPr/>
              </a:p>
            </p:txBody>
          </p:sp>
          <p:sp>
            <p:nvSpPr>
              <p:cNvPr id="21" name="TextBox 9" descr="{&quot;isTemplate&quot;:true,&quot;type&quot;:&quot;content&quot;,&quot;canOmit&quot;:false,&quot;range&quot;:0}"/>
              <p:cNvSpPr txBox="1"/>
              <p:nvPr/>
            </p:nvSpPr>
            <p:spPr>
              <a:xfrm>
                <a:off x="5982796" y="1926506"/>
                <a:ext cx="5700871" cy="1152455"/>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按照规定佩戴</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按照规定使用</a:t>
                </a:r>
                <a:endParaRPr/>
              </a:p>
            </p:txBody>
          </p:sp>
        </p:grpSp>
      </p:grpSp>
      <p:sp>
        <p:nvSpPr>
          <p:cNvPr id="22"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劳动防护用品的正确使用方法</a:t>
            </a:r>
            <a:endParaRPr lang="en-US" altLang="zh-CN" sz="2800" b="1">
              <a:latin typeface="+mj-ea"/>
              <a:ea typeface="+mj-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 name="" descr="{&quot;isTemplate&quot;:true,&quot;type&quot;:3}"/>
        <p:cNvGrpSpPr/>
        <p:nvPr/>
      </p:nvGrpSpPr>
      <p:grpSpPr>
        <a:xfrm>
          <a:off x="0" y="0"/>
          <a:ext cx="0" cy="0"/>
        </a:xfrm>
      </p:grpSpPr>
      <p:grpSp>
        <p:nvGrpSpPr>
          <p:cNvPr id="24" name="Group 743" descr="{&quot;isTemplate&quot;:true,&quot;type&quot;:&quot;list&quot;,&quot;alignment&quot;:&quot;left&quot;,&quot;alignmentVertical&quot;:&quot;top&quot;,&quot;canOmit&quot;:false,&quot;scalable&quot;:false,&quot;minItemsCount&quot;:-1}"/>
          <p:cNvGrpSpPr/>
          <p:nvPr/>
        </p:nvGrpSpPr>
        <p:grpSpPr>
          <a:xfrm>
            <a:off x="5982796" y="1521950"/>
            <a:ext cx="5783287" cy="4824775"/>
            <a:chOff x="5982796" y="1521950"/>
            <a:chExt cx="5783287" cy="4824775"/>
          </a:xfrm>
        </p:grpSpPr>
        <p:grpSp>
          <p:nvGrpSpPr>
            <p:cNvPr id="25" name="Group 9"/>
            <p:cNvGrpSpPr/>
            <p:nvPr/>
          </p:nvGrpSpPr>
          <p:grpSpPr>
            <a:xfrm>
              <a:off x="5982796" y="1521950"/>
              <a:ext cx="5687135" cy="1523479"/>
              <a:chOff x="5982796" y="1521950"/>
              <a:chExt cx="5687135" cy="1523479"/>
            </a:xfrm>
          </p:grpSpPr>
          <p:sp>
            <p:nvSpPr>
              <p:cNvPr id="26" name="TextBox 10" descr="{&quot;isTemplate&quot;:true,&quot;type&quot;:&quot;title&quot;,&quot;canOmit&quot;:false,&quot;range&quot;:0}"/>
              <p:cNvSpPr txBox="1"/>
              <p:nvPr/>
            </p:nvSpPr>
            <p:spPr>
              <a:xfrm>
                <a:off x="5982796" y="1521950"/>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清洁防护用品</a:t>
                </a:r>
                <a:endParaRPr/>
              </a:p>
            </p:txBody>
          </p:sp>
          <p:sp>
            <p:nvSpPr>
              <p:cNvPr id="27" name="TextBox 11" descr="{&quot;isTemplate&quot;:true,&quot;type&quot;:&quot;content&quot;,&quot;canOmit&quot;:false,&quot;range&quot;:0}"/>
              <p:cNvSpPr txBox="1"/>
              <p:nvPr/>
            </p:nvSpPr>
            <p:spPr>
              <a:xfrm>
                <a:off x="5982796" y="1992485"/>
                <a:ext cx="5687135"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定期清洁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使用适当的方法清洁</a:t>
                </a:r>
                <a:endParaRPr/>
              </a:p>
            </p:txBody>
          </p:sp>
        </p:grpSp>
        <p:grpSp>
          <p:nvGrpSpPr>
            <p:cNvPr id="28" name="Group 2"/>
            <p:cNvGrpSpPr/>
            <p:nvPr/>
          </p:nvGrpSpPr>
          <p:grpSpPr>
            <a:xfrm>
              <a:off x="5982796" y="3170591"/>
              <a:ext cx="5783287" cy="1523479"/>
              <a:chOff x="5982796" y="3170591"/>
              <a:chExt cx="5783287" cy="1523479"/>
            </a:xfrm>
          </p:grpSpPr>
          <p:sp>
            <p:nvSpPr>
              <p:cNvPr id="29" name="TextBox 3" descr="{&quot;isTemplate&quot;:true,&quot;type&quot;:&quot;title&quot;,&quot;canOmit&quot;:false,&quot;range&quot;:0}"/>
              <p:cNvSpPr txBox="1"/>
              <p:nvPr/>
            </p:nvSpPr>
            <p:spPr>
              <a:xfrm>
                <a:off x="5982796" y="3170591"/>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检查防护用品的性能</a:t>
                </a:r>
                <a:endParaRPr/>
              </a:p>
            </p:txBody>
          </p:sp>
          <p:sp>
            <p:nvSpPr>
              <p:cNvPr id="30" name="TextBox 4" descr="{&quot;isTemplate&quot;:true,&quot;type&quot;:&quot;content&quot;,&quot;canOmit&quot;:false,&quot;range&quot;:0}"/>
              <p:cNvSpPr txBox="1"/>
              <p:nvPr/>
            </p:nvSpPr>
            <p:spPr>
              <a:xfrm>
                <a:off x="5982796" y="3641126"/>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定期检查</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发现问题及时更换</a:t>
                </a:r>
                <a:endParaRPr/>
              </a:p>
            </p:txBody>
          </p:sp>
        </p:grpSp>
        <p:grpSp>
          <p:nvGrpSpPr>
            <p:cNvPr id="31" name="Group 5"/>
            <p:cNvGrpSpPr/>
            <p:nvPr/>
          </p:nvGrpSpPr>
          <p:grpSpPr>
            <a:xfrm>
              <a:off x="5982796" y="4823246"/>
              <a:ext cx="5783287" cy="1523479"/>
              <a:chOff x="5982796" y="4823246"/>
              <a:chExt cx="5783287" cy="1523479"/>
            </a:xfrm>
          </p:grpSpPr>
          <p:sp>
            <p:nvSpPr>
              <p:cNvPr id="32" name="TextBox 6" descr="{&quot;isTemplate&quot;:true,&quot;type&quot;:&quot;title&quot;,&quot;canOmit&quot;:false,&quot;range&quot;:0}"/>
              <p:cNvSpPr txBox="1"/>
              <p:nvPr/>
            </p:nvSpPr>
            <p:spPr>
              <a:xfrm>
                <a:off x="5982796" y="4823246"/>
                <a:ext cx="5613400" cy="349250"/>
              </a:xfrm>
              <a:prstGeom prst="rect">
                <a:avLst/>
              </a:prstGeom>
            </p:spPr>
            <p:txBody>
              <a:bodyPr vert="horz" wrap="square" lIns="114300" tIns="57150" rIns="114300" bIns="5715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zh-CN" sz="2000" b="1">
                    <a:solidFill>
                      <a:schemeClr val="accent1">
                        <a:alpha val="100000"/>
                      </a:schemeClr>
                    </a:solidFill>
                    <a:latin typeface="Microsoft Yahei"/>
                    <a:ea typeface="Microsoft Yahei"/>
                  </a:rPr>
                  <a:t>储存防护用品</a:t>
                </a:r>
                <a:endParaRPr/>
              </a:p>
            </p:txBody>
          </p:sp>
          <p:sp>
            <p:nvSpPr>
              <p:cNvPr id="33" name="TextBox 7" descr="{&quot;isTemplate&quot;:true,&quot;type&quot;:&quot;content&quot;,&quot;canOmit&quot;:false,&quot;range&quot;:0}"/>
              <p:cNvSpPr txBox="1"/>
              <p:nvPr/>
            </p:nvSpPr>
            <p:spPr>
              <a:xfrm>
                <a:off x="5982796" y="5293781"/>
                <a:ext cx="5783287" cy="1052944"/>
              </a:xfrm>
              <a:prstGeom prst="rect">
                <a:avLst/>
              </a:prstGeom>
            </p:spPr>
            <p:txBody>
              <a:bodyPr vert="horz" wrap="square" lIns="114300" tIns="57150" rIns="114300" bIns="5715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妥善保管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避免阳光直射</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避免高温、潮湿环境</a:t>
                </a:r>
                <a:endParaRPr/>
              </a:p>
            </p:txBody>
          </p:sp>
        </p:grpSp>
      </p:grpSp>
      <p:pic>
        <p:nvPicPr>
          <p:cNvPr id="34" name="Picture 18" descr="{&quot;isTemplate&quot;:true,&quot;type&quot;:&quot;image&quot;,&quot;canOmit&quot;:false,&quot;range&quot;:0}"/>
          <p:cNvPicPr>
            <a:picLocks noChangeAspect="1"/>
          </p:cNvPicPr>
          <p:nvPr/>
        </p:nvPicPr>
        <p:blipFill>
          <a:blip r:embed="rId2"/>
          <a:srcRect l="21478" r="21478"/>
          <a:stretch>
            <a:fillRect/>
          </a:stretch>
        </p:blipFill>
        <p:spPr>
          <a:xfrm>
            <a:off x="641457" y="1883900"/>
            <a:ext cx="3722789" cy="3671084"/>
          </a:xfrm>
          <a:prstGeom prst="rect">
            <a:avLst/>
          </a:prstGeom>
        </p:spPr>
      </p:pic>
      <p:sp>
        <p:nvSpPr>
          <p:cNvPr id="35" name="Tencent" descr="{&quot;isTemplate&quot;:true,&quot;type&quot;:&quot;title&quot;,&quot;canOmit&quot;:false,&quot;range&quot;:0}"/>
          <p:cNvSpPr txBox="1"/>
          <p:nvPr/>
        </p:nvSpPr>
        <p:spPr>
          <a:xfrm>
            <a:off x="660396" y="418039"/>
            <a:ext cx="1100953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劳动防护用品的维护保养</a:t>
            </a:r>
            <a:endParaRPr lang="en-US" altLang="zh-CN" sz="2800" b="1">
              <a:latin typeface="+mj-ea"/>
              <a:ea typeface="+mj-ea"/>
            </a:endParaRPr>
          </a:p>
        </p:txBody>
      </p:sp>
      <p:sp>
        <p:nvSpPr>
          <p:cNvPr id="36" name="椭圆 7"/>
          <p:cNvSpPr>
            <a:spLocks noChangeAspect="1"/>
          </p:cNvSpPr>
          <p:nvPr/>
        </p:nvSpPr>
        <p:spPr>
          <a:xfrm>
            <a:off x="4804244" y="1524563"/>
            <a:ext cx="864000" cy="864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37" name="椭圆 8"/>
          <p:cNvSpPr>
            <a:spLocks noChangeAspect="1"/>
          </p:cNvSpPr>
          <p:nvPr/>
        </p:nvSpPr>
        <p:spPr>
          <a:xfrm>
            <a:off x="4804244" y="317059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
        <p:nvSpPr>
          <p:cNvPr id="38" name="椭圆 9"/>
          <p:cNvSpPr>
            <a:spLocks noChangeAspect="1"/>
          </p:cNvSpPr>
          <p:nvPr/>
        </p:nvSpPr>
        <p:spPr>
          <a:xfrm>
            <a:off x="4804244" y="4822844"/>
            <a:ext cx="864000" cy="864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800">
                <a:latin typeface="+mj-ea"/>
                <a:ea typeface="+mj-ea"/>
              </a:rPr>
              <a:t>⌛️</a:t>
            </a:r>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39" name="" descr="{&quot;isTemplate&quot;:true,&quot;type&quot;:3}"/>
        <p:cNvGrpSpPr/>
        <p:nvPr/>
      </p:nvGrpSpPr>
      <p:grpSpPr>
        <a:xfrm>
          <a:off x="0" y="0"/>
          <a:ext cx="0" cy="0"/>
        </a:xfrm>
      </p:grpSpPr>
      <p:grpSp>
        <p:nvGrpSpPr>
          <p:cNvPr id="40" name="" descr="{&quot;isTemplate&quot;:true,&quot;type&quot;:&quot;list&quot;,&quot;alignment&quot;:&quot;left&quot;,&quot;alignmentVertical&quot;:&quot;top&quot;,&quot;canOmit&quot;:false,&quot;scalable&quot;:false,&quot;minItemsCount&quot;:-1}"/>
          <p:cNvGrpSpPr/>
          <p:nvPr/>
        </p:nvGrpSpPr>
        <p:grpSpPr>
          <a:xfrm>
            <a:off x="759823" y="1410892"/>
            <a:ext cx="8485781" cy="5021403"/>
            <a:chOff x="4252323" y="1207692"/>
            <a:chExt cx="8485781" cy="5021403"/>
          </a:xfrm>
        </p:grpSpPr>
        <p:grpSp>
          <p:nvGrpSpPr>
            <p:cNvPr id="41" name=""/>
            <p:cNvGrpSpPr/>
            <p:nvPr/>
          </p:nvGrpSpPr>
          <p:grpSpPr>
            <a:xfrm>
              <a:off x="4252327" y="1207692"/>
              <a:ext cx="8485777" cy="1440001"/>
              <a:chOff x="4252327" y="1207692"/>
              <a:chExt cx="8485777" cy="1440001"/>
            </a:xfrm>
          </p:grpSpPr>
          <p:sp>
            <p:nvSpPr>
              <p:cNvPr id="42" name="Tencent"/>
              <p:cNvSpPr/>
              <p:nvPr/>
            </p:nvSpPr>
            <p:spPr>
              <a:xfrm>
                <a:off x="4252327" y="1207693"/>
                <a:ext cx="8485777"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43" name="Tencent" descr="{&quot;isTemplate&quot;:true,&quot;type&quot;:&quot;title&quot;,&quot;canOmit&quot;:false,&quot;range&quot;:0}"/>
              <p:cNvSpPr txBox="1"/>
              <p:nvPr/>
            </p:nvSpPr>
            <p:spPr>
              <a:xfrm>
                <a:off x="5908362" y="14226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制造业</a:t>
                </a:r>
                <a:endParaRPr lang="en-US" altLang="zh-CN" sz="2000" b="1">
                  <a:latin typeface="Microsoft YaHei" panose="020b0503020204020204" pitchFamily="34" charset="-122"/>
                  <a:ea typeface="Microsoft YaHei" panose="020b0503020204020204" pitchFamily="34" charset="-122"/>
                </a:endParaRPr>
              </a:p>
            </p:txBody>
          </p:sp>
          <p:sp>
            <p:nvSpPr>
              <p:cNvPr id="44" name="Tencent" descr="{&quot;isTemplate&quot;:true,&quot;type&quot;:&quot;content&quot;,&quot;canOmit&quot;:true,&quot;range&quot;:0}"/>
              <p:cNvSpPr txBox="1"/>
              <p:nvPr/>
            </p:nvSpPr>
            <p:spPr>
              <a:xfrm>
                <a:off x="5908361" y="18806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焊接作业：使用前后清洁电焊面罩、定期检查焊接手套的磨损情况</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切割作业：使用前后检查防割手套的完整性、定期清洁护目镜</a:t>
                </a:r>
                <a:endParaRPr/>
              </a:p>
            </p:txBody>
          </p:sp>
          <p:pic>
            <p:nvPicPr>
              <p:cNvPr id="45" name="图片 11" descr="{&quot;isTemplate&quot;:true,&quot;type&quot;:&quot;image&quot;,&quot;canOmit&quot;:false}"/>
              <p:cNvPicPr>
                <a:picLocks noChangeAspect="1"/>
              </p:cNvPicPr>
              <p:nvPr/>
            </p:nvPicPr>
            <p:blipFill>
              <a:blip r:embed="rId2"/>
              <a:srcRect l="21874" r="21874"/>
              <a:stretch>
                <a:fillRect/>
              </a:stretch>
            </p:blipFill>
            <p:spPr>
              <a:xfrm>
                <a:off x="4252327" y="1207692"/>
                <a:ext cx="1440000" cy="1439999"/>
              </a:xfrm>
              <a:prstGeom prst="rect">
                <a:avLst/>
              </a:prstGeom>
            </p:spPr>
          </p:pic>
        </p:grpSp>
        <p:grpSp>
          <p:nvGrpSpPr>
            <p:cNvPr id="46" name=""/>
            <p:cNvGrpSpPr/>
            <p:nvPr/>
          </p:nvGrpSpPr>
          <p:grpSpPr>
            <a:xfrm>
              <a:off x="4252325" y="2998393"/>
              <a:ext cx="8485779" cy="1440000"/>
              <a:chOff x="4252325" y="2998393"/>
              <a:chExt cx="8485779" cy="1440000"/>
            </a:xfrm>
          </p:grpSpPr>
          <p:sp>
            <p:nvSpPr>
              <p:cNvPr id="47" name="Tencent"/>
              <p:cNvSpPr/>
              <p:nvPr/>
            </p:nvSpPr>
            <p:spPr>
              <a:xfrm>
                <a:off x="4252326" y="2998393"/>
                <a:ext cx="8485778"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48" name="Tencent" descr="{&quot;isTemplate&quot;:true,&quot;type&quot;:&quot;title&quot;,&quot;canOmit&quot;:false,&quot;range&quot;:0}"/>
              <p:cNvSpPr txBox="1"/>
              <p:nvPr/>
            </p:nvSpPr>
            <p:spPr>
              <a:xfrm>
                <a:off x="5908361" y="3213319"/>
                <a:ext cx="66896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建筑业</a:t>
                </a:r>
                <a:endParaRPr lang="en-US" altLang="zh-CN" sz="2000" b="1">
                  <a:latin typeface="Microsoft YaHei" panose="020b0503020204020204" pitchFamily="34" charset="-122"/>
                  <a:ea typeface="Microsoft YaHei" panose="020b0503020204020204" pitchFamily="34" charset="-122"/>
                </a:endParaRPr>
              </a:p>
            </p:txBody>
          </p:sp>
          <p:sp>
            <p:nvSpPr>
              <p:cNvPr id="49" name="Tencent" descr="{&quot;isTemplate&quot;:true,&quot;type&quot;:&quot;content&quot;,&quot;canOmit&quot;:true,&quot;range&quot;:0}"/>
              <p:cNvSpPr txBox="1"/>
              <p:nvPr/>
            </p:nvSpPr>
            <p:spPr>
              <a:xfrm>
                <a:off x="5908360" y="3671310"/>
                <a:ext cx="6702745" cy="76708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施工现场：使用前后检查安全帽的佩戴情况、定期清洁反光背心</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架子工程：使用前后检查防滑鞋的磨损情况、定期检查安全带的使用状况</a:t>
                </a:r>
                <a:endParaRPr/>
              </a:p>
            </p:txBody>
          </p:sp>
          <p:pic>
            <p:nvPicPr>
              <p:cNvPr id="50" name="图片 5" descr="{&quot;isTemplate&quot;:true,&quot;type&quot;:&quot;image&quot;,&quot;canOmit&quot;:false}"/>
              <p:cNvPicPr>
                <a:picLocks noChangeAspect="1"/>
              </p:cNvPicPr>
              <p:nvPr/>
            </p:nvPicPr>
            <p:blipFill>
              <a:blip r:embed="rId3"/>
              <a:srcRect l="21874" r="21874"/>
              <a:stretch>
                <a:fillRect/>
              </a:stretch>
            </p:blipFill>
            <p:spPr>
              <a:xfrm>
                <a:off x="4252325" y="2998394"/>
                <a:ext cx="1440000" cy="1439999"/>
              </a:xfrm>
              <a:prstGeom prst="rect">
                <a:avLst/>
              </a:prstGeom>
            </p:spPr>
          </p:pic>
        </p:grpSp>
        <p:grpSp>
          <p:nvGrpSpPr>
            <p:cNvPr id="51" name=""/>
            <p:cNvGrpSpPr/>
            <p:nvPr/>
          </p:nvGrpSpPr>
          <p:grpSpPr>
            <a:xfrm>
              <a:off x="4252323" y="4789093"/>
              <a:ext cx="8485781" cy="1440002"/>
              <a:chOff x="4252323" y="4789093"/>
              <a:chExt cx="8485781" cy="1440002"/>
            </a:xfrm>
          </p:grpSpPr>
          <p:sp>
            <p:nvSpPr>
              <p:cNvPr id="52" name="Tencent"/>
              <p:cNvSpPr/>
              <p:nvPr/>
            </p:nvSpPr>
            <p:spPr>
              <a:xfrm>
                <a:off x="4252325" y="4789093"/>
                <a:ext cx="8485779" cy="1440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53" name="Tencent" descr="{&quot;isTemplate&quot;:true,&quot;type&quot;:&quot;title&quot;,&quot;canOmit&quot;:false,&quot;range&quot;:0}"/>
              <p:cNvSpPr txBox="1"/>
              <p:nvPr/>
            </p:nvSpPr>
            <p:spPr>
              <a:xfrm>
                <a:off x="5908360" y="5004019"/>
                <a:ext cx="6676940" cy="3937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交通运输</a:t>
                </a:r>
                <a:endParaRPr lang="en-US" altLang="zh-CN" sz="2000" b="1">
                  <a:latin typeface="Microsoft YaHei" panose="020b0503020204020204" pitchFamily="34" charset="-122"/>
                  <a:ea typeface="Microsoft YaHei" panose="020b0503020204020204" pitchFamily="34" charset="-122"/>
                </a:endParaRPr>
              </a:p>
            </p:txBody>
          </p:sp>
          <p:sp>
            <p:nvSpPr>
              <p:cNvPr id="54" name="Tencent" descr="{&quot;isTemplate&quot;:true,&quot;type&quot;:&quot;content&quot;,&quot;canOmit&quot;:true,&quot;range&quot;:0}"/>
              <p:cNvSpPr txBox="1"/>
              <p:nvPr/>
            </p:nvSpPr>
            <p:spPr>
              <a:xfrm>
                <a:off x="5908359" y="5462010"/>
                <a:ext cx="6702745" cy="76708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道路交通：使用前后检查安全帽的佩戴情况、定期清洁护目镜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铁路运输：使用前后检查防护服的使用状况、定期检查防护手套的磨损情况</a:t>
                </a:r>
                <a:endParaRPr/>
              </a:p>
            </p:txBody>
          </p:sp>
          <p:pic>
            <p:nvPicPr>
              <p:cNvPr id="55" name="图片 6" descr="{&quot;isTemplate&quot;:true,&quot;type&quot;:&quot;image&quot;,&quot;canOmit&quot;:false}"/>
              <p:cNvPicPr>
                <a:picLocks noChangeAspect="1"/>
              </p:cNvPicPr>
              <p:nvPr/>
            </p:nvPicPr>
            <p:blipFill>
              <a:blip r:embed="rId4"/>
              <a:srcRect l="21874" r="21874"/>
              <a:stretch>
                <a:fillRect/>
              </a:stretch>
            </p:blipFill>
            <p:spPr>
              <a:xfrm>
                <a:off x="4252323" y="4789096"/>
                <a:ext cx="1440000" cy="1439999"/>
              </a:xfrm>
              <a:prstGeom prst="rect">
                <a:avLst/>
              </a:prstGeom>
            </p:spPr>
          </p:pic>
        </p:grpSp>
      </p:grpSp>
      <p:sp>
        <p:nvSpPr>
          <p:cNvPr id="56" name="Tencent" descr="{&quot;isTemplate&quot;:true,&quot;type&quot;:&quot;title&quot;,&quot;canOmit&quot;:false,&quot;range&quot;:0}"/>
          <p:cNvSpPr txBox="1"/>
          <p:nvPr/>
        </p:nvSpPr>
        <p:spPr>
          <a:xfrm>
            <a:off x="660396" y="418039"/>
            <a:ext cx="10871207"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劳动防护用品的使用与维护案例</a:t>
            </a:r>
            <a:endParaRPr lang="en-US" altLang="zh-CN" sz="2800" b="1">
              <a:latin typeface="+mj-ea"/>
              <a:ea typeface="+mj-ea"/>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https://d.book118.com/568073001031006040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mountain_blue">
      <a:dk1>
        <a:srgbClr val="000000"/>
      </a:dk1>
      <a:lt1>
        <a:srgbClr val="FFFFFF"/>
      </a:lt1>
      <a:dk2>
        <a:srgbClr val="262C32"/>
      </a:dk2>
      <a:lt2>
        <a:srgbClr val="E7F3F7"/>
      </a:lt2>
      <a:accent1>
        <a:srgbClr val="3087D5"/>
      </a:accent1>
      <a:accent2>
        <a:srgbClr val="A3DBFA"/>
      </a:accent2>
      <a:accent3>
        <a:srgbClr val="5DB1F7"/>
      </a:accent3>
      <a:accent4>
        <a:srgbClr val="2270C9"/>
      </a:accent4>
      <a:accent5>
        <a:srgbClr val="67A1F9"/>
      </a:accent5>
      <a:accent6>
        <a:srgbClr val="466DD1"/>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135</Paragraphs>
  <Slides>14</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14</vt:i4>
      </vt:variant>
    </vt:vector>
  </HeadingPairs>
  <TitlesOfParts>
    <vt:vector baseType="lpstr" size="23">
      <vt:lpstr>Arial</vt:lpstr>
      <vt:lpstr>Calibri</vt:lpstr>
      <vt:lpstr>Arial Black</vt:lpstr>
      <vt:lpstr>微软雅黑</vt:lpstr>
      <vt:lpstr>黑体</vt:lpstr>
      <vt:lpstr>Microsoft YaHei</vt:lpstr>
      <vt:lpstr>Microsoft YaHei Light</vt:lpstr>
      <vt:lpstr>Microsoft Yahei</vt:lpstr>
      <vt:lpstr>Office Theme</vt:lpstr>
      <vt:lpstr>劳动防护用品培训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2024-09-18T11:22:29.471</cp:lastPrinted>
  <dcterms:created xsi:type="dcterms:W3CDTF">2024-09-18T03:22:29Z</dcterms:created>
  <dcterms:modified xsi:type="dcterms:W3CDTF">2024-09-18T03:22:31Z</dcterms:modified>
</cp:coreProperties>
</file>