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FA058F2-7C8B-4C9F-B5DD-AC3F484872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0CC1C0-7090-4061-9530-AE584D1D19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C51A828-7351-47BB-8A23-EBD41BDE6F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9C932FC-021E-4F14-A357-4DDF65DE7F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1E2692C-B170-4671-B11D-066AF8C70EB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CD8761C-11DF-4B3E-841C-1BAB03046E6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50CAD0E-D08D-4F9D-8235-54213CFD3A3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ACA1F7-CDB5-428D-B702-FF20864C2F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F37EF1-49A9-4313-AD5F-4454188327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5A264F-68BA-499E-B3DB-1F000CABD0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2CFB04-2355-417A-81F0-A8E3639282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8077017013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跨语言语义对齐方法</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跨语言语义对齐简介
 语义对齐的基本概念
 跨语言语义对齐的挑战
 语义对齐的技术分类
 基于词向量的对齐方法
 基于深度学习的对齐方法
 跨语言语义对齐应用案例
 未来发展趋势和展望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跨语言语义对齐简介</a:t>
            </a:r>
          </a:p>
        </p:txBody>
      </p:sp>
      <p:sp>
        <p:nvSpPr>
          <p:cNvPr id="3" name="Subtitle 2"/>
          <p:cNvSpPr>
            <a:spLocks noGrp="1"/>
          </p:cNvSpPr>
          <p:nvPr>
            <p:ph type="subTitle" idx="1"/>
          </p:nvPr>
        </p:nvSpPr>
        <p:spPr/>
        <p:txBody>
          <a:bodyPr/>
          <a:lstStyle/>
          <a:p>
            <a:r>
              <a:t>跨语言语义对齐方法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跨语言语义对齐简介</a:t>
            </a:r>
          </a:p>
        </p:txBody>
      </p:sp>
      <p:sp>
        <p:nvSpPr>
          <p:cNvPr id="3" name="Text Placeholder 2"/>
          <p:cNvSpPr>
            <a:spLocks noGrp="1"/>
          </p:cNvSpPr>
          <p:nvPr>
            <p:ph type="body" idx="1"/>
          </p:nvPr>
        </p:nvSpPr>
        <p:spPr/>
        <p:txBody>
          <a:bodyPr/>
          <a:lstStyle/>
          <a:p>
            <a:r>
              <a:t>跨语言语义对齐的定义</a:t>
            </a:r>
          </a:p>
        </p:txBody>
      </p:sp>
      <p:sp>
        <p:nvSpPr>
          <p:cNvPr id="4" name="Content Placeholder 3"/>
          <p:cNvSpPr>
            <a:spLocks noGrp="1"/>
          </p:cNvSpPr>
          <p:nvPr>
            <p:ph sz="half" idx="2"/>
          </p:nvPr>
        </p:nvSpPr>
        <p:spPr/>
        <p:txBody>
          <a:bodyPr/>
          <a:lstStyle/>
          <a:p>
            <a:r>
              <a:t>1.语义对齐是指将不同语言中的语义信息映射到同一语义空间中的过程。</a:t>
            </a:r>
          </a:p>
          <a:p>
            <a:r>
              <a:t>2.跨语言语义对齐旨在解决不同语言之间的语义鸿沟问题，实现语言之间的互操作性和可理解性。</a:t>
            </a:r>
          </a:p>
          <a:p/>
        </p:txBody>
      </p:sp>
      <p:sp>
        <p:nvSpPr>
          <p:cNvPr id="5" name="Text Placeholder 4"/>
          <p:cNvSpPr>
            <a:spLocks noGrp="1"/>
          </p:cNvSpPr>
          <p:nvPr>
            <p:ph type="body" idx="3"/>
          </p:nvPr>
        </p:nvSpPr>
        <p:spPr/>
        <p:txBody>
          <a:bodyPr/>
          <a:lstStyle/>
          <a:p>
            <a:r>
              <a:t>跨语言语义对齐的研究现状</a:t>
            </a:r>
          </a:p>
        </p:txBody>
      </p:sp>
      <p:sp>
        <p:nvSpPr>
          <p:cNvPr id="6" name="Content Placeholder 5"/>
          <p:cNvSpPr>
            <a:spLocks noGrp="1"/>
          </p:cNvSpPr>
          <p:nvPr>
            <p:ph sz="half" idx="4"/>
          </p:nvPr>
        </p:nvSpPr>
        <p:spPr/>
        <p:txBody>
          <a:bodyPr/>
          <a:lstStyle/>
          <a:p>
            <a:r>
              <a:t>1.跨语言语义对齐研究已经取得了一定的进展，出现了多种对齐方法和模型。</a:t>
            </a:r>
          </a:p>
          <a:p>
            <a:r>
              <a:t>2.目前的研究主要集中在词汇级别和句子级别的对齐，对于篇章级别和文档级别的对齐仍存在一定的挑战。</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跨语言语义对齐简介</a:t>
            </a:r>
          </a:p>
        </p:txBody>
      </p:sp>
      <p:sp>
        <p:nvSpPr>
          <p:cNvPr id="3" name="Text Placeholder 2"/>
          <p:cNvSpPr>
            <a:spLocks noGrp="1"/>
          </p:cNvSpPr>
          <p:nvPr>
            <p:ph type="body" idx="1"/>
          </p:nvPr>
        </p:nvSpPr>
        <p:spPr/>
        <p:txBody>
          <a:bodyPr/>
          <a:lstStyle/>
          <a:p>
            <a:r>
              <a:t>跨语言语义对齐的应用场景</a:t>
            </a:r>
          </a:p>
        </p:txBody>
      </p:sp>
      <p:sp>
        <p:nvSpPr>
          <p:cNvPr id="4" name="Content Placeholder 3"/>
          <p:cNvSpPr>
            <a:spLocks noGrp="1"/>
          </p:cNvSpPr>
          <p:nvPr>
            <p:ph sz="half" idx="2"/>
          </p:nvPr>
        </p:nvSpPr>
        <p:spPr/>
        <p:txBody>
          <a:bodyPr/>
          <a:lstStyle/>
          <a:p>
            <a:r>
              <a:t>1.机器翻译：跨语言语义对齐可以提高机器翻译的准确性和流畅性。</a:t>
            </a:r>
          </a:p>
          <a:p>
            <a:r>
              <a:t>2.信息检索：通过语义对齐，可以提高跨语言信息检索的精度和效率。</a:t>
            </a:r>
          </a:p>
          <a:p>
            <a:r>
              <a:t>3.跨语言问答系统：语义对齐可以实现不同语言之间的问答匹配和回答生成。</a:t>
            </a:r>
          </a:p>
          <a:p/>
        </p:txBody>
      </p:sp>
      <p:sp>
        <p:nvSpPr>
          <p:cNvPr id="5" name="Text Placeholder 4"/>
          <p:cNvSpPr>
            <a:spLocks noGrp="1"/>
          </p:cNvSpPr>
          <p:nvPr>
            <p:ph type="body" idx="3"/>
          </p:nvPr>
        </p:nvSpPr>
        <p:spPr/>
        <p:txBody>
          <a:bodyPr/>
          <a:lstStyle/>
          <a:p>
            <a:r>
              <a:t>跨语言语义对齐的方法分类</a:t>
            </a:r>
          </a:p>
        </p:txBody>
      </p:sp>
      <p:sp>
        <p:nvSpPr>
          <p:cNvPr id="6" name="Content Placeholder 5"/>
          <p:cNvSpPr>
            <a:spLocks noGrp="1"/>
          </p:cNvSpPr>
          <p:nvPr>
            <p:ph sz="half" idx="4"/>
          </p:nvPr>
        </p:nvSpPr>
        <p:spPr/>
        <p:txBody>
          <a:bodyPr/>
          <a:lstStyle/>
          <a:p>
            <a:r>
              <a:t>1.基于统计的方法：利用统计模型对双语语料库进行对齐。</a:t>
            </a:r>
          </a:p>
          <a:p>
            <a:r>
              <a:t>2.基于深度学习的方法：利用神经网络模型对语言表示进行对齐。</a:t>
            </a:r>
          </a:p>
          <a:p>
            <a:r>
              <a:t>3.无监督学习方法：利用无标签数据进行语义对齐。</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跨语言语义对齐简介</a:t>
            </a:r>
          </a:p>
        </p:txBody>
      </p:sp>
      <p:sp>
        <p:nvSpPr>
          <p:cNvPr id="3" name="Text Placeholder 2"/>
          <p:cNvSpPr>
            <a:spLocks noGrp="1"/>
          </p:cNvSpPr>
          <p:nvPr>
            <p:ph type="body" idx="1"/>
          </p:nvPr>
        </p:nvSpPr>
        <p:spPr/>
        <p:txBody>
          <a:bodyPr/>
          <a:lstStyle/>
          <a:p>
            <a:r>
              <a:t>跨语言语义对齐的评估方法</a:t>
            </a:r>
          </a:p>
        </p:txBody>
      </p:sp>
      <p:sp>
        <p:nvSpPr>
          <p:cNvPr id="4" name="Content Placeholder 3"/>
          <p:cNvSpPr>
            <a:spLocks noGrp="1"/>
          </p:cNvSpPr>
          <p:nvPr>
            <p:ph sz="half" idx="2"/>
          </p:nvPr>
        </p:nvSpPr>
        <p:spPr/>
        <p:txBody>
          <a:bodyPr/>
          <a:lstStyle/>
          <a:p>
            <a:r>
              <a:t>1.对比评估：将不同方法的对齐结果进行对比评估，比较其准确率和效率等指标。</a:t>
            </a:r>
          </a:p>
          <a:p>
            <a:r>
              <a:t>2.应用评估：将语义对齐应用到具体任务中，评估其对任务性能的提升程度。</a:t>
            </a:r>
          </a:p>
          <a:p/>
        </p:txBody>
      </p:sp>
      <p:sp>
        <p:nvSpPr>
          <p:cNvPr id="5" name="Text Placeholder 4"/>
          <p:cNvSpPr>
            <a:spLocks noGrp="1"/>
          </p:cNvSpPr>
          <p:nvPr>
            <p:ph type="body" idx="3"/>
          </p:nvPr>
        </p:nvSpPr>
        <p:spPr/>
        <p:txBody>
          <a:bodyPr/>
          <a:lstStyle/>
          <a:p>
            <a:r>
              <a:t>跨语言语义对齐的未来发展趋势</a:t>
            </a:r>
          </a:p>
        </p:txBody>
      </p:sp>
      <p:sp>
        <p:nvSpPr>
          <p:cNvPr id="6" name="Content Placeholder 5"/>
          <p:cNvSpPr>
            <a:spLocks noGrp="1"/>
          </p:cNvSpPr>
          <p:nvPr>
            <p:ph sz="half" idx="4"/>
          </p:nvPr>
        </p:nvSpPr>
        <p:spPr/>
        <p:txBody>
          <a:bodyPr/>
          <a:lstStyle/>
          <a:p>
            <a:r>
              <a:t>1.加强篇章级别和文档级别的语义对齐研究。</a:t>
            </a:r>
          </a:p>
          <a:p>
            <a:r>
              <a:t>2.结合多任务学习和预训练模型进行语义对齐。</a:t>
            </a:r>
          </a:p>
          <a:p>
            <a:r>
              <a:t>3.加强不同领域和场景的语义对齐研究，提高语义对齐的适应性和鲁棒性。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语义对齐的基本概念</a:t>
            </a:r>
          </a:p>
        </p:txBody>
      </p:sp>
      <p:sp>
        <p:nvSpPr>
          <p:cNvPr id="3" name="Subtitle 2"/>
          <p:cNvSpPr>
            <a:spLocks noGrp="1"/>
          </p:cNvSpPr>
          <p:nvPr>
            <p:ph type="subTitle" idx="1"/>
          </p:nvPr>
        </p:nvSpPr>
        <p:spPr/>
        <p:txBody>
          <a:bodyPr/>
          <a:lstStyle/>
          <a:p>
            <a:r>
              <a:t>跨语言语义对齐方法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语义对齐的基本概念</a:t>
            </a:r>
          </a:p>
        </p:txBody>
      </p:sp>
      <p:sp>
        <p:nvSpPr>
          <p:cNvPr id="3" name="Text Placeholder 2"/>
          <p:cNvSpPr>
            <a:spLocks noGrp="1"/>
          </p:cNvSpPr>
          <p:nvPr>
            <p:ph type="body" idx="1"/>
          </p:nvPr>
        </p:nvSpPr>
        <p:spPr/>
        <p:txBody>
          <a:bodyPr/>
          <a:lstStyle/>
          <a:p>
            <a:r>
              <a:t>语义对齐的基本概念</a:t>
            </a:r>
          </a:p>
        </p:txBody>
      </p:sp>
      <p:sp>
        <p:nvSpPr>
          <p:cNvPr id="4" name="Content Placeholder 3"/>
          <p:cNvSpPr>
            <a:spLocks noGrp="1"/>
          </p:cNvSpPr>
          <p:nvPr>
            <p:ph sz="half" idx="2"/>
          </p:nvPr>
        </p:nvSpPr>
        <p:spPr/>
        <p:txBody>
          <a:bodyPr/>
          <a:lstStyle/>
          <a:p>
            <a:r>
              <a:t>1.语义对齐是指在不同语言之间建立语义对应关系的过程，旨在实现跨语言信息共享和交流。</a:t>
            </a:r>
          </a:p>
          <a:p>
            <a:r>
              <a:t>2.语义对齐主要基于自然语言处理和人工智能相关技术，利用机器学习算法和数据挖掘方法进行实现。</a:t>
            </a:r>
          </a:p>
          <a:p>
            <a:r>
              <a:t>3.语义对齐技术广泛应用于跨语言信息检索、机器翻译、语音识别、智能问答等领域，为跨语言交流提供了有效的解决方案。</a:t>
            </a:r>
          </a:p>
          <a:p/>
        </p:txBody>
      </p:sp>
      <p:sp>
        <p:nvSpPr>
          <p:cNvPr id="5" name="Text Placeholder 4"/>
          <p:cNvSpPr>
            <a:spLocks noGrp="1"/>
          </p:cNvSpPr>
          <p:nvPr>
            <p:ph type="body" idx="3"/>
          </p:nvPr>
        </p:nvSpPr>
        <p:spPr/>
        <p:txBody>
          <a:bodyPr/>
          <a:lstStyle/>
          <a:p>
            <a:r>
              <a:t>语义对齐的实现方法</a:t>
            </a:r>
          </a:p>
        </p:txBody>
      </p:sp>
      <p:sp>
        <p:nvSpPr>
          <p:cNvPr id="6" name="Content Placeholder 5"/>
          <p:cNvSpPr>
            <a:spLocks noGrp="1"/>
          </p:cNvSpPr>
          <p:nvPr>
            <p:ph sz="half" idx="4"/>
          </p:nvPr>
        </p:nvSpPr>
        <p:spPr/>
        <p:txBody>
          <a:bodyPr/>
          <a:lstStyle/>
          <a:p>
            <a:r>
              <a:t>1.基于词典的语义对齐方法：通过翻译词典或双语词典建立语言之间的映射关系，实现语义对齐。</a:t>
            </a:r>
          </a:p>
          <a:p>
            <a:r>
              <a:t>2.基于统计机器学习的语义对齐方法：利用大规模的平行语料库和统计机器学习算法，训练出语言之间的映射模型，实现语义对齐。</a:t>
            </a:r>
          </a:p>
          <a:p>
            <a:r>
              <a:t>3.基于深度学习的语义对齐方法：利用神经网络模型对文本进行表示学习，通过最小化不同语言表示之间的差异，实现语义对齐。</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语义对齐的基本概念</a:t>
            </a:r>
          </a:p>
        </p:txBody>
      </p:sp>
      <p:sp>
        <p:nvSpPr>
          <p:cNvPr id="3" name="Text Placeholder 2"/>
          <p:cNvSpPr>
            <a:spLocks noGrp="1"/>
          </p:cNvSpPr>
          <p:nvPr>
            <p:ph type="body" idx="1"/>
          </p:nvPr>
        </p:nvSpPr>
        <p:spPr/>
        <p:txBody>
          <a:bodyPr/>
          <a:lstStyle/>
          <a:p>
            <a:r>
              <a:t>语义对齐的应用场景</a:t>
            </a:r>
          </a:p>
        </p:txBody>
      </p:sp>
      <p:sp>
        <p:nvSpPr>
          <p:cNvPr id="4" name="Content Placeholder 3"/>
          <p:cNvSpPr>
            <a:spLocks noGrp="1"/>
          </p:cNvSpPr>
          <p:nvPr>
            <p:ph sz="half" idx="2"/>
          </p:nvPr>
        </p:nvSpPr>
        <p:spPr/>
        <p:txBody>
          <a:bodyPr/>
          <a:lstStyle/>
          <a:p>
            <a:r>
              <a:t>1.跨语言信息检索：语义对齐技术可以提高检索准确性和效率，帮助用户快速找到所需信息。</a:t>
            </a:r>
          </a:p>
          <a:p>
            <a:r>
              <a:t>2.机器翻译：语义对齐技术可以提高翻译质量和准确性，实现更加流畅的跨语言交流。</a:t>
            </a:r>
          </a:p>
          <a:p>
            <a:r>
              <a:t>3.语音识别和生成：语义对齐技术可以提高语音识别和生成的准确性，提高语音交互的质量和用户体验。</a:t>
            </a:r>
          </a:p>
          <a:p/>
        </p:txBody>
      </p:sp>
      <p:sp>
        <p:nvSpPr>
          <p:cNvPr id="5" name="Text Placeholder 4"/>
          <p:cNvSpPr>
            <a:spLocks noGrp="1"/>
          </p:cNvSpPr>
          <p:nvPr>
            <p:ph type="body" idx="3"/>
          </p:nvPr>
        </p:nvSpPr>
        <p:spPr/>
        <p:txBody>
          <a:bodyPr/>
          <a:lstStyle/>
          <a:p>
            <a:r>
              <a:t>语义对齐的发展趋势</a:t>
            </a:r>
          </a:p>
        </p:txBody>
      </p:sp>
      <p:sp>
        <p:nvSpPr>
          <p:cNvPr id="6" name="Content Placeholder 5"/>
          <p:cNvSpPr>
            <a:spLocks noGrp="1"/>
          </p:cNvSpPr>
          <p:nvPr>
            <p:ph sz="half" idx="4"/>
          </p:nvPr>
        </p:nvSpPr>
        <p:spPr/>
        <p:txBody>
          <a:bodyPr/>
          <a:lstStyle/>
          <a:p>
            <a:r>
              <a:t>1.随着人工智能和自然语言处理技术的不断发展，语义对齐技术将不断进步，实现更加精准和高效的跨语言交流。</a:t>
            </a:r>
          </a:p>
          <a:p>
            <a:r>
              <a:t>2.未来语义对齐技术将更加注重语境和语义理解，结合认知科学和人工智能技术，实现更加智能和自然的跨语言交互。</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跨语言语义对齐的挑战</a:t>
            </a:r>
          </a:p>
        </p:txBody>
      </p:sp>
      <p:sp>
        <p:nvSpPr>
          <p:cNvPr id="3" name="Subtitle 2"/>
          <p:cNvSpPr>
            <a:spLocks noGrp="1"/>
          </p:cNvSpPr>
          <p:nvPr>
            <p:ph type="subTitle" idx="1"/>
          </p:nvPr>
        </p:nvSpPr>
        <p:spPr/>
        <p:txBody>
          <a:bodyPr/>
          <a:lstStyle/>
          <a:p>
            <a:r>
              <a:t>跨语言语义对齐方法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跨语言语义对齐的挑战</a:t>
            </a:r>
          </a:p>
        </p:txBody>
      </p:sp>
      <p:sp>
        <p:nvSpPr>
          <p:cNvPr id="3" name="Text Placeholder 2"/>
          <p:cNvSpPr>
            <a:spLocks noGrp="1"/>
          </p:cNvSpPr>
          <p:nvPr>
            <p:ph type="body" idx="1"/>
          </p:nvPr>
        </p:nvSpPr>
        <p:spPr/>
        <p:txBody>
          <a:bodyPr/>
          <a:lstStyle/>
          <a:p>
            <a:r>
              <a:t>语言和文化差异</a:t>
            </a:r>
          </a:p>
        </p:txBody>
      </p:sp>
      <p:sp>
        <p:nvSpPr>
          <p:cNvPr id="4" name="Content Placeholder 3"/>
          <p:cNvSpPr>
            <a:spLocks noGrp="1"/>
          </p:cNvSpPr>
          <p:nvPr>
            <p:ph sz="half" idx="2"/>
          </p:nvPr>
        </p:nvSpPr>
        <p:spPr/>
        <p:txBody>
          <a:bodyPr/>
          <a:lstStyle/>
          <a:p>
            <a:r>
              <a:t>1.语言之间的差异：不同的语言有着不同的语法、词汇和语义规则，这使得在跨语言语义对齐过程中需要解决语言之间的差异问题。</a:t>
            </a:r>
          </a:p>
          <a:p>
            <a:r>
              <a:t>2.文化背景的影响：语言与文化紧密相关，不同的文化背景可能会对语义理解产生影响，需要在对齐过程中考虑文化背景的因素。</a:t>
            </a:r>
          </a:p>
          <a:p/>
        </p:txBody>
      </p:sp>
      <p:sp>
        <p:nvSpPr>
          <p:cNvPr id="5" name="Text Placeholder 4"/>
          <p:cNvSpPr>
            <a:spLocks noGrp="1"/>
          </p:cNvSpPr>
          <p:nvPr>
            <p:ph type="body" idx="3"/>
          </p:nvPr>
        </p:nvSpPr>
        <p:spPr/>
        <p:txBody>
          <a:bodyPr/>
          <a:lstStyle/>
          <a:p>
            <a:r>
              <a:t>数据稀疏性和不平衡性</a:t>
            </a:r>
          </a:p>
        </p:txBody>
      </p:sp>
      <p:sp>
        <p:nvSpPr>
          <p:cNvPr id="6" name="Content Placeholder 5"/>
          <p:cNvSpPr>
            <a:spLocks noGrp="1"/>
          </p:cNvSpPr>
          <p:nvPr>
            <p:ph sz="half" idx="4"/>
          </p:nvPr>
        </p:nvSpPr>
        <p:spPr/>
        <p:txBody>
          <a:bodyPr/>
          <a:lstStyle/>
          <a:p>
            <a:r>
              <a:t>1.数据稀疏性问题：对于一些低频或罕见的词汇或短语，由于数据量不足，难以进行有效的语义对齐。</a:t>
            </a:r>
          </a:p>
          <a:p>
            <a:r>
              <a:t>2.数据不平衡问题：不同语言之间的数据量可能存在较大的差异，这会对语义对齐的效果产生影响。</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跨语言语义对齐的挑战</a:t>
            </a:r>
          </a:p>
        </p:txBody>
      </p:sp>
      <p:sp>
        <p:nvSpPr>
          <p:cNvPr id="3" name="Text Placeholder 2"/>
          <p:cNvSpPr>
            <a:spLocks noGrp="1"/>
          </p:cNvSpPr>
          <p:nvPr>
            <p:ph type="body" idx="1"/>
          </p:nvPr>
        </p:nvSpPr>
        <p:spPr/>
        <p:txBody>
          <a:bodyPr/>
          <a:lstStyle/>
          <a:p>
            <a:r>
              <a:t>模型复杂度和计算资源</a:t>
            </a:r>
          </a:p>
        </p:txBody>
      </p:sp>
      <p:sp>
        <p:nvSpPr>
          <p:cNvPr id="4" name="Content Placeholder 3"/>
          <p:cNvSpPr>
            <a:spLocks noGrp="1"/>
          </p:cNvSpPr>
          <p:nvPr>
            <p:ph sz="half" idx="2"/>
          </p:nvPr>
        </p:nvSpPr>
        <p:spPr/>
        <p:txBody>
          <a:bodyPr/>
          <a:lstStyle/>
          <a:p>
            <a:r>
              <a:t>1.模型复杂度：跨语言语义对齐需要复杂的模型来处理不同语言之间的语义关系，模型复杂度过高可能会导致过拟合等问题。</a:t>
            </a:r>
          </a:p>
          <a:p>
            <a:r>
              <a:t>2.计算资源：对齐过程需要大量的计算资源，包括高性能计算机、大量存储空间和计算时间等。</a:t>
            </a:r>
          </a:p>
          <a:p/>
        </p:txBody>
      </p:sp>
      <p:sp>
        <p:nvSpPr>
          <p:cNvPr id="5" name="Text Placeholder 4"/>
          <p:cNvSpPr>
            <a:spLocks noGrp="1"/>
          </p:cNvSpPr>
          <p:nvPr>
            <p:ph type="body" idx="3"/>
          </p:nvPr>
        </p:nvSpPr>
        <p:spPr/>
        <p:txBody>
          <a:bodyPr/>
          <a:lstStyle/>
          <a:p>
            <a:r>
              <a:t>语义歧义性和多义性</a:t>
            </a:r>
          </a:p>
        </p:txBody>
      </p:sp>
      <p:sp>
        <p:nvSpPr>
          <p:cNvPr id="6" name="Content Placeholder 5"/>
          <p:cNvSpPr>
            <a:spLocks noGrp="1"/>
          </p:cNvSpPr>
          <p:nvPr>
            <p:ph sz="half" idx="4"/>
          </p:nvPr>
        </p:nvSpPr>
        <p:spPr/>
        <p:txBody>
          <a:bodyPr/>
          <a:lstStyle/>
          <a:p>
            <a:r>
              <a:t>1.语义歧义性：同一词汇在不同语境下可能有不同的语义，这会对语义对齐的准确性产生影响。</a:t>
            </a:r>
          </a:p>
          <a:p>
            <a:r>
              <a:t>2.语义多义性：不同语言之间可能存在词汇的多义性差异，需要进行细致的语义分析和对齐。</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跨语言语义对齐的挑战</a:t>
            </a:r>
          </a:p>
        </p:txBody>
      </p:sp>
      <p:sp>
        <p:nvSpPr>
          <p:cNvPr id="3" name="Text Placeholder 2"/>
          <p:cNvSpPr>
            <a:spLocks noGrp="1"/>
          </p:cNvSpPr>
          <p:nvPr>
            <p:ph type="body" idx="1"/>
          </p:nvPr>
        </p:nvSpPr>
        <p:spPr/>
        <p:txBody>
          <a:bodyPr/>
          <a:lstStyle/>
          <a:p>
            <a:r>
              <a:t>领域和专业知识限制</a:t>
            </a:r>
          </a:p>
        </p:txBody>
      </p:sp>
      <p:sp>
        <p:nvSpPr>
          <p:cNvPr id="4" name="Content Placeholder 3"/>
          <p:cNvSpPr>
            <a:spLocks noGrp="1"/>
          </p:cNvSpPr>
          <p:nvPr>
            <p:ph sz="half" idx="2"/>
          </p:nvPr>
        </p:nvSpPr>
        <p:spPr/>
        <p:txBody>
          <a:bodyPr/>
          <a:lstStyle/>
          <a:p>
            <a:r>
              <a:t>1.领域知识限制：不同领域的知识体系和术语可能存在较大差异，这会对语义对齐的效果产生影响。</a:t>
            </a:r>
          </a:p>
          <a:p>
            <a:r>
              <a:t>2.专业知识限制：对于一些专业领域的术语和概念，需要进行专业的语义对齐和处理。</a:t>
            </a:r>
          </a:p>
          <a:p/>
        </p:txBody>
      </p:sp>
      <p:sp>
        <p:nvSpPr>
          <p:cNvPr id="5" name="Text Placeholder 4"/>
          <p:cNvSpPr>
            <a:spLocks noGrp="1"/>
          </p:cNvSpPr>
          <p:nvPr>
            <p:ph type="body" idx="3"/>
          </p:nvPr>
        </p:nvSpPr>
        <p:spPr/>
        <p:txBody>
          <a:bodyPr/>
          <a:lstStyle/>
          <a:p>
            <a:r>
              <a:t>隐私和安全问题</a:t>
            </a:r>
          </a:p>
        </p:txBody>
      </p:sp>
      <p:sp>
        <p:nvSpPr>
          <p:cNvPr id="6" name="Content Placeholder 5"/>
          <p:cNvSpPr>
            <a:spLocks noGrp="1"/>
          </p:cNvSpPr>
          <p:nvPr>
            <p:ph sz="half" idx="4"/>
          </p:nvPr>
        </p:nvSpPr>
        <p:spPr/>
        <p:txBody>
          <a:bodyPr/>
          <a:lstStyle/>
          <a:p>
            <a:r>
              <a:t>1.数据隐私保护：跨语言语义对齐需要大量的语料数据，需要采取措施保护用户隐私和数据安全。</a:t>
            </a:r>
          </a:p>
          <a:p>
            <a:r>
              <a:t>2.模型安全性：模型自身可能存在安全漏洞，需要对模型进行安全评估和防范措施。</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语义对齐的技术分类</a:t>
            </a:r>
          </a:p>
        </p:txBody>
      </p:sp>
      <p:sp>
        <p:nvSpPr>
          <p:cNvPr id="3" name="Subtitle 2"/>
          <p:cNvSpPr>
            <a:spLocks noGrp="1"/>
          </p:cNvSpPr>
          <p:nvPr>
            <p:ph type="subTitle" idx="1"/>
          </p:nvPr>
        </p:nvSpPr>
        <p:spPr/>
        <p:txBody>
          <a:bodyPr/>
          <a:lstStyle/>
          <a:p>
            <a:r>
              <a:t>跨语言语义对齐方法</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语义对齐的技术分类</a:t>
            </a:r>
          </a:p>
        </p:txBody>
      </p:sp>
      <p:sp>
        <p:nvSpPr>
          <p:cNvPr id="3" name="Text Placeholder 2"/>
          <p:cNvSpPr>
            <a:spLocks noGrp="1"/>
          </p:cNvSpPr>
          <p:nvPr>
            <p:ph type="body" idx="1"/>
          </p:nvPr>
        </p:nvSpPr>
        <p:spPr/>
        <p:txBody>
          <a:bodyPr/>
          <a:lstStyle/>
          <a:p>
            <a:r>
              <a:t>基于词嵌入的语义对齐技术</a:t>
            </a:r>
          </a:p>
        </p:txBody>
      </p:sp>
      <p:sp>
        <p:nvSpPr>
          <p:cNvPr id="4" name="Content Placeholder 3"/>
          <p:cNvSpPr>
            <a:spLocks noGrp="1"/>
          </p:cNvSpPr>
          <p:nvPr>
            <p:ph sz="half" idx="2"/>
          </p:nvPr>
        </p:nvSpPr>
        <p:spPr/>
        <p:txBody>
          <a:bodyPr/>
          <a:lstStyle/>
          <a:p>
            <a:r>
              <a:t>1.词嵌入技术可以将不同语言中的词汇映射到同一向量空间中，进而实现语义对齐。</a:t>
            </a:r>
          </a:p>
          <a:p>
            <a:r>
              <a:t>2.该技术主要利用大规模的语料库进行训练，通过神经网络模型学习词嵌入向量。</a:t>
            </a:r>
          </a:p>
          <a:p>
            <a:r>
              <a:t>3.基于词嵌入的语义对齐技术已被广泛应用于机器翻译、跨语言信息检索等领域。</a:t>
            </a:r>
          </a:p>
          <a:p/>
        </p:txBody>
      </p:sp>
      <p:sp>
        <p:nvSpPr>
          <p:cNvPr id="5" name="Text Placeholder 4"/>
          <p:cNvSpPr>
            <a:spLocks noGrp="1"/>
          </p:cNvSpPr>
          <p:nvPr>
            <p:ph type="body" idx="3"/>
          </p:nvPr>
        </p:nvSpPr>
        <p:spPr/>
        <p:txBody>
          <a:bodyPr/>
          <a:lstStyle/>
          <a:p>
            <a:r>
              <a:t>基于深度学习的语义对齐技术</a:t>
            </a:r>
          </a:p>
        </p:txBody>
      </p:sp>
      <p:sp>
        <p:nvSpPr>
          <p:cNvPr id="6" name="Content Placeholder 5"/>
          <p:cNvSpPr>
            <a:spLocks noGrp="1"/>
          </p:cNvSpPr>
          <p:nvPr>
            <p:ph sz="half" idx="4"/>
          </p:nvPr>
        </p:nvSpPr>
        <p:spPr/>
        <p:txBody>
          <a:bodyPr/>
          <a:lstStyle/>
          <a:p>
            <a:r>
              <a:t>1.深度学习技术可以利用神经网络模型自动提取文本特征，进而实现语义对齐。</a:t>
            </a:r>
          </a:p>
          <a:p>
            <a:r>
              <a:t>2.基于深度学习的语义对齐技术可以处理复杂的语言现象和语义关系。</a:t>
            </a:r>
          </a:p>
          <a:p>
            <a:r>
              <a:t>3.该技术需要大量的标注数据进行训练，因此对数据集的质量和规模有较高的要求。</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语义对齐的技术分类</a:t>
            </a:r>
          </a:p>
        </p:txBody>
      </p:sp>
      <p:sp>
        <p:nvSpPr>
          <p:cNvPr id="3" name="Content Placeholder 2"/>
          <p:cNvSpPr>
            <a:spLocks noGrp="1"/>
          </p:cNvSpPr>
          <p:nvPr>
            <p:ph sz="half" idx="2"/>
          </p:nvPr>
        </p:nvSpPr>
        <p:spPr/>
        <p:txBody>
          <a:bodyPr/>
          <a:lstStyle/>
          <a:p>
            <a:r>
              <a:t>1.知识图谱可以提供丰富的实体和关系信息，有助于实现跨语言语义对齐。</a:t>
            </a:r>
          </a:p>
          <a:p>
            <a:r>
              <a:t>2.基于知识图谱的语义对齐技术可以利用实体链接和关系抽取等技术，将不同语言中的实体和关系对齐。</a:t>
            </a:r>
          </a:p>
          <a:p>
            <a:r>
              <a:t>3.该技术需要构建大规模的知识图谱，并进行复杂的图算法运算。</a:t>
            </a:r>
          </a:p>
          <a:p/>
        </p:txBody>
      </p:sp>
      <p:sp>
        <p:nvSpPr>
          <p:cNvPr id="4" name="Text Placeholder 3"/>
          <p:cNvSpPr>
            <a:spLocks noGrp="1"/>
          </p:cNvSpPr>
          <p:nvPr>
            <p:ph type="body" idx="3"/>
          </p:nvPr>
        </p:nvSpPr>
        <p:spPr/>
        <p:txBody>
          <a:bodyPr/>
          <a:lstStyle/>
          <a:p>
            <a:r>
              <a:t>基于翻译模型的语义对齐技术</a:t>
            </a:r>
          </a:p>
        </p:txBody>
      </p:sp>
      <p:sp>
        <p:nvSpPr>
          <p:cNvPr id="5" name="Content Placeholder 4"/>
          <p:cNvSpPr>
            <a:spLocks noGrp="1"/>
          </p:cNvSpPr>
          <p:nvPr>
            <p:ph sz="half" idx="4"/>
          </p:nvPr>
        </p:nvSpPr>
        <p:spPr/>
        <p:txBody>
          <a:bodyPr/>
          <a:lstStyle/>
          <a:p>
            <a:r>
              <a:t>1.翻译模型可以将一种语言中的文本转化为另一种语言，进而实现语义对齐。</a:t>
            </a:r>
          </a:p>
          <a:p>
            <a:r>
              <a:t>2.基于翻译模型的语义对齐技术可以利用大规模的平行语料库进行训练，提高翻译的准确性和流畅性。</a:t>
            </a:r>
          </a:p>
          <a:p>
            <a:r>
              <a:t>3.该技术主要应用于机器翻译和跨语言信息检索等领域。</a:t>
            </a:r>
          </a:p>
          <a:p/>
        </p:txBody>
      </p:sp>
      <p:sp>
        <p:nvSpPr>
          <p:cNvPr id="6" name="Text Placeholder 5"/>
          <p:cNvSpPr>
            <a:spLocks noGrp="1"/>
          </p:cNvSpPr>
          <p:nvPr>
            <p:ph type="body" idx="1"/>
          </p:nvPr>
        </p:nvSpPr>
        <p:spPr/>
        <p:txBody>
          <a:bodyPr/>
          <a:lstStyle/>
          <a:p>
            <a:r>
              <a:t>基于知识图谱的语义对齐技术</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https://d.book118.com/568077017013006032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跨语言语义对齐简介</vt:lpstr>
      <vt:lpstr> 跨语言语义对齐简介</vt:lpstr>
      <vt:lpstr> 跨语言语义对齐简介</vt:lpstr>
      <vt:lpstr> 跨语言语义对齐简介</vt:lpstr>
      <vt:lpstr> 语义对齐的基本概念</vt:lpstr>
      <vt:lpstr> 语义对齐的基本概念</vt:lpstr>
      <vt:lpstr> 语义对齐的基本概念</vt:lpstr>
      <vt:lpstr> 跨语言语义对齐的挑战</vt:lpstr>
      <vt:lpstr> 跨语言语义对齐的挑战</vt:lpstr>
      <vt:lpstr> 跨语言语义对齐的挑战</vt:lpstr>
      <vt:lpstr> 跨语言语义对齐的挑战</vt:lpstr>
      <vt:lpstr> 语义对齐的技术分类</vt:lpstr>
      <vt:lpstr> 语义对齐的技术分类</vt:lpstr>
      <vt:lpstr> 语义对齐的技术分类</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2024-09-09T07:55:21.827</cp:lastPrinted>
  <dcterms:created xsi:type="dcterms:W3CDTF">2024-09-08T23:55:21Z</dcterms:created>
  <dcterms:modified xsi:type="dcterms:W3CDTF">2024-09-08T23:55:24Z</dcterms:modified>
</cp:coreProperties>
</file>