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D59E8-B3D1-4527-9F8F-5079C661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54154-2280-4547-8F59-D68771C1C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22DE1-E5ED-4200-ABA2-AA5A2AC6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4E7F1-D600-4ECF-8849-25B25AB5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4DE22-9EF9-45F4-B2F6-510C84F5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BA6DB-7E6B-4274-A2A0-CE02B064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C4C66-6244-48F4-B7BA-880C4572A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70D48-0944-455F-BDB0-8857C60B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C99A3-871B-4D12-A5D3-ED59B623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C2DD5-7715-4B15-9000-507B114D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D492A-572B-4325-BA09-A9C24114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46" r:id="rId2"/>
    <p:sldLayoutId id="2147486147" r:id="rId3"/>
    <p:sldLayoutId id="2147486148" r:id="rId4"/>
    <p:sldLayoutId id="2147486149" r:id="rId5"/>
    <p:sldLayoutId id="2147486150" r:id="rId6"/>
    <p:sldLayoutId id="2147486151" r:id="rId7"/>
    <p:sldLayoutId id="2147486152" r:id="rId8"/>
    <p:sldLayoutId id="2147486153" r:id="rId9"/>
    <p:sldLayoutId id="2147486154" r:id="rId10"/>
    <p:sldLayoutId id="21474861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7.xml" /><Relationship Id="rId3" Type="http://schemas.openxmlformats.org/officeDocument/2006/relationships/tags" Target="../tags/tag4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tags" Target="../tags/tag424.xml" /><Relationship Id="rId8" Type="http://schemas.openxmlformats.org/officeDocument/2006/relationships/tags" Target="../tags/tag425.xml" /><Relationship Id="rId9" Type="http://schemas.openxmlformats.org/officeDocument/2006/relationships/tags" Target="../tags/tag4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8.xml" /><Relationship Id="rId11" Type="http://schemas.openxmlformats.org/officeDocument/2006/relationships/tags" Target="../tags/tag439.xml" /><Relationship Id="rId12" Type="http://schemas.openxmlformats.org/officeDocument/2006/relationships/tags" Target="../tags/tag440.xml" /><Relationship Id="rId13" Type="http://schemas.openxmlformats.org/officeDocument/2006/relationships/tags" Target="../tags/tag441.xml" /><Relationship Id="rId14" Type="http://schemas.openxmlformats.org/officeDocument/2006/relationships/tags" Target="../tags/tag442.xml" /><Relationship Id="rId15" Type="http://schemas.openxmlformats.org/officeDocument/2006/relationships/tags" Target="../tags/tag443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tags" Target="../tags/tag435.xml" /><Relationship Id="rId8" Type="http://schemas.openxmlformats.org/officeDocument/2006/relationships/tags" Target="../tags/tag436.xml" /><Relationship Id="rId9" Type="http://schemas.openxmlformats.org/officeDocument/2006/relationships/tags" Target="../tags/tag4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tags" Target="../tags/tag4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7.xml" /><Relationship Id="rId11" Type="http://schemas.openxmlformats.org/officeDocument/2006/relationships/tags" Target="../tags/tag488.xml" /><Relationship Id="rId12" Type="http://schemas.openxmlformats.org/officeDocument/2006/relationships/tags" Target="../tags/tag489.xml" /><Relationship Id="rId13" Type="http://schemas.openxmlformats.org/officeDocument/2006/relationships/tags" Target="../tags/tag490.xml" /><Relationship Id="rId14" Type="http://schemas.openxmlformats.org/officeDocument/2006/relationships/tags" Target="../tags/tag491.xml" /><Relationship Id="rId15" Type="http://schemas.openxmlformats.org/officeDocument/2006/relationships/tags" Target="../tags/tag492.xml" /><Relationship Id="rId16" Type="http://schemas.openxmlformats.org/officeDocument/2006/relationships/tags" Target="../tags/tag493.xml" /><Relationship Id="rId17" Type="http://schemas.openxmlformats.org/officeDocument/2006/relationships/tags" Target="../tags/tag494.xml" /><Relationship Id="rId2" Type="http://schemas.openxmlformats.org/officeDocument/2006/relationships/tags" Target="../tags/tag479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tags" Target="../tags/tag4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3.xml" /><Relationship Id="rId11" Type="http://schemas.openxmlformats.org/officeDocument/2006/relationships/tags" Target="../tags/tag504.xml" /><Relationship Id="rId12" Type="http://schemas.openxmlformats.org/officeDocument/2006/relationships/tags" Target="../tags/tag505.xml" /><Relationship Id="rId13" Type="http://schemas.openxmlformats.org/officeDocument/2006/relationships/tags" Target="../tags/tag506.xml" /><Relationship Id="rId14" Type="http://schemas.openxmlformats.org/officeDocument/2006/relationships/tags" Target="../tags/tag507.xml" /><Relationship Id="rId15" Type="http://schemas.openxmlformats.org/officeDocument/2006/relationships/tags" Target="../tags/tag508.xml" /><Relationship Id="rId16" Type="http://schemas.openxmlformats.org/officeDocument/2006/relationships/tags" Target="../tags/tag509.xml" /><Relationship Id="rId17" Type="http://schemas.openxmlformats.org/officeDocument/2006/relationships/tags" Target="../tags/tag510.xml" /><Relationship Id="rId18" Type="http://schemas.openxmlformats.org/officeDocument/2006/relationships/tags" Target="../tags/tag511.xml" /><Relationship Id="rId19" Type="http://schemas.openxmlformats.org/officeDocument/2006/relationships/tags" Target="../tags/tag512.xml" /><Relationship Id="rId2" Type="http://schemas.openxmlformats.org/officeDocument/2006/relationships/tags" Target="../tags/tag495.xml" /><Relationship Id="rId20" Type="http://schemas.openxmlformats.org/officeDocument/2006/relationships/tags" Target="../tags/tag513.xml" /><Relationship Id="rId21" Type="http://schemas.openxmlformats.org/officeDocument/2006/relationships/tags" Target="../tags/tag514.xml" /><Relationship Id="rId22" Type="http://schemas.openxmlformats.org/officeDocument/2006/relationships/tags" Target="../tags/tag515.xml" /><Relationship Id="rId23" Type="http://schemas.openxmlformats.org/officeDocument/2006/relationships/tags" Target="../tags/tag516.xml" /><Relationship Id="rId24" Type="http://schemas.openxmlformats.org/officeDocument/2006/relationships/tags" Target="../tags/tag517.xml" /><Relationship Id="rId25" Type="http://schemas.openxmlformats.org/officeDocument/2006/relationships/tags" Target="../tags/tag518.xml" /><Relationship Id="rId26" Type="http://schemas.openxmlformats.org/officeDocument/2006/relationships/tags" Target="../tags/tag519.xml" /><Relationship Id="rId27" Type="http://schemas.openxmlformats.org/officeDocument/2006/relationships/tags" Target="../tags/tag520.xml" /><Relationship Id="rId28" Type="http://schemas.openxmlformats.org/officeDocument/2006/relationships/tags" Target="../tags/tag521.xml" /><Relationship Id="rId29" Type="http://schemas.openxmlformats.org/officeDocument/2006/relationships/tags" Target="../tags/tag522.xml" /><Relationship Id="rId3" Type="http://schemas.openxmlformats.org/officeDocument/2006/relationships/tags" Target="../tags/tag496.xml" /><Relationship Id="rId30" Type="http://schemas.openxmlformats.org/officeDocument/2006/relationships/tags" Target="../tags/tag523.xml" /><Relationship Id="rId4" Type="http://schemas.openxmlformats.org/officeDocument/2006/relationships/tags" Target="../tags/tag497.xml" /><Relationship Id="rId5" Type="http://schemas.openxmlformats.org/officeDocument/2006/relationships/tags" Target="../tags/tag498.xml" /><Relationship Id="rId6" Type="http://schemas.openxmlformats.org/officeDocument/2006/relationships/tags" Target="../tags/tag499.xml" /><Relationship Id="rId7" Type="http://schemas.openxmlformats.org/officeDocument/2006/relationships/tags" Target="../tags/tag500.xml" /><Relationship Id="rId8" Type="http://schemas.openxmlformats.org/officeDocument/2006/relationships/tags" Target="../tags/tag501.xml" /><Relationship Id="rId9" Type="http://schemas.openxmlformats.org/officeDocument/2006/relationships/tags" Target="../tags/tag5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11140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内部控制审计之基于销售与收款循环课件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内部控制审计概述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销售与收款循环的内部控制审计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销售与收款循环内部控制审计的重点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销售与收款循环内部控制审计的案例分析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加强销售与收款循环内部控制的建议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内部控制审计概述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内部控制审计的定义和目的</a:t>
            </a:r>
            <a:endParaRPr lang="zh-CN" altLang="en-US"/>
          </a:p>
        </p:txBody>
      </p:sp>
      <p:sp>
        <p:nvSpPr>
          <p:cNvPr id="1050728" name="矩形 31"/>
          <p:cNvSpPr/>
          <p:nvPr>
            <p:custDataLst>
              <p:tags r:id="rId2"/>
            </p:custDataLst>
          </p:nvPr>
        </p:nvSpPr>
        <p:spPr>
          <a:xfrm>
            <a:off x="838200" y="1877165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定义：内部控制审计是对企业内部控制系统的审查和评价，以确保其有效性和合规性。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0" name="矩形 4"/>
          <p:cNvSpPr/>
          <p:nvPr>
            <p:custDataLst>
              <p:tags r:id="rId3"/>
            </p:custDataLst>
          </p:nvPr>
        </p:nvSpPr>
        <p:spPr>
          <a:xfrm>
            <a:off x="838200" y="3778561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目的：内部控制审计的目的是提高企业的运营效率，降低风险，确保财务报告的准确性和合规性，以及提高企业的治理水平。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内部控制审计的流程和方法</a:t>
            </a:r>
            <a:endParaRPr lang="zh-CN" altLang="en-US"/>
          </a:p>
        </p:txBody>
      </p:sp>
      <p:sp>
        <p:nvSpPr>
          <p:cNvPr id="105077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7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8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8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收集审计证据：通过观察、询问、检查等方式收集相关信息和数据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确定审计目标：了解内部控制环境，评估风险，确定审计范围和方法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分析审计证据：对收集到的信息进行整理、分析和解释，以确定内部控制的有效性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撰写审计报告：根据分析结果，撰写审计报告，提出改进建议和意见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销售与收款循环的内部控制审计</a:t>
            </a:r>
            <a:endParaRPr lang="zh-CN" altLang="en-US"/>
          </a:p>
        </p:txBody>
      </p:sp>
      <p:sp>
        <p:nvSpPr>
          <p:cNvPr id="105083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1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销售与收款循环的概述</a:t>
            </a:r>
            <a:endParaRPr lang="zh-CN" altLang="en-US"/>
          </a:p>
        </p:txBody>
      </p:sp>
      <p:sp>
        <p:nvSpPr>
          <p:cNvPr id="105115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6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销售与收款循环的内部控制审计：对销售与收款循环的内部控制进行审查和评估，以确保其有效性和效率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16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销售与收款循环的内部控制：确保销售与收款过程的准确性、完整性和合规性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7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销售与收款循环的主要环节：销售合同签订、发货、收款、记账等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18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18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销售与收款循环的定义：企业从销售产品或提供服务到收款的过程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销售与收款循环的风险识别</a:t>
            </a:r>
            <a:endParaRPr lang="zh-CN" altLang="en-US"/>
          </a:p>
        </p:txBody>
      </p:sp>
      <p:sp>
        <p:nvSpPr>
          <p:cNvPr id="10512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销售合同风险：合同条款不明确，可能导致纠纷或损失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3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收款风险：收款不及时，可能导致资金周转困难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发票风险：发票开具错误，可能导致税务风险或客户投诉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4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客户信用风险：客户信用不佳，可能导致坏账或收款困难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5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销售与收款循环的控制测试</a:t>
            </a:r>
            <a:endParaRPr lang="zh-CN" altLang="en-US"/>
          </a:p>
        </p:txBody>
      </p:sp>
      <p:sp>
        <p:nvSpPr>
          <p:cNvPr id="1051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300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2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销售与收款循环的内部控制审计概述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6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8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销售与收款循环的关键控制点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312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销售与收款循环的控制测试方法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314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销售与收款循环的控制测试案例分析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6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销售与收款循环内部控制审计的重点</a:t>
            </a:r>
            <a:endParaRPr lang="zh-CN" altLang="en-US"/>
          </a:p>
        </p:txBody>
      </p:sp>
      <p:sp>
        <p:nvSpPr>
          <p:cNvPr id="105136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6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客户管理</a:t>
            </a:r>
            <a:endParaRPr lang="zh-CN" altLang="en-US"/>
          </a:p>
        </p:txBody>
      </p:sp>
      <p:sp>
        <p:nvSpPr>
          <p:cNvPr id="1051688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90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92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94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客户信用评估：对客户进行信用评估，降低信用风险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客户信息收集：确保客户信息的准确性和完整性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客户合同管理：确保合同内容的准确性和合规性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客户服务管理：提供优质的客户服务，提高客户满意度和忠诚度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合同管理</a:t>
            </a:r>
            <a:endParaRPr lang="zh-CN" altLang="en-US"/>
          </a:p>
        </p:txBody>
      </p:sp>
      <p:sp>
        <p:nvSpPr>
          <p:cNvPr id="105174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合同变更：对合同变更进行管理，确保变更符合规定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合同审查：确保合同的合法性、合规性和有效性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合同执行：跟踪合同的执行情况，确保按照约定履行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合同归档：对合同进行归档，便于查阅和管理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收款管理</a:t>
            </a:r>
            <a:endParaRPr lang="zh-CN" altLang="en-US"/>
          </a:p>
        </p:txBody>
      </p:sp>
      <p:sp>
        <p:nvSpPr>
          <p:cNvPr id="105182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2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2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3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3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8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5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5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5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6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收款流程：明确收款流程，确保收款及时、准确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6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收款审核：对收款进行审核，确保收款符合规定和要求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6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收款记录：详细记录收款情况，便于核对和追踪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6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收款方式：选择合适的收款方式，降低收款风险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https://d.book118.com/568101114045006042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2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7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Wingdings</vt:lpstr>
      <vt:lpstr>Office Theme</vt:lpstr>
      <vt:lpstr>内部控制审计之基于销售与收款循环课件</vt:lpstr>
      <vt:lpstr>目录</vt:lpstr>
      <vt:lpstr>单击编辑章节标题</vt:lpstr>
      <vt:lpstr>内部控制审计概述</vt:lpstr>
      <vt:lpstr>内部控制审计的定义和目的</vt:lpstr>
      <vt:lpstr>内部控制审计的流程和方法</vt:lpstr>
      <vt:lpstr>销售与收款循环的内部控制审计</vt:lpstr>
      <vt:lpstr>销售与收款循环的概述</vt:lpstr>
      <vt:lpstr>销售与收款循环的风险识别</vt:lpstr>
      <vt:lpstr>销售与收款循环的控制测试</vt:lpstr>
      <vt:lpstr>销售与收款循环内部控制审计的重点</vt:lpstr>
      <vt:lpstr>客户管理</vt:lpstr>
      <vt:lpstr>合同管理</vt:lpstr>
      <vt:lpstr>收款管理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2024-09-21T10:47:42.216</cp:lastPrinted>
  <dcterms:created xsi:type="dcterms:W3CDTF">2024-09-21T02:47:42Z</dcterms:created>
  <dcterms:modified xsi:type="dcterms:W3CDTF">2024-09-21T02:47:45Z</dcterms:modified>
</cp:coreProperties>
</file>