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3" r:id="rId18"/>
  </p:sldIdLst>
  <p:sldSz cx="12192000" cy="6858000"/>
  <p:notesSz cx="6858000" cy="9144000"/>
  <p:custDataLst>
    <p:tags r:id="rId19"/>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tags" Target="tags/tag1.xml" /><Relationship Id="rId2" Type="http://schemas.openxmlformats.org/officeDocument/2006/relationships/slideMaster" Target="slideMasters/slideMaster2.xml" /><Relationship Id="rId20" Type="http://schemas.openxmlformats.org/officeDocument/2006/relationships/presProps" Target="presProps.xml" /><Relationship Id="rId21" Type="http://schemas.openxmlformats.org/officeDocument/2006/relationships/viewProps" Target="viewProps.xml" /><Relationship Id="rId22" Type="http://schemas.openxmlformats.org/officeDocument/2006/relationships/theme" Target="theme/theme1.xml" /><Relationship Id="rId23"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A7DFD4C3-73F1-42E5-AA18-25896F6E23A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5F29194-DABC-4AF2-9A5B-5DF50B0F7EE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859E9C4B-3E42-4E16-8291-3F0BC74D844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5666B454-007E-45B1-9991-2DD589CD189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31E28680-C4C6-46A7-B914-20DDF00F64F5}"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75EE56EB-9E67-44BB-BF35-D0C98E020A6B}"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25B10537-4086-4211-81CD-FA32E5BD774F}"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7AAF7780-C358-4638-80CF-0F59476064B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72DBF2DF-EC36-4FAB-A63C-65727B54D76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EAB4C52-BA06-44C1-B8E9-C0A9E62FA2F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3D8761D2-14B0-4AA6-8F7A-F1C6A6E78E0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2.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2.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8.jpeg" /><Relationship Id="rId4" Type="http://schemas.openxmlformats.org/officeDocument/2006/relationships/image" Target="../media/image9.jpeg" /><Relationship Id="rId5" Type="http://schemas.openxmlformats.org/officeDocument/2006/relationships/image" Target="../media/image2.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11.jpeg" /><Relationship Id="rId4" Type="http://schemas.openxmlformats.org/officeDocument/2006/relationships/image" Target="../media/image12.jpeg" /><Relationship Id="rId5" Type="http://schemas.openxmlformats.org/officeDocument/2006/relationships/image" Target="../media/image2.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3.jpeg" /><Relationship Id="rId3" Type="http://schemas.openxmlformats.org/officeDocument/2006/relationships/image" Target="../media/image14.jpeg" /><Relationship Id="rId4" Type="http://schemas.openxmlformats.org/officeDocument/2006/relationships/image" Target="../media/image15.jpeg" /><Relationship Id="rId5" Type="http://schemas.openxmlformats.org/officeDocument/2006/relationships/image" Target="../media/image2.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6.jpeg" /><Relationship Id="rId3" Type="http://schemas.openxmlformats.org/officeDocument/2006/relationships/image" Target="../media/image2.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7.jpeg" /><Relationship Id="rId3" Type="http://schemas.openxmlformats.org/officeDocument/2006/relationships/image" Target="../media/image2.pn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568111027003006031"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5625811" y="1717202"/>
            <a:ext cx="6025042" cy="209207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1">
                    <a:alpha val="100000"/>
                  </a:schemeClr>
                </a:solidFill>
                <a:latin typeface="Microsoft Yahei"/>
                <a:ea typeface="Microsoft Yahei"/>
                <a:cs typeface="Microsoft Yahei"/>
              </a:rPr>
              <a:t>增强现实技术在体育赛事直播中的前景展望</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140760" y="0"/>
            <a:ext cx="2809137" cy="3421221"/>
          </a:xfrm>
          <a:prstGeom prst="rect">
            <a:avLst/>
          </a:prstGeom>
          <a:gradFill>
            <a:gsLst>
              <a:gs pos="0">
                <a:schemeClr val="accent2">
                  <a:alpha val="75000"/>
                </a:schemeClr>
              </a:gs>
              <a:gs pos="100000">
                <a:schemeClr val="lt1">
                  <a:alpha val="75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140760" y="1983274"/>
            <a:ext cx="2809137" cy="2809137"/>
          </a:xfrm>
          <a:prstGeom prst="ellipse">
            <a:avLst/>
          </a:prstGeom>
          <a:gradFill>
            <a:gsLst>
              <a:gs pos="0">
                <a:schemeClr val="accent2">
                  <a:alpha val="100000"/>
                </a:schemeClr>
              </a:gs>
              <a:gs pos="100000">
                <a:schemeClr val="accent2">
                  <a:alpha val="100000"/>
                  <a:lumMod val="60000"/>
                  <a:lumOff val="4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884456" y="2656540"/>
            <a:ext cx="2004496" cy="61493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spcBef>
                <a:spcPct val="0"/>
              </a:spcBef>
            </a:pPr>
            <a:r>
              <a:rPr lang="en-US" sz="1350">
                <a:solidFill>
                  <a:srgbClr val="FFFFFF">
                    <a:alpha val="40000"/>
                  </a:srgbClr>
                </a:solidFill>
                <a:latin typeface="Microsoft Yahei"/>
                <a:ea typeface="Microsoft Yahei"/>
                <a:cs typeface="Microsoft Yahei"/>
              </a:rPr>
              <a:t>CATALOGUE</a:t>
            </a:r>
          </a:p>
        </p:txBody>
      </p:sp>
      <p:sp>
        <p:nvSpPr>
          <p:cNvPr id="5" name="TextBox 5"/>
          <p:cNvSpPr txBox="1"/>
          <p:nvPr/>
        </p:nvSpPr>
        <p:spPr>
          <a:xfrm>
            <a:off x="1649672" y="2818600"/>
            <a:ext cx="1766929" cy="1834896"/>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5775" b="1">
                <a:solidFill>
                  <a:srgbClr val="FFFFFF">
                    <a:alpha val="100000"/>
                  </a:srgbClr>
                </a:solidFill>
                <a:latin typeface="Microsoft Yahei"/>
                <a:ea typeface="Microsoft Yahei"/>
                <a:cs typeface="Microsoft Yahei"/>
              </a:rPr>
              <a:t>目录</a:t>
            </a:r>
          </a:p>
        </p:txBody>
      </p:sp>
      <p:sp>
        <p:nvSpPr>
          <p:cNvPr id="6" name="TextBox 6"/>
          <p:cNvSpPr txBox="1"/>
          <p:nvPr/>
        </p:nvSpPr>
        <p:spPr>
          <a:xfrm>
            <a:off x="5344782" y="1304925"/>
            <a:ext cx="5981700" cy="42481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引言</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增强现实技术在体育赛事直播中的应用</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增强现实技术对体育赛事直播的影响</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面临的挑战与问题</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前景展望与发展趋势</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结论与建议</a:t>
            </a:r>
          </a:p>
        </p:txBody>
      </p:sp>
      <p:cxnSp>
        <p:nvCxnSpPr>
          <p:cNvPr id="7" name="Connector 7"/>
          <p:cNvCxnSpPr/>
          <p:nvPr/>
        </p:nvCxnSpPr>
        <p:spPr>
          <a:xfrm flipH="1">
            <a:off x="3198500" y="2897445"/>
            <a:ext cx="0" cy="130951"/>
          </a:xfrm>
          <a:prstGeom prst="line">
            <a:avLst/>
          </a:prstGeom>
          <a:ln w="9525">
            <a:solidFill>
              <a:srgbClr val="FFFFFF">
                <a:alpha val="100000"/>
              </a:srgbClr>
            </a:solidFill>
            <a:prstDash val="solid"/>
          </a:ln>
        </p:spPr>
      </p:cxnSp>
      <p:cxnSp>
        <p:nvCxnSpPr>
          <p:cNvPr id="8" name="Connector 8"/>
          <p:cNvCxnSpPr/>
          <p:nvPr/>
        </p:nvCxnSpPr>
        <p:spPr>
          <a:xfrm flipH="1">
            <a:off x="1823497" y="2897445"/>
            <a:ext cx="0" cy="130951"/>
          </a:xfrm>
          <a:prstGeom prst="line">
            <a:avLst/>
          </a:prstGeom>
          <a:ln w="9525">
            <a:solidFill>
              <a:srgbClr val="FFFFFF">
                <a:alpha val="100000"/>
              </a:srgbClr>
            </a:solidFill>
            <a:prstDash val="solid"/>
          </a:ln>
        </p:spPr>
      </p:cxnSp>
      <p:sp>
        <p:nvSpPr>
          <p:cNvPr id="9" name="AutoShape 9"/>
          <p:cNvSpPr/>
          <p:nvPr/>
        </p:nvSpPr>
        <p:spPr>
          <a:xfrm>
            <a:off x="611546" y="2481967"/>
            <a:ext cx="259567" cy="1408741"/>
          </a:xfrm>
          <a:prstGeom prst="rect">
            <a:avLst/>
          </a:prstGeom>
          <a:gradFill>
            <a:gsLst>
              <a:gs pos="0">
                <a:schemeClr val="accent2">
                  <a:alpha val="51000"/>
                </a:schemeClr>
              </a:gs>
              <a:gs pos="100000">
                <a:schemeClr val="lt1">
                  <a:alpha val="51000"/>
                </a:schemeClr>
              </a:gs>
            </a:gsLst>
            <a:lin ang="54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11546" y="2352184"/>
            <a:ext cx="259567" cy="259567"/>
          </a:xfrm>
          <a:prstGeom prst="ellipse">
            <a:avLst/>
          </a:prstGeom>
          <a:solidFill>
            <a:schemeClr val="accent2">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022221" y="4869455"/>
            <a:ext cx="1813010" cy="1813010"/>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298477" y="0"/>
            <a:ext cx="668835" cy="1915360"/>
          </a:xfrm>
          <a:prstGeom prst="rect">
            <a:avLst/>
          </a:prstGeom>
          <a:gradFill>
            <a:gsLst>
              <a:gs pos="0">
                <a:schemeClr val="accent2">
                  <a:alpha val="62000"/>
                </a:schemeClr>
              </a:gs>
              <a:gs pos="100000">
                <a:schemeClr val="lt1">
                  <a:alpha val="62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298477" y="1580942"/>
            <a:ext cx="668835" cy="66883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0066688" y="5912672"/>
            <a:ext cx="531248" cy="531248"/>
          </a:xfrm>
          <a:prstGeom prst="ellipse">
            <a:avLst/>
          </a:prstGeom>
          <a:gradFill>
            <a:gsLst>
              <a:gs pos="0">
                <a:schemeClr val="accent2">
                  <a:alpha val="59000"/>
                </a:schemeClr>
              </a:gs>
              <a:gs pos="100000">
                <a:schemeClr val="accent2">
                  <a:alpha val="59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0779576" y="-508283"/>
            <a:ext cx="2423643" cy="2423643"/>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534669" y="3368650"/>
            <a:ext cx="9122662"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3825" b="1">
                <a:solidFill>
                  <a:schemeClr val="accent1">
                    <a:alpha val="100000"/>
                  </a:schemeClr>
                </a:solidFill>
                <a:latin typeface="Microsoft Yahei"/>
                <a:ea typeface="Microsoft Yahei"/>
                <a:cs typeface="Microsoft Yahei"/>
              </a:rPr>
              <a:t>引言</a:t>
            </a:r>
          </a:p>
        </p:txBody>
      </p:sp>
      <p:sp>
        <p:nvSpPr>
          <p:cNvPr id="3" name="AutoShape 3"/>
          <p:cNvSpPr/>
          <p:nvPr/>
        </p:nvSpPr>
        <p:spPr>
          <a:xfrm>
            <a:off x="530711" y="774551"/>
            <a:ext cx="493417" cy="493417"/>
          </a:xfrm>
          <a:prstGeom prst="ellipse">
            <a:avLst/>
          </a:prstGeom>
          <a:gradFill>
            <a:gsLst>
              <a:gs pos="0">
                <a:schemeClr val="accent1">
                  <a:alpha val="20000"/>
                  <a:lumMod val="20000"/>
                  <a:lumOff val="80000"/>
                </a:schemeClr>
              </a:gs>
              <a:gs pos="100000">
                <a:schemeClr val="accent2">
                  <a:alpha val="20000"/>
                  <a:lumMod val="20000"/>
                  <a:lumOff val="8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0591670" y="5593080"/>
            <a:ext cx="689835" cy="689835"/>
          </a:xfrm>
          <a:prstGeom prst="ellipse">
            <a:avLst/>
          </a:prstGeom>
          <a:gradFill>
            <a:gsLst>
              <a:gs pos="0">
                <a:schemeClr val="accent1">
                  <a:alpha val="20000"/>
                  <a:lumMod val="20000"/>
                  <a:lumOff val="80000"/>
                </a:schemeClr>
              </a:gs>
              <a:gs pos="100000">
                <a:schemeClr val="accent2">
                  <a:alpha val="20000"/>
                  <a:lumMod val="20000"/>
                  <a:lumOff val="8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57538" y="1814132"/>
            <a:ext cx="2276924" cy="3364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spcBef>
                <a:spcPts val="450"/>
              </a:spcBef>
            </a:pPr>
            <a:r>
              <a:rPr lang="en-US" sz="1500" b="1">
                <a:solidFill>
                  <a:schemeClr val="accent1">
                    <a:lumMod val="60000"/>
                    <a:lumOff val="40000"/>
                    <a:alpha val="100000"/>
                  </a:schemeClr>
                </a:solidFill>
                <a:latin typeface="Microsoft Yahei"/>
                <a:ea typeface="Microsoft Yahei"/>
                <a:cs typeface="Microsoft Yahei"/>
              </a:rPr>
              <a:t>CATALOGUE</a:t>
            </a:r>
          </a:p>
        </p:txBody>
      </p:sp>
      <p:sp>
        <p:nvSpPr>
          <p:cNvPr id="6" name="TextBox 6"/>
          <p:cNvSpPr txBox="1"/>
          <p:nvPr/>
        </p:nvSpPr>
        <p:spPr>
          <a:xfrm>
            <a:off x="2710445" y="331660"/>
            <a:ext cx="6771110" cy="148247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0000"/>
              </a:lnSpc>
            </a:pPr>
            <a:r>
              <a:rPr lang="en-US" sz="7650" b="1">
                <a:solidFill>
                  <a:srgbClr val="FFFFFF">
                    <a:alpha val="100000"/>
                  </a:srgbClr>
                </a:solidFill>
                <a:latin typeface="Microsoft Yahei"/>
                <a:ea typeface="Microsoft Yahei"/>
                <a:cs typeface="Microsoft Yahei"/>
              </a:rPr>
              <a:t>01</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51" r="151"/>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随着互联网和移动设备的普及，体育赛事直播已成为全球数亿观众的主要娱乐方式。</a:t>
            </a:r>
            <a:endParaRPr lang="en-US" sz="1100"/>
          </a:p>
        </p:txBody>
      </p:sp>
      <p:sp>
        <p:nvSpPr>
          <p:cNvPr id="5" name="AutoShape 5"/>
          <p:cNvSpPr/>
          <p:nvPr/>
        </p:nvSpPr>
        <p:spPr>
          <a:xfrm>
            <a:off x="601724" y="4315960"/>
            <a:ext cx="3052052"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观众对于更真实、更沉浸式的观赛体验需求不断提升。</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背景介绍</a:t>
              </a:r>
            </a:p>
          </p:txBody>
        </p:sp>
      </p:grpSp>
      <p:sp>
        <p:nvSpPr>
          <p:cNvPr id="28" name="AutoShape 28"/>
          <p:cNvSpPr/>
          <p:nvPr/>
        </p:nvSpPr>
        <p:spPr>
          <a:xfrm>
            <a:off x="601724" y="3976765"/>
            <a:ext cx="2936423" cy="33919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观众体验需求提升</a:t>
            </a:r>
            <a:endParaRPr lang="en-US" sz="1100"/>
          </a:p>
        </p:txBody>
      </p:sp>
      <p:sp>
        <p:nvSpPr>
          <p:cNvPr id="29" name="AutoShape 29"/>
          <p:cNvSpPr/>
          <p:nvPr/>
        </p:nvSpPr>
        <p:spPr>
          <a:xfrm>
            <a:off x="563624" y="1405309"/>
            <a:ext cx="2936423" cy="33919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体育赛事直播的兴起</a:t>
            </a:r>
            <a:endParaRPr lang="en-US" sz="1100"/>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增强现实技术定义</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增强现实（Augmented Reality，简称AR）是一种实时地计算摄影机影像的位置及角度并加上相应图像的技术，这种技术的目标是在屏幕上把虚拟世界套在现实世界并进行互动。</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增强现实技术应用领域</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游戏、教育、医疗、建筑等。</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28906" r="28906"/>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增强现实技术概述</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rcRect l="17417" r="17417"/>
          <a:stretch>
            <a:fillRect/>
          </a:stretch>
        </p:blipFill>
        <p:spPr>
          <a:xfrm>
            <a:off x="939482" y="1415327"/>
            <a:ext cx="4843295"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传统体育赛事直播主要依赖电视或网络视频，观众无法获得身临其境的感受。</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传统直播方式局限性</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观众希望通过更丰富的互动形式参与赛事，例如实时数据展示、多角度观赛等。</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互动式观赛体验需求增加</a:t>
            </a: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体育赛事直播现状</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534669" y="3368650"/>
            <a:ext cx="9122662"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3825" b="1">
                <a:solidFill>
                  <a:schemeClr val="accent1">
                    <a:alpha val="100000"/>
                  </a:schemeClr>
                </a:solidFill>
                <a:latin typeface="Microsoft Yahei"/>
                <a:ea typeface="Microsoft Yahei"/>
                <a:cs typeface="Microsoft Yahei"/>
              </a:rPr>
              <a:t>增强现实技术在体育赛事直播中的应用</a:t>
            </a:r>
          </a:p>
        </p:txBody>
      </p:sp>
      <p:sp>
        <p:nvSpPr>
          <p:cNvPr id="3" name="AutoShape 3"/>
          <p:cNvSpPr/>
          <p:nvPr/>
        </p:nvSpPr>
        <p:spPr>
          <a:xfrm>
            <a:off x="530711" y="774551"/>
            <a:ext cx="493417" cy="493417"/>
          </a:xfrm>
          <a:prstGeom prst="ellipse">
            <a:avLst/>
          </a:prstGeom>
          <a:gradFill>
            <a:gsLst>
              <a:gs pos="0">
                <a:schemeClr val="accent1">
                  <a:alpha val="20000"/>
                  <a:lumMod val="20000"/>
                  <a:lumOff val="80000"/>
                </a:schemeClr>
              </a:gs>
              <a:gs pos="100000">
                <a:schemeClr val="accent2">
                  <a:alpha val="20000"/>
                  <a:lumMod val="20000"/>
                  <a:lumOff val="8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0591670" y="5593080"/>
            <a:ext cx="689835" cy="689835"/>
          </a:xfrm>
          <a:prstGeom prst="ellipse">
            <a:avLst/>
          </a:prstGeom>
          <a:gradFill>
            <a:gsLst>
              <a:gs pos="0">
                <a:schemeClr val="accent1">
                  <a:alpha val="20000"/>
                  <a:lumMod val="20000"/>
                  <a:lumOff val="80000"/>
                </a:schemeClr>
              </a:gs>
              <a:gs pos="100000">
                <a:schemeClr val="accent2">
                  <a:alpha val="20000"/>
                  <a:lumMod val="20000"/>
                  <a:lumOff val="8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57538" y="1814132"/>
            <a:ext cx="2276924" cy="3364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spcBef>
                <a:spcPts val="450"/>
              </a:spcBef>
            </a:pPr>
            <a:r>
              <a:rPr lang="en-US" sz="1500" b="1">
                <a:solidFill>
                  <a:schemeClr val="accent1">
                    <a:lumMod val="60000"/>
                    <a:lumOff val="40000"/>
                    <a:alpha val="100000"/>
                  </a:schemeClr>
                </a:solidFill>
                <a:latin typeface="Microsoft Yahei"/>
                <a:ea typeface="Microsoft Yahei"/>
                <a:cs typeface="Microsoft Yahei"/>
              </a:rPr>
              <a:t>CATALOGUE</a:t>
            </a:r>
          </a:p>
        </p:txBody>
      </p:sp>
      <p:sp>
        <p:nvSpPr>
          <p:cNvPr id="6" name="TextBox 6"/>
          <p:cNvSpPr txBox="1"/>
          <p:nvPr/>
        </p:nvSpPr>
        <p:spPr>
          <a:xfrm>
            <a:off x="2710445" y="331660"/>
            <a:ext cx="6771110" cy="148247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0000"/>
              </a:lnSpc>
            </a:pPr>
            <a:r>
              <a:rPr lang="en-US" sz="7650" b="1">
                <a:solidFill>
                  <a:srgbClr val="FFFFFF">
                    <a:alpha val="100000"/>
                  </a:srgbClr>
                </a:solidFill>
                <a:latin typeface="Microsoft Yahei"/>
                <a:ea typeface="Microsoft Yahei"/>
                <a:cs typeface="Microsoft Yahei"/>
              </a:rPr>
              <a:t>02</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通过增强现实技术，在直播画面中的特定位置插入虚拟广告牌，为广告商提供更多展示空间。</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虚拟广告牌的插入</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rcRect l="16875" r="16875"/>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广告内容的个性化</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rcRect l="16667" r="16667"/>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与实际场景的融合</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rcRect l="12500" r="12500"/>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根据不同观众群体和地域特点，展示不同的广告内容，提高广告的针对性和效果。</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确保虚拟广告牌与实际比赛场景的无缝融合，避免影响观众的观赛体验。</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虚拟广告牌</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731631" y="1742733"/>
            <a:ext cx="3798277" cy="3798277"/>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3059989" y="1383703"/>
            <a:ext cx="1133475" cy="1133475"/>
          </a:xfrm>
          <a:prstGeom prst="ellipse">
            <a:avLst/>
          </a:prstGeom>
          <a:solidFill>
            <a:schemeClr val="l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7662092" y="1742733"/>
            <a:ext cx="3798277" cy="3798277"/>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4196862" y="1742733"/>
            <a:ext cx="3798277" cy="3798277"/>
          </a:xfrm>
          <a:prstGeom prst="ellipse">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170411" y="2510291"/>
            <a:ext cx="2803668" cy="106299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2325" b="1">
                <a:solidFill>
                  <a:srgbClr val="FFFFFF">
                    <a:alpha val="100000"/>
                  </a:srgbClr>
                </a:solidFill>
                <a:latin typeface="Microsoft Yahei"/>
                <a:ea typeface="Microsoft Yahei"/>
                <a:cs typeface="Microsoft Yahei"/>
              </a:rPr>
              <a:t>比赛数据统计</a:t>
            </a:r>
          </a:p>
        </p:txBody>
      </p:sp>
      <p:sp>
        <p:nvSpPr>
          <p:cNvPr id="7" name="TextBox 7"/>
          <p:cNvSpPr txBox="1"/>
          <p:nvPr/>
        </p:nvSpPr>
        <p:spPr>
          <a:xfrm>
            <a:off x="1170411" y="3541108"/>
            <a:ext cx="2928915" cy="126796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rgbClr val="FFFFFF">
                    <a:alpha val="100000"/>
                  </a:srgbClr>
                </a:solidFill>
                <a:latin typeface="Microsoft Yahei"/>
                <a:ea typeface="Microsoft Yahei"/>
                <a:cs typeface="Microsoft Yahei"/>
              </a:rPr>
              <a:t>通过增强现实技术，在直播画面中展示实时比赛数据，如得分、时间、运动员表现等。</a:t>
            </a:r>
          </a:p>
        </p:txBody>
      </p:sp>
      <p:sp>
        <p:nvSpPr>
          <p:cNvPr id="8" name="TextBox 8"/>
          <p:cNvSpPr txBox="1"/>
          <p:nvPr/>
        </p:nvSpPr>
        <p:spPr>
          <a:xfrm>
            <a:off x="4707422" y="2510291"/>
            <a:ext cx="2800350" cy="1076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2325" b="1">
                <a:solidFill>
                  <a:schemeClr val="accent1">
                    <a:lumMod val="50000"/>
                    <a:alpha val="100000"/>
                  </a:schemeClr>
                </a:solidFill>
                <a:latin typeface="Microsoft Yahei"/>
                <a:ea typeface="Microsoft Yahei"/>
                <a:cs typeface="Microsoft Yahei"/>
              </a:rPr>
              <a:t>数据可视化</a:t>
            </a:r>
          </a:p>
        </p:txBody>
      </p:sp>
      <p:sp>
        <p:nvSpPr>
          <p:cNvPr id="9" name="TextBox 9"/>
          <p:cNvSpPr txBox="1"/>
          <p:nvPr/>
        </p:nvSpPr>
        <p:spPr>
          <a:xfrm>
            <a:off x="4707422" y="3541108"/>
            <a:ext cx="2924175" cy="12477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chemeClr val="accent1">
                    <a:lumMod val="50000"/>
                    <a:alpha val="100000"/>
                  </a:schemeClr>
                </a:solidFill>
                <a:latin typeface="Microsoft Yahei"/>
                <a:ea typeface="Microsoft Yahei"/>
                <a:cs typeface="Microsoft Yahei"/>
              </a:rPr>
              <a:t>利用图表、动画等形式，将数据以更直观、易懂的方式呈现给观众。</a:t>
            </a:r>
          </a:p>
        </p:txBody>
      </p:sp>
      <p:sp>
        <p:nvSpPr>
          <p:cNvPr id="10" name="TextBox 10"/>
          <p:cNvSpPr txBox="1"/>
          <p:nvPr/>
        </p:nvSpPr>
        <p:spPr>
          <a:xfrm>
            <a:off x="8226846" y="2510291"/>
            <a:ext cx="2803668" cy="106299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2325" b="1">
                <a:solidFill>
                  <a:srgbClr val="FFFFFF">
                    <a:alpha val="100000"/>
                  </a:srgbClr>
                </a:solidFill>
                <a:latin typeface="Microsoft Yahei"/>
                <a:ea typeface="Microsoft Yahei"/>
                <a:cs typeface="Microsoft Yahei"/>
              </a:rPr>
              <a:t>多维度数据分析</a:t>
            </a:r>
          </a:p>
        </p:txBody>
      </p:sp>
      <p:sp>
        <p:nvSpPr>
          <p:cNvPr id="11" name="TextBox 11"/>
          <p:cNvSpPr txBox="1"/>
          <p:nvPr/>
        </p:nvSpPr>
        <p:spPr>
          <a:xfrm>
            <a:off x="8226846" y="3541108"/>
            <a:ext cx="2928915" cy="126796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rgbClr val="FFFFFF">
                    <a:alpha val="100000"/>
                  </a:srgbClr>
                </a:solidFill>
                <a:latin typeface="Microsoft Yahei"/>
                <a:ea typeface="Microsoft Yahei"/>
                <a:cs typeface="Microsoft Yahei"/>
              </a:rPr>
              <a:t>提供历史数据对比、预测分析等高级功能，帮助观众更深入地理解比赛。</a:t>
            </a:r>
          </a:p>
        </p:txBody>
      </p:sp>
      <p:sp>
        <p:nvSpPr>
          <p:cNvPr id="12" name="AutoShape 12"/>
          <p:cNvSpPr/>
          <p:nvPr/>
        </p:nvSpPr>
        <p:spPr>
          <a:xfrm>
            <a:off x="3126664" y="1450378"/>
            <a:ext cx="1000125" cy="100012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07874" y="6318935"/>
            <a:ext cx="701468" cy="122998"/>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137715"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6" name="Connector 16"/>
          <p:cNvCxnSpPr/>
          <p:nvPr/>
        </p:nvCxnSpPr>
        <p:spPr>
          <a:xfrm>
            <a:off x="1209343" y="6393165"/>
            <a:ext cx="10991852" cy="0"/>
          </a:xfrm>
          <a:prstGeom prst="line">
            <a:avLst/>
          </a:prstGeom>
          <a:ln w="14288">
            <a:solidFill>
              <a:schemeClr val="accent2"/>
            </a:solidFill>
            <a:prstDash val="dash"/>
          </a:ln>
        </p:spPr>
        <p:style>
          <a:lnRef idx="0">
            <a:schemeClr val="accent2"/>
          </a:lnRef>
          <a:fillRef idx="1">
            <a:schemeClr val="accent2"/>
          </a:fillRef>
          <a:effectRef idx="0">
            <a:schemeClr val="accent2"/>
          </a:effectRef>
          <a:fontRef idx="minor">
            <a:schemeClr val="lt1"/>
          </a:fontRef>
        </p:style>
      </p:cxnSp>
      <p:grpSp>
        <p:nvGrpSpPr>
          <p:cNvPr id="17" name="Group 17"/>
          <p:cNvGrpSpPr/>
          <p:nvPr/>
        </p:nvGrpSpPr>
        <p:grpSpPr>
          <a:xfrm>
            <a:off x="454963" y="93878"/>
            <a:ext cx="10641129" cy="914400"/>
            <a:chOff x="454963" y="93878"/>
            <a:chExt cx="10641129" cy="914400"/>
          </a:xfrm>
        </p:grpSpPr>
        <p:sp>
          <p:nvSpPr>
            <p:cNvPr id="18" name="AutoShape 1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TextBox 3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实时数据展示</a:t>
              </a:r>
            </a:p>
          </p:txBody>
        </p:sp>
      </p:grpSp>
      <p:sp>
        <p:nvSpPr>
          <p:cNvPr id="39" name="AutoShape 39"/>
          <p:cNvSpPr/>
          <p:nvPr/>
        </p:nvSpPr>
        <p:spPr>
          <a:xfrm>
            <a:off x="6801159" y="1383703"/>
            <a:ext cx="1133475" cy="1133475"/>
          </a:xfrm>
          <a:prstGeom prst="ellipse">
            <a:avLst/>
          </a:prstGeom>
          <a:solidFill>
            <a:schemeClr val="l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67834" y="1450378"/>
            <a:ext cx="1000125" cy="100012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10237651" y="1383703"/>
            <a:ext cx="1133475" cy="1133475"/>
          </a:xfrm>
          <a:prstGeom prst="ellipse">
            <a:avLst/>
          </a:prstGeom>
          <a:solidFill>
            <a:schemeClr val="l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10304326" y="1450378"/>
            <a:ext cx="1000125" cy="100012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207807" y="1550012"/>
            <a:ext cx="1163319" cy="800856"/>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ct val="0"/>
              </a:spcBef>
            </a:pPr>
            <a:r>
              <a:rPr lang="en-US" sz="3450" b="1">
                <a:solidFill>
                  <a:schemeClr val="accent2">
                    <a:lumMod val="20000"/>
                    <a:lumOff val="80000"/>
                    <a:alpha val="100000"/>
                  </a:schemeClr>
                </a:solidFill>
                <a:latin typeface="Microsoft Yahei"/>
                <a:ea typeface="Microsoft Yahei"/>
                <a:cs typeface="Microsoft Yahei"/>
              </a:rPr>
              <a:t>03</a:t>
            </a:r>
          </a:p>
        </p:txBody>
      </p:sp>
      <p:sp>
        <p:nvSpPr>
          <p:cNvPr id="44" name="TextBox 44"/>
          <p:cNvSpPr txBox="1"/>
          <p:nvPr/>
        </p:nvSpPr>
        <p:spPr>
          <a:xfrm>
            <a:off x="6761790" y="1550012"/>
            <a:ext cx="1163319" cy="800856"/>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ct val="0"/>
              </a:spcBef>
            </a:pPr>
            <a:r>
              <a:rPr lang="en-US" sz="3450" b="1">
                <a:solidFill>
                  <a:schemeClr val="accent2">
                    <a:lumMod val="20000"/>
                    <a:lumOff val="80000"/>
                    <a:alpha val="100000"/>
                  </a:schemeClr>
                </a:solidFill>
                <a:latin typeface="Microsoft Yahei"/>
                <a:ea typeface="Microsoft Yahei"/>
                <a:cs typeface="Microsoft Yahei"/>
              </a:rPr>
              <a:t>02</a:t>
            </a:r>
          </a:p>
        </p:txBody>
      </p:sp>
      <p:sp>
        <p:nvSpPr>
          <p:cNvPr id="45" name="TextBox 45"/>
          <p:cNvSpPr txBox="1"/>
          <p:nvPr/>
        </p:nvSpPr>
        <p:spPr>
          <a:xfrm>
            <a:off x="3030145" y="1550012"/>
            <a:ext cx="1163319" cy="800856"/>
          </a:xfrm>
          <a:prstGeom prst="rect">
            <a:avLst/>
          </a:prstGeom>
        </p:spPr>
        <p:txBody>
          <a:bodyPr vert="horz" wrap="square" lIns="123825" tIns="123825" rIns="57150" bIns="123825"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ct val="0"/>
              </a:spcBef>
            </a:pPr>
            <a:r>
              <a:rPr lang="en-US" sz="3450" b="1">
                <a:solidFill>
                  <a:schemeClr val="accent2">
                    <a:lumMod val="20000"/>
                    <a:lumOff val="80000"/>
                    <a:alpha val="100000"/>
                  </a:schemeClr>
                </a:solidFill>
                <a:latin typeface="Microsoft Yahei"/>
                <a:ea typeface="Microsoft Yahei"/>
                <a:cs typeface="Microsoft Yahei"/>
              </a:rPr>
              <a:t>01</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cxnSp>
        <p:nvCxnSpPr>
          <p:cNvPr id="2" name="Connector 2"/>
          <p:cNvCxnSpPr/>
          <p:nvPr/>
        </p:nvCxnSpPr>
        <p:spPr>
          <a:xfrm flipV="1">
            <a:off x="1296416" y="4399620"/>
            <a:ext cx="2492359" cy="474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3" name="AutoShape 3"/>
          <p:cNvSpPr/>
          <p:nvPr/>
        </p:nvSpPr>
        <p:spPr>
          <a:xfrm rot="-3859086" flipV="1">
            <a:off x="1527125" y="1469413"/>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338084" y="4590395"/>
            <a:ext cx="245069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通过增强现实技术，实现对运动员在比赛中的实时定位和追踪。</a:t>
            </a:r>
          </a:p>
        </p:txBody>
      </p:sp>
      <p:pic>
        <p:nvPicPr>
          <p:cNvPr id="5" name="Picture 5"/>
          <p:cNvPicPr>
            <a:picLocks noChangeAspect="1"/>
          </p:cNvPicPr>
          <p:nvPr/>
        </p:nvPicPr>
        <p:blipFill>
          <a:blip r:embed="rId2"/>
          <a:srcRect l="16333" r="16333"/>
          <a:stretch>
            <a:fillRect/>
          </a:stretch>
        </p:blipFill>
        <p:spPr>
          <a:xfrm>
            <a:off x="1632387" y="1536628"/>
            <a:ext cx="1898907" cy="1898907"/>
          </a:xfrm>
          <a:prstGeom prst="ellipse">
            <a:avLst/>
          </a:prstGeom>
        </p:spPr>
      </p:pic>
      <p:sp>
        <p:nvSpPr>
          <p:cNvPr id="6" name="AutoShape 6"/>
          <p:cNvSpPr/>
          <p:nvPr/>
        </p:nvSpPr>
        <p:spPr>
          <a:xfrm rot="-3859086" flipV="1">
            <a:off x="5041284" y="1457221"/>
            <a:ext cx="2109431" cy="2217572"/>
          </a:xfrm>
          <a:prstGeom prst="parallelogram">
            <a:avLst>
              <a:gd name="adj" fmla="val 54601"/>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7" name="Picture 7"/>
          <p:cNvPicPr>
            <a:picLocks noChangeAspect="1"/>
          </p:cNvPicPr>
          <p:nvPr/>
        </p:nvPicPr>
        <p:blipFill>
          <a:blip r:embed="rId3"/>
          <a:srcRect l="16125" r="16125"/>
          <a:stretch>
            <a:fillRect/>
          </a:stretch>
        </p:blipFill>
        <p:spPr>
          <a:xfrm>
            <a:off x="5146546" y="1536628"/>
            <a:ext cx="1898907" cy="1898907"/>
          </a:xfrm>
          <a:prstGeom prst="ellipse">
            <a:avLst/>
          </a:prstGeom>
        </p:spPr>
      </p:pic>
      <p:sp>
        <p:nvSpPr>
          <p:cNvPr id="8" name="AutoShape 8"/>
          <p:cNvSpPr/>
          <p:nvPr/>
        </p:nvSpPr>
        <p:spPr>
          <a:xfrm rot="-3859086" flipV="1">
            <a:off x="8711366" y="1419290"/>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4"/>
          <a:srcRect l="16542" r="16542"/>
          <a:stretch>
            <a:fillRect/>
          </a:stretch>
        </p:blipFill>
        <p:spPr>
          <a:xfrm>
            <a:off x="8816628" y="1536628"/>
            <a:ext cx="1898908" cy="1898907"/>
          </a:xfrm>
          <a:prstGeom prst="ellipse">
            <a:avLst/>
          </a:prstGeom>
        </p:spPr>
      </p:pic>
      <p:sp>
        <p:nvSpPr>
          <p:cNvPr id="10" name="TextBox 10"/>
          <p:cNvSpPr txBox="1"/>
          <p:nvPr/>
        </p:nvSpPr>
        <p:spPr>
          <a:xfrm>
            <a:off x="1238761" y="3746205"/>
            <a:ext cx="29718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运动员定位与追踪</a:t>
            </a:r>
          </a:p>
        </p:txBody>
      </p:sp>
      <p:sp>
        <p:nvSpPr>
          <p:cNvPr id="11" name="AutoShape 11"/>
          <p:cNvSpPr/>
          <p:nvPr/>
        </p:nvSpPr>
        <p:spPr>
          <a:xfrm>
            <a:off x="1235229"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3788775"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flipV="1">
            <a:off x="4700847" y="4399620"/>
            <a:ext cx="2492359" cy="4740"/>
          </a:xfrm>
          <a:prstGeom prst="line">
            <a:avLst/>
          </a:prstGeom>
          <a:ln w="9525">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14" name="TextBox 14"/>
          <p:cNvSpPr txBox="1"/>
          <p:nvPr/>
        </p:nvSpPr>
        <p:spPr>
          <a:xfrm>
            <a:off x="4742516" y="4590395"/>
            <a:ext cx="245069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收集运动员的运动数据，如速度、距离、动作等，进行深度分析，评估其表现。</a:t>
            </a:r>
          </a:p>
        </p:txBody>
      </p:sp>
      <p:sp>
        <p:nvSpPr>
          <p:cNvPr id="15" name="TextBox 15"/>
          <p:cNvSpPr txBox="1"/>
          <p:nvPr/>
        </p:nvSpPr>
        <p:spPr>
          <a:xfrm>
            <a:off x="4643192" y="3746205"/>
            <a:ext cx="295275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运动表现分析</a:t>
            </a:r>
          </a:p>
        </p:txBody>
      </p:sp>
      <p:sp>
        <p:nvSpPr>
          <p:cNvPr id="16" name="AutoShape 16"/>
          <p:cNvSpPr/>
          <p:nvPr/>
        </p:nvSpPr>
        <p:spPr>
          <a:xfrm>
            <a:off x="4639660"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193207"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8" name="Connector 18"/>
          <p:cNvCxnSpPr/>
          <p:nvPr/>
        </p:nvCxnSpPr>
        <p:spPr>
          <a:xfrm flipV="1">
            <a:off x="8370929" y="4399620"/>
            <a:ext cx="2492359" cy="474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9" name="TextBox 19"/>
          <p:cNvSpPr txBox="1"/>
          <p:nvPr/>
        </p:nvSpPr>
        <p:spPr>
          <a:xfrm>
            <a:off x="8412597" y="4590395"/>
            <a:ext cx="245069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结合比赛数据和运动员表现，揭示战术运用和团队配合等方面的信息，帮助观众更好地理解比赛。</a:t>
            </a:r>
          </a:p>
        </p:txBody>
      </p:sp>
      <p:sp>
        <p:nvSpPr>
          <p:cNvPr id="20" name="TextBox 20"/>
          <p:cNvSpPr txBox="1"/>
          <p:nvPr/>
        </p:nvSpPr>
        <p:spPr>
          <a:xfrm>
            <a:off x="8313274" y="3746205"/>
            <a:ext cx="3019425"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战术理解与呈现</a:t>
            </a:r>
          </a:p>
        </p:txBody>
      </p:sp>
      <p:sp>
        <p:nvSpPr>
          <p:cNvPr id="21" name="AutoShape 21"/>
          <p:cNvSpPr/>
          <p:nvPr/>
        </p:nvSpPr>
        <p:spPr>
          <a:xfrm>
            <a:off x="8309741"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10863288"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3" name="Group 23"/>
          <p:cNvGrpSpPr/>
          <p:nvPr/>
        </p:nvGrpSpPr>
        <p:grpSpPr>
          <a:xfrm>
            <a:off x="454963" y="93878"/>
            <a:ext cx="10641129" cy="914400"/>
            <a:chOff x="454963" y="93878"/>
            <a:chExt cx="10641129" cy="914400"/>
          </a:xfrm>
        </p:grpSpPr>
        <p:sp>
          <p:nvSpPr>
            <p:cNvPr id="24" name="AutoShape 2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TextBox 4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运动员追踪与数据分析</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36033"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 name="Connector 3"/>
          <p:cNvCxnSpPr/>
          <p:nvPr/>
        </p:nvCxnSpPr>
        <p:spPr>
          <a:xfrm>
            <a:off x="1068653" y="2719942"/>
            <a:ext cx="2654699" cy="0"/>
          </a:xfrm>
          <a:prstGeom prst="line">
            <a:avLst/>
          </a:prstGeom>
          <a:ln w="9525">
            <a:solidFill>
              <a:srgbClr val="FFFFFF">
                <a:alpha val="100000"/>
              </a:srgbClr>
            </a:solidFill>
            <a:prstDash val="solid"/>
          </a:ln>
        </p:spPr>
      </p:cxnSp>
      <p:sp>
        <p:nvSpPr>
          <p:cNvPr id="4" name="TextBox 4"/>
          <p:cNvSpPr txBox="1"/>
          <p:nvPr/>
        </p:nvSpPr>
        <p:spPr>
          <a:xfrm>
            <a:off x="1084612"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观众参与投票</a:t>
            </a:r>
          </a:p>
        </p:txBody>
      </p:sp>
      <p:sp>
        <p:nvSpPr>
          <p:cNvPr id="5" name="TextBox 5"/>
          <p:cNvSpPr txBox="1"/>
          <p:nvPr/>
        </p:nvSpPr>
        <p:spPr>
          <a:xfrm>
            <a:off x="894460"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通过增强现实技术，让观众能够实时参与投票和评选活动，提高观众的参与度和互动性。</a:t>
            </a:r>
          </a:p>
        </p:txBody>
      </p:sp>
      <p:sp>
        <p:nvSpPr>
          <p:cNvPr id="6" name="AutoShape 6"/>
          <p:cNvSpPr/>
          <p:nvPr/>
        </p:nvSpPr>
        <p:spPr>
          <a:xfrm>
            <a:off x="4403619"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a:off x="4836240" y="2719942"/>
            <a:ext cx="2654699" cy="0"/>
          </a:xfrm>
          <a:prstGeom prst="line">
            <a:avLst/>
          </a:prstGeom>
          <a:ln w="9525">
            <a:solidFill>
              <a:srgbClr val="FFFFFF">
                <a:alpha val="100000"/>
              </a:srgbClr>
            </a:solidFill>
            <a:prstDash val="solid"/>
          </a:ln>
        </p:spPr>
      </p:cxnSp>
      <p:sp>
        <p:nvSpPr>
          <p:cNvPr id="8" name="TextBox 8"/>
          <p:cNvSpPr txBox="1"/>
          <p:nvPr/>
        </p:nvSpPr>
        <p:spPr>
          <a:xfrm>
            <a:off x="4852198"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虚拟道具与特效</a:t>
            </a:r>
          </a:p>
        </p:txBody>
      </p:sp>
      <p:sp>
        <p:nvSpPr>
          <p:cNvPr id="9" name="TextBox 9"/>
          <p:cNvSpPr txBox="1"/>
          <p:nvPr/>
        </p:nvSpPr>
        <p:spPr>
          <a:xfrm>
            <a:off x="4662047"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观众可以使用虚拟道具和特效来表达情感和支持喜爱的运动员或队伍，增加观赛的趣味性。</a:t>
            </a:r>
          </a:p>
        </p:txBody>
      </p:sp>
      <p:sp>
        <p:nvSpPr>
          <p:cNvPr id="10" name="AutoShape 10"/>
          <p:cNvSpPr/>
          <p:nvPr/>
        </p:nvSpPr>
        <p:spPr>
          <a:xfrm>
            <a:off x="8171205"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a:off x="8603826" y="2719942"/>
            <a:ext cx="2654699" cy="0"/>
          </a:xfrm>
          <a:prstGeom prst="line">
            <a:avLst/>
          </a:prstGeom>
          <a:ln w="9525">
            <a:solidFill>
              <a:srgbClr val="FFFFFF">
                <a:alpha val="100000"/>
              </a:srgbClr>
            </a:solidFill>
            <a:prstDash val="solid"/>
          </a:ln>
        </p:spPr>
      </p:cxnSp>
      <p:sp>
        <p:nvSpPr>
          <p:cNvPr id="12" name="TextBox 12"/>
          <p:cNvSpPr txBox="1"/>
          <p:nvPr/>
        </p:nvSpPr>
        <p:spPr>
          <a:xfrm>
            <a:off x="8619785"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社交分享与互动</a:t>
            </a:r>
          </a:p>
        </p:txBody>
      </p:sp>
      <p:sp>
        <p:nvSpPr>
          <p:cNvPr id="13" name="TextBox 13"/>
          <p:cNvSpPr txBox="1"/>
          <p:nvPr/>
        </p:nvSpPr>
        <p:spPr>
          <a:xfrm>
            <a:off x="8429633"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观众可以将自己的观赛体验和互动内容分享到社交媒体上，与朋友一起交流和讨论比赛。</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观众互动体验</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534669" y="3368650"/>
            <a:ext cx="9122662"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3825" b="1">
                <a:solidFill>
                  <a:schemeClr val="accent1">
                    <a:alpha val="100000"/>
                  </a:schemeClr>
                </a:solidFill>
                <a:latin typeface="Microsoft Yahei"/>
                <a:ea typeface="Microsoft Yahei"/>
                <a:cs typeface="Microsoft Yahei"/>
              </a:rPr>
              <a:t>增强现实技术对体育赛事直播的影响</a:t>
            </a:r>
          </a:p>
        </p:txBody>
      </p:sp>
      <p:sp>
        <p:nvSpPr>
          <p:cNvPr id="3" name="AutoShape 3"/>
          <p:cNvSpPr/>
          <p:nvPr/>
        </p:nvSpPr>
        <p:spPr>
          <a:xfrm>
            <a:off x="530711" y="774551"/>
            <a:ext cx="493417" cy="493417"/>
          </a:xfrm>
          <a:prstGeom prst="ellipse">
            <a:avLst/>
          </a:prstGeom>
          <a:gradFill>
            <a:gsLst>
              <a:gs pos="0">
                <a:schemeClr val="accent1">
                  <a:alpha val="20000"/>
                  <a:lumMod val="20000"/>
                  <a:lumOff val="80000"/>
                </a:schemeClr>
              </a:gs>
              <a:gs pos="100000">
                <a:schemeClr val="accent2">
                  <a:alpha val="20000"/>
                  <a:lumMod val="20000"/>
                  <a:lumOff val="8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0591670" y="5593080"/>
            <a:ext cx="689835" cy="689835"/>
          </a:xfrm>
          <a:prstGeom prst="ellipse">
            <a:avLst/>
          </a:prstGeom>
          <a:gradFill>
            <a:gsLst>
              <a:gs pos="0">
                <a:schemeClr val="accent1">
                  <a:alpha val="20000"/>
                  <a:lumMod val="20000"/>
                  <a:lumOff val="80000"/>
                </a:schemeClr>
              </a:gs>
              <a:gs pos="100000">
                <a:schemeClr val="accent2">
                  <a:alpha val="20000"/>
                  <a:lumMod val="20000"/>
                  <a:lumOff val="8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57538" y="1814132"/>
            <a:ext cx="2276924" cy="3364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spcBef>
                <a:spcPts val="450"/>
              </a:spcBef>
            </a:pPr>
            <a:r>
              <a:rPr lang="en-US" sz="1500" b="1">
                <a:solidFill>
                  <a:schemeClr val="accent1">
                    <a:lumMod val="60000"/>
                    <a:lumOff val="40000"/>
                    <a:alpha val="100000"/>
                  </a:schemeClr>
                </a:solidFill>
                <a:latin typeface="Microsoft Yahei"/>
                <a:ea typeface="Microsoft Yahei"/>
                <a:cs typeface="Microsoft Yahei"/>
              </a:rPr>
              <a:t>CATALOGUE</a:t>
            </a:r>
          </a:p>
        </p:txBody>
      </p:sp>
      <p:sp>
        <p:nvSpPr>
          <p:cNvPr id="6" name="TextBox 6"/>
          <p:cNvSpPr txBox="1"/>
          <p:nvPr/>
        </p:nvSpPr>
        <p:spPr>
          <a:xfrm>
            <a:off x="2710445" y="331660"/>
            <a:ext cx="6771110" cy="148247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0000"/>
              </a:lnSpc>
            </a:pPr>
            <a:r>
              <a:rPr lang="en-US" sz="7650" b="1">
                <a:solidFill>
                  <a:srgbClr val="FFFFFF">
                    <a:alpha val="100000"/>
                  </a:srgbClr>
                </a:solidFill>
                <a:latin typeface="Microsoft Yahei"/>
                <a:ea typeface="Microsoft Yahei"/>
                <a:cs typeface="Microsoft Yahei"/>
              </a:rPr>
              <a:t>03</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grpSp>
        <p:nvGrpSpPr>
          <p:cNvPr id="2" name="Group 2"/>
          <p:cNvGrpSpPr/>
          <p:nvPr/>
        </p:nvGrpSpPr>
        <p:grpSpPr>
          <a:xfrm>
            <a:off x="981837" y="1604867"/>
            <a:ext cx="3394996" cy="2116741"/>
            <a:chOff x="981837" y="1604867"/>
            <a:chExt cx="3394996" cy="2116741"/>
          </a:xfrm>
        </p:grpSpPr>
        <p:sp>
          <p:nvSpPr>
            <p:cNvPr id="3" name="AutoShape 3"/>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grpSp>
      <p:grpSp>
        <p:nvGrpSpPr>
          <p:cNvPr id="4" name="Group 4"/>
          <p:cNvGrpSpPr/>
          <p:nvPr/>
        </p:nvGrpSpPr>
        <p:grpSpPr>
          <a:xfrm>
            <a:off x="4376738" y="3721608"/>
            <a:ext cx="3394996" cy="2116741"/>
            <a:chOff x="4376738" y="3721608"/>
            <a:chExt cx="3394996" cy="2116741"/>
          </a:xfrm>
        </p:grpSpPr>
        <p:sp>
          <p:nvSpPr>
            <p:cNvPr id="5" name="AutoShape 5"/>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7771733" y="1604867"/>
            <a:ext cx="3394996" cy="2116741"/>
            <a:chOff x="7771733" y="1604867"/>
            <a:chExt cx="3394996" cy="2116741"/>
          </a:xfrm>
        </p:grpSpPr>
        <p:sp>
          <p:nvSpPr>
            <p:cNvPr id="7" name="AutoShape 7"/>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pic>
        <p:nvPicPr>
          <p:cNvPr id="8" name="Picture 8"/>
          <p:cNvPicPr>
            <a:picLocks noChangeAspect="1"/>
          </p:cNvPicPr>
          <p:nvPr/>
        </p:nvPicPr>
        <p:blipFill>
          <a:blip r:embed="rId2"/>
          <a:srcRect t="2638" b="2638"/>
          <a:stretch>
            <a:fillRect/>
          </a:stretch>
        </p:blipFill>
        <p:spPr>
          <a:xfrm>
            <a:off x="981837" y="3694465"/>
            <a:ext cx="3394942" cy="2143864"/>
          </a:xfrm>
          <a:prstGeom prst="rect">
            <a:avLst/>
          </a:prstGeom>
        </p:spPr>
      </p:pic>
      <p:pic>
        <p:nvPicPr>
          <p:cNvPr id="9" name="Picture 9"/>
          <p:cNvPicPr>
            <a:picLocks noChangeAspect="1"/>
          </p:cNvPicPr>
          <p:nvPr/>
        </p:nvPicPr>
        <p:blipFill>
          <a:blip r:embed="rId3"/>
          <a:srcRect t="7901" b="7901"/>
          <a:stretch>
            <a:fillRect/>
          </a:stretch>
        </p:blipFill>
        <p:spPr>
          <a:xfrm>
            <a:off x="4376812" y="1577730"/>
            <a:ext cx="3394942" cy="2143864"/>
          </a:xfrm>
          <a:prstGeom prst="rect">
            <a:avLst/>
          </a:prstGeom>
        </p:spPr>
      </p:pic>
      <p:pic>
        <p:nvPicPr>
          <p:cNvPr id="10" name="Picture 10"/>
          <p:cNvPicPr>
            <a:picLocks noChangeAspect="1"/>
          </p:cNvPicPr>
          <p:nvPr/>
        </p:nvPicPr>
        <p:blipFill>
          <a:blip r:embed="rId4"/>
          <a:srcRect t="7901" b="7901"/>
          <a:stretch>
            <a:fillRect/>
          </a:stretch>
        </p:blipFill>
        <p:spPr>
          <a:xfrm>
            <a:off x="7771733" y="3721608"/>
            <a:ext cx="3394942" cy="2143864"/>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提升观众体验</a:t>
              </a:r>
            </a:p>
          </p:txBody>
        </p:sp>
      </p:grpSp>
      <p:grpSp>
        <p:nvGrpSpPr>
          <p:cNvPr id="33" name="Group 33"/>
          <p:cNvGrpSpPr/>
          <p:nvPr/>
        </p:nvGrpSpPr>
        <p:grpSpPr>
          <a:xfrm>
            <a:off x="981837" y="1604867"/>
            <a:ext cx="3394996" cy="490334"/>
            <a:chOff x="981837" y="1604867"/>
            <a:chExt cx="3394996" cy="490334"/>
          </a:xfrm>
        </p:grpSpPr>
        <p:sp>
          <p:nvSpPr>
            <p:cNvPr id="34" name="TextBox 34"/>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实时互动</a:t>
              </a:r>
            </a:p>
          </p:txBody>
        </p:sp>
      </p:grpSp>
      <p:grpSp>
        <p:nvGrpSpPr>
          <p:cNvPr id="35" name="Group 35"/>
          <p:cNvGrpSpPr/>
          <p:nvPr/>
        </p:nvGrpSpPr>
        <p:grpSpPr>
          <a:xfrm>
            <a:off x="1090562" y="2039620"/>
            <a:ext cx="3286271" cy="1654845"/>
            <a:chOff x="1090562" y="2039620"/>
            <a:chExt cx="3286271" cy="1654845"/>
          </a:xfrm>
        </p:grpSpPr>
        <p:sp>
          <p:nvSpPr>
            <p:cNvPr id="36" name="TextBox 36"/>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增强现实技术可以将虚拟元素与真实场景相结合，为观众提供更为丰富的观赛体验，例如实时比分、球员数据等。</a:t>
              </a:r>
            </a:p>
          </p:txBody>
        </p:sp>
      </p:grpSp>
      <p:grpSp>
        <p:nvGrpSpPr>
          <p:cNvPr id="37" name="Group 37"/>
          <p:cNvGrpSpPr/>
          <p:nvPr/>
        </p:nvGrpSpPr>
        <p:grpSpPr>
          <a:xfrm>
            <a:off x="4376833" y="3748751"/>
            <a:ext cx="3394996" cy="490334"/>
            <a:chOff x="4376833" y="3748751"/>
            <a:chExt cx="3394996" cy="490334"/>
          </a:xfrm>
        </p:grpSpPr>
        <p:sp>
          <p:nvSpPr>
            <p:cNvPr id="38" name="TextBox 38"/>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多角度观看</a:t>
              </a:r>
            </a:p>
          </p:txBody>
        </p:sp>
      </p:grpSp>
      <p:grpSp>
        <p:nvGrpSpPr>
          <p:cNvPr id="39" name="Group 39"/>
          <p:cNvGrpSpPr/>
          <p:nvPr/>
        </p:nvGrpSpPr>
        <p:grpSpPr>
          <a:xfrm>
            <a:off x="4485558" y="4183504"/>
            <a:ext cx="3286271" cy="1654845"/>
            <a:chOff x="4485558" y="4183504"/>
            <a:chExt cx="3286271" cy="1654845"/>
          </a:xfrm>
        </p:grpSpPr>
        <p:sp>
          <p:nvSpPr>
            <p:cNvPr id="40" name="TextBox 40"/>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观众可以通过增强现实技术，选择不同的观赛角度，例如从球员视角、教练视角等，更加深入地了解比赛。</a:t>
              </a:r>
            </a:p>
          </p:txBody>
        </p:sp>
      </p:grpSp>
      <p:grpSp>
        <p:nvGrpSpPr>
          <p:cNvPr id="41" name="Group 41"/>
          <p:cNvGrpSpPr/>
          <p:nvPr/>
        </p:nvGrpSpPr>
        <p:grpSpPr>
          <a:xfrm>
            <a:off x="7771733" y="1604867"/>
            <a:ext cx="3394996" cy="490334"/>
            <a:chOff x="7771733" y="1604867"/>
            <a:chExt cx="3394996" cy="490334"/>
          </a:xfrm>
        </p:grpSpPr>
        <p:sp>
          <p:nvSpPr>
            <p:cNvPr id="42" name="TextBox 42"/>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虚拟解说</a:t>
              </a:r>
            </a:p>
          </p:txBody>
        </p:sp>
      </p:grpSp>
      <p:grpSp>
        <p:nvGrpSpPr>
          <p:cNvPr id="43" name="Group 43"/>
          <p:cNvGrpSpPr/>
          <p:nvPr/>
        </p:nvGrpSpPr>
        <p:grpSpPr>
          <a:xfrm>
            <a:off x="7880459" y="2039620"/>
            <a:ext cx="3286271" cy="1654845"/>
            <a:chOff x="7880459" y="2039620"/>
            <a:chExt cx="3286271" cy="1654845"/>
          </a:xfrm>
        </p:grpSpPr>
        <p:sp>
          <p:nvSpPr>
            <p:cNvPr id="44" name="TextBox 44"/>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增强现实技术可以为观众提供个性化的虚拟解说服务，根据观众的需求和兴趣，提供更为详细和专业的解说内容。</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grpSp>
        <p:nvGrpSpPr>
          <p:cNvPr id="2" name="Group 2"/>
          <p:cNvGrpSpPr/>
          <p:nvPr/>
        </p:nvGrpSpPr>
        <p:grpSpPr>
          <a:xfrm>
            <a:off x="5982796" y="3116804"/>
            <a:ext cx="5783287" cy="1160526"/>
            <a:chOff x="5982796" y="3116804"/>
            <a:chExt cx="5783287" cy="1160526"/>
          </a:xfrm>
        </p:grpSpPr>
        <p:sp>
          <p:nvSpPr>
            <p:cNvPr id="3" name="TextBox 3"/>
            <p:cNvSpPr txBox="1"/>
            <p:nvPr/>
          </p:nvSpPr>
          <p:spPr>
            <a:xfrm>
              <a:off x="5982796" y="3116804"/>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互动式广告</a:t>
              </a:r>
            </a:p>
          </p:txBody>
        </p:sp>
        <p:sp>
          <p:nvSpPr>
            <p:cNvPr id="4" name="TextBox 4"/>
            <p:cNvSpPr txBox="1"/>
            <p:nvPr/>
          </p:nvSpPr>
          <p:spPr>
            <a:xfrm>
              <a:off x="5982796" y="3575147"/>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观众可以通过增强现实技术与广告进行互动，例如通过扫描二维码或点击广告链接，获取更多信息或参与相关活动。</a:t>
              </a:r>
            </a:p>
          </p:txBody>
        </p:sp>
      </p:grpSp>
      <p:grpSp>
        <p:nvGrpSpPr>
          <p:cNvPr id="5" name="Group 5"/>
          <p:cNvGrpSpPr/>
          <p:nvPr/>
        </p:nvGrpSpPr>
        <p:grpSpPr>
          <a:xfrm>
            <a:off x="5982796" y="4769459"/>
            <a:ext cx="5783287" cy="1160526"/>
            <a:chOff x="5982796" y="4769459"/>
            <a:chExt cx="5783287" cy="1160526"/>
          </a:xfrm>
        </p:grpSpPr>
        <p:sp>
          <p:nvSpPr>
            <p:cNvPr id="6" name="TextBox 6"/>
            <p:cNvSpPr txBox="1"/>
            <p:nvPr/>
          </p:nvSpPr>
          <p:spPr>
            <a:xfrm>
              <a:off x="5982796" y="476945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个性化广告推送</a:t>
              </a:r>
            </a:p>
          </p:txBody>
        </p:sp>
        <p:sp>
          <p:nvSpPr>
            <p:cNvPr id="7" name="TextBox 7"/>
            <p:cNvSpPr txBox="1"/>
            <p:nvPr/>
          </p:nvSpPr>
          <p:spPr>
            <a:xfrm>
              <a:off x="5982796" y="5227802"/>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根据观众的兴趣和偏好，增强现实技术可以推送个性化的广告内容，提高广告的针对性和效果。</a:t>
              </a:r>
            </a:p>
          </p:txBody>
        </p:sp>
      </p:grpSp>
      <p:sp>
        <p:nvSpPr>
          <p:cNvPr id="8" name="TextBox 8"/>
          <p:cNvSpPr txBox="1"/>
          <p:nvPr/>
        </p:nvSpPr>
        <p:spPr>
          <a:xfrm>
            <a:off x="5982796" y="1468163"/>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虚拟广告牌</a:t>
            </a:r>
          </a:p>
        </p:txBody>
      </p:sp>
      <p:sp>
        <p:nvSpPr>
          <p:cNvPr id="9" name="TextBox 9"/>
          <p:cNvSpPr txBox="1"/>
          <p:nvPr/>
        </p:nvSpPr>
        <p:spPr>
          <a:xfrm>
            <a:off x="5982796" y="1926506"/>
            <a:ext cx="570087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增强现实技术可以在比赛场地中放置虚拟广告牌，为广告主提供更为灵活和多样化的广告投放方式。</a:t>
            </a:r>
          </a:p>
        </p:txBody>
      </p:sp>
      <p:pic>
        <p:nvPicPr>
          <p:cNvPr id="10" name="Picture 10"/>
          <p:cNvPicPr>
            <a:picLocks noChangeAspect="1"/>
          </p:cNvPicPr>
          <p:nvPr/>
        </p:nvPicPr>
        <p:blipFill>
          <a:blip r:embed="rId2"/>
          <a:srcRect l="16625" r="16625"/>
          <a:stretch>
            <a:fillRect/>
          </a:stretch>
        </p:blipFill>
        <p:spPr>
          <a:xfrm>
            <a:off x="869006" y="1293634"/>
            <a:ext cx="4563025" cy="4563025"/>
          </a:xfrm>
          <a:prstGeom prst="diamond">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改变广告模式</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16625" r="16625"/>
          <a:stretch>
            <a:fillRect/>
          </a:stretch>
        </p:blipFill>
        <p:spPr>
          <a:xfrm>
            <a:off x="7092557" y="1559288"/>
            <a:ext cx="4492828" cy="4492828"/>
          </a:xfrm>
          <a:prstGeom prst="roundRect">
            <a:avLst/>
          </a:prstGeom>
        </p:spPr>
      </p:pic>
      <p:sp>
        <p:nvSpPr>
          <p:cNvPr id="3" name="Freeform 3"/>
          <p:cNvSpPr/>
          <p:nvPr/>
        </p:nvSpPr>
        <p:spPr>
          <a:xfrm>
            <a:off x="539110" y="148837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739477" y="137065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1</a:t>
            </a:r>
          </a:p>
        </p:txBody>
      </p:sp>
      <p:sp>
        <p:nvSpPr>
          <p:cNvPr id="5" name="Freeform 5"/>
          <p:cNvSpPr/>
          <p:nvPr/>
        </p:nvSpPr>
        <p:spPr>
          <a:xfrm>
            <a:off x="539110" y="320584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739477" y="308812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2</a:t>
            </a:r>
          </a:p>
        </p:txBody>
      </p:sp>
      <p:sp>
        <p:nvSpPr>
          <p:cNvPr id="7" name="Freeform 7"/>
          <p:cNvSpPr/>
          <p:nvPr/>
        </p:nvSpPr>
        <p:spPr>
          <a:xfrm>
            <a:off x="539110" y="4984278"/>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739477" y="4866556"/>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3</a:t>
            </a:r>
          </a:p>
        </p:txBody>
      </p:sp>
      <p:sp>
        <p:nvSpPr>
          <p:cNvPr id="9" name="TextBox 9"/>
          <p:cNvSpPr txBox="1"/>
          <p:nvPr/>
        </p:nvSpPr>
        <p:spPr>
          <a:xfrm>
            <a:off x="2248535" y="1715158"/>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增强现实技术为体育产业提供了新的商业模式和收入来源，例如虚拟广告、互动游戏等。</a:t>
            </a:r>
          </a:p>
        </p:txBody>
      </p:sp>
      <p:sp>
        <p:nvSpPr>
          <p:cNvPr id="10" name="TextBox 10"/>
          <p:cNvSpPr txBox="1"/>
          <p:nvPr/>
        </p:nvSpPr>
        <p:spPr>
          <a:xfrm>
            <a:off x="2248535" y="1250513"/>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拓展收入来源</a:t>
            </a:r>
          </a:p>
        </p:txBody>
      </p:sp>
      <p:sp>
        <p:nvSpPr>
          <p:cNvPr id="11" name="TextBox 11"/>
          <p:cNvSpPr txBox="1"/>
          <p:nvPr/>
        </p:nvSpPr>
        <p:spPr>
          <a:xfrm>
            <a:off x="2248535" y="3368732"/>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通过增强现实技术，体育品牌可以打造更为独特和吸引人的品牌形象，提高品牌知名度和影响力。</a:t>
            </a:r>
          </a:p>
        </p:txBody>
      </p:sp>
      <p:sp>
        <p:nvSpPr>
          <p:cNvPr id="12" name="TextBox 12"/>
          <p:cNvSpPr txBox="1"/>
          <p:nvPr/>
        </p:nvSpPr>
        <p:spPr>
          <a:xfrm>
            <a:off x="2248535" y="2928472"/>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提升品牌影响力</a:t>
            </a:r>
          </a:p>
        </p:txBody>
      </p:sp>
      <p:sp>
        <p:nvSpPr>
          <p:cNvPr id="13" name="TextBox 13"/>
          <p:cNvSpPr txBox="1"/>
          <p:nvPr/>
        </p:nvSpPr>
        <p:spPr>
          <a:xfrm>
            <a:off x="2248535" y="5134585"/>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随着增强现实技术的不断发展和应用，体育产业也将不断推动技术创新和产业升级，提高整体竞争力。</a:t>
            </a:r>
          </a:p>
        </p:txBody>
      </p:sp>
      <p:sp>
        <p:nvSpPr>
          <p:cNvPr id="14" name="TextBox 14"/>
          <p:cNvSpPr txBox="1"/>
          <p:nvPr/>
        </p:nvSpPr>
        <p:spPr>
          <a:xfrm>
            <a:off x="2248535" y="4694325"/>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推动技术创新</a:t>
            </a:r>
          </a:p>
        </p:txBody>
      </p: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促进体育产业发展</a:t>
              </a:r>
            </a:p>
          </p:txBody>
        </p:sp>
      </p:gr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https://d.book118.com/568111027003006031</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001D4F"/>
      </a:lt1>
      <a:dk2>
        <a:srgbClr val="DEF6FF"/>
      </a:dk2>
      <a:lt2>
        <a:srgbClr val="000000"/>
      </a:lt2>
      <a:accent1>
        <a:srgbClr val="00B6FF"/>
      </a:accent1>
      <a:accent2>
        <a:srgbClr val="405DFF"/>
      </a:accent2>
      <a:accent3>
        <a:srgbClr val="2947E8"/>
      </a:accent3>
      <a:accent4>
        <a:srgbClr val="27DFF4"/>
      </a:accent4>
      <a:accent5>
        <a:srgbClr val="2FE8B7"/>
      </a:accent5>
      <a:accent6>
        <a:srgbClr val="FCC526"/>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93</Paragraphs>
  <Slides>16</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16</vt:i4>
      </vt:variant>
    </vt:vector>
  </HeadingPairs>
  <TitlesOfParts>
    <vt:vector baseType="lpstr" size="20">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2024-09-07T15:39:00.892</cp:lastPrinted>
  <dcterms:created xsi:type="dcterms:W3CDTF">2024-09-07T07:39:00Z</dcterms:created>
  <dcterms:modified xsi:type="dcterms:W3CDTF">2024-09-07T07:39:03Z</dcterms:modified>
</cp:coreProperties>
</file>