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CIQBES+MS-UIGothic"/>
      <p:regular r:id="rId17"/>
    </p:embeddedFont>
    <p:embeddedFont>
      <p:font typeface="DBWEJP+ATLLAJ+ArialMT"/>
      <p:regular r:id="rId18"/>
    </p:embeddedFont>
    <p:embeddedFont>
      <p:font typeface="AMKNLM+UEGWSI+Arial-BoldMT"/>
      <p:regular r:id="rId19"/>
    </p:embeddedFont>
    <p:embeddedFont>
      <p:font typeface="QJQCIR+FMETRM+MicrosoftYaHei"/>
      <p:regular r:id="rId20"/>
    </p:embeddedFont>
    <p:embeddedFont>
      <p:font typeface="RRJCPP+KFWOPW+MicrosoftYaHei-Bold"/>
      <p:regular r:id="rId21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64425-0173-4684-836E-9C6D7C94A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C84FE-05C8-4825-B0D6-DB32AE2C8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FDE6B-E1B6-4E8C-A229-815F2F80D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C2CCF-3ADE-49E5-8103-9762FC4F8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C49A6C-EF32-48C0-85A9-1E9CC1B1B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92268A-18E4-4FFA-982E-28EF3782D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F37DB7-193C-44D5-B00D-61FFD6DE2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5D277-F460-4352-85D9-F9FE24D38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9B077-42F5-4194-B322-733BF9622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DF5BB-26BC-43FB-88D5-CD4DA7E9E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D7A6E-AEBF-462E-971D-74DBDB858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11116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F0DC"/>
                </a:solidFill>
                <a:latin typeface="CIQBES+MS-UIGothic"/>
                <a:cs typeface="CIQBES+MS-UIGothic"/>
              </a:rPr>
              <a:t>激励行与管理件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DBWEJP+ATLLAJ+ArialMT"/>
                <a:cs typeface="DBWEJP+ATLLAJ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CIQBES+MS-UIGothic"/>
                <a:cs typeface="CIQBES+MS-UIGothic"/>
              </a:rPr>
              <a:t>激励行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为</a:t>
            </a:r>
            <a:r>
              <a:rPr sz="2400">
                <a:solidFill>
                  <a:srgbClr val="FFEACF"/>
                </a:solidFill>
                <a:latin typeface="CIQBES+MS-UIGothic"/>
                <a:cs typeface="CIQBES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AMKNLM+UEGWSI+Arial-BoldMT"/>
                <a:cs typeface="AMKNLM+UEGWSI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51020" y="4137893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CIQBES+MS-UIGothic"/>
                <a:cs typeface="CIQBES+MS-UIGothic"/>
              </a:rPr>
              <a:t>激励行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为</a:t>
            </a:r>
            <a:r>
              <a:rPr sz="4550" spc="23">
                <a:solidFill>
                  <a:srgbClr val="FFEACF"/>
                </a:solidFill>
                <a:latin typeface="CIQBES+MS-UIGothic"/>
                <a:cs typeface="CIQBES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CIQBES+MS-UIGothic"/>
                <a:cs typeface="CIQBES+MS-UIGothic"/>
              </a:rPr>
              <a:t>激励的定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CIQBES+MS-UIGothic"/>
                <a:cs typeface="CIQBES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CIQBES+MS-UIGothic"/>
                <a:cs typeface="CIQBES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CIQBES+MS-UIGothic"/>
                <a:cs typeface="CIQBES+MS-UIGothic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CIQBES+MS-UIGothic"/>
                <a:cs typeface="CIQBES+MS-UIGothic"/>
              </a:rPr>
              <a:t>激励的理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FF960E"/>
                </a:solidFill>
                <a:latin typeface="CIQBES+MS-UIGothic"/>
                <a:cs typeface="CIQBES+MS-UIGothic"/>
              </a:rPr>
              <a:t>基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CIQBES+MS-UIGothic"/>
                <a:cs typeface="CIQBES+MS-UIGothic"/>
              </a:rPr>
              <a:t>内容型激励理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论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2300" spc="25">
                <a:solidFill>
                  <a:srgbClr val="FF960E"/>
                </a:solidFill>
                <a:latin typeface="CIQBES+MS-UIGothic"/>
                <a:cs typeface="CIQBES+MS-UIGothic"/>
              </a:rPr>
              <a:t>程型激励理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论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CIQBES+MS-UIGothic"/>
                <a:cs typeface="CIQBES+MS-UIGothic"/>
              </a:rPr>
              <a:t>行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为</a:t>
            </a:r>
            <a:r>
              <a:rPr sz="2300" spc="25">
                <a:solidFill>
                  <a:srgbClr val="FF960E"/>
                </a:solidFill>
                <a:latin typeface="CIQBES+MS-UIGothic"/>
                <a:cs typeface="CIQBES+MS-UIGothic"/>
              </a:rPr>
              <a:t>改造型激励理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CIQBES+MS-UIGothic"/>
                <a:cs typeface="CIQBES+MS-UIGothic"/>
              </a:rPr>
              <a:t>激励的心理学原理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0375" y="178180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600">
                <a:solidFill>
                  <a:srgbClr val="FFFFFF"/>
                </a:solidFill>
                <a:latin typeface="CIQBES+MS-UIGothic"/>
                <a:cs typeface="CIQBES+MS-UIGothic"/>
              </a:rPr>
              <a:t>知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600">
                <a:solidFill>
                  <a:srgbClr val="FFFFFF"/>
                </a:solidFill>
                <a:latin typeface="CIQBES+MS-UIGothic"/>
                <a:cs typeface="CIQBES+MS-UIGothic"/>
              </a:rPr>
              <a:t>价理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IQBES+MS-UIGothic"/>
                <a:cs typeface="CIQBES+MS-UIGothic"/>
              </a:rPr>
              <a:t>期望理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39900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IQBES+MS-UIGothic"/>
                <a:cs typeface="CIQBES+MS-UIGothic"/>
              </a:rPr>
              <a:t>自我效能理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600">
                <a:solidFill>
                  <a:srgbClr val="FFFFFF"/>
                </a:solidFill>
                <a:latin typeface="CIQBES+MS-UIGothic"/>
                <a:cs typeface="CIQBES+MS-UIGothic"/>
              </a:rPr>
              <a:t>因理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AMKNLM+UEGWSI+Arial-BoldMT"/>
                <a:cs typeface="AMKNLM+UEGWSI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9995" y="4137893"/>
            <a:ext cx="551153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CIQBES+MS-UIGothic"/>
                <a:cs typeface="CIQBES+MS-UIGothic"/>
              </a:rPr>
              <a:t>激励理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论</a:t>
            </a:r>
            <a:r>
              <a:rPr sz="4550" spc="25">
                <a:solidFill>
                  <a:srgbClr val="FFEACF"/>
                </a:solidFill>
                <a:latin typeface="CIQBES+MS-UIGothic"/>
                <a:cs typeface="CIQBES+MS-UIGothic"/>
              </a:rPr>
              <a:t>及其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应</a:t>
            </a:r>
            <a:r>
              <a:rPr sz="4550">
                <a:solidFill>
                  <a:srgbClr val="FFEACF"/>
                </a:solidFill>
                <a:latin typeface="CIQBES+MS-UIGothic"/>
                <a:cs typeface="CIQBES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马</a:t>
            </a:r>
            <a:r>
              <a:rPr sz="3000">
                <a:solidFill>
                  <a:srgbClr val="FF960E"/>
                </a:solidFill>
                <a:latin typeface="CIQBES+MS-UIGothic"/>
                <a:cs typeface="CIQBES+MS-UIGothic"/>
              </a:rPr>
              <a:t>斯洛需求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层</a:t>
            </a:r>
            <a:r>
              <a:rPr sz="3000">
                <a:solidFill>
                  <a:srgbClr val="FF960E"/>
                </a:solidFill>
                <a:latin typeface="CIQBES+MS-UIGothic"/>
                <a:cs typeface="CIQBES+MS-UIGothic"/>
              </a:rPr>
              <a:t>次理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75759" y="184657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CIQBES+MS-UIGothic"/>
                <a:cs typeface="CIQBES+MS-UIGothic"/>
              </a:rPr>
              <a:t>安全需求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17740" y="184657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771B"/>
                </a:solidFill>
                <a:latin typeface="CIQBES+MS-UIGothic"/>
                <a:cs typeface="CIQBES+MS-UIGothic"/>
              </a:rPr>
              <a:t>尊重需求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1600" y="2219801"/>
            <a:ext cx="1396603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IQBES+MS-UIGothic"/>
                <a:cs typeface="CIQBES+MS-UIGothic"/>
              </a:rPr>
              <a:t>保障生命安全，如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财产</a:t>
            </a:r>
            <a:r>
              <a:rPr sz="1200">
                <a:solidFill>
                  <a:srgbClr val="FFFFFF"/>
                </a:solidFill>
                <a:latin typeface="CIQBES+MS-UIGothic"/>
                <a:cs typeface="CIQBES+MS-UIGothic"/>
              </a:rPr>
              <a:t>安全、健康保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IQBES+MS-UIGothic"/>
                <a:cs typeface="CIQBES+MS-UIGothic"/>
              </a:rPr>
              <a:t>障等。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031990" y="2297906"/>
            <a:ext cx="144780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IQBES+MS-UIGothic"/>
                <a:cs typeface="CIQBES+MS-UIGothic"/>
              </a:rPr>
              <a:t>追求自我价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200">
                <a:solidFill>
                  <a:srgbClr val="FFFFFF"/>
                </a:solidFill>
                <a:latin typeface="CIQBES+MS-UIGothic"/>
                <a:cs typeface="CIQBES+MS-UIGothic"/>
              </a:rPr>
              <a:t>和尊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031990" y="2572226"/>
            <a:ext cx="1650206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IQBES+MS-UIGothic"/>
                <a:cs typeface="CIQBES+MS-UIGothic"/>
              </a:rPr>
              <a:t>重，包括自尊和他尊。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155189" y="4534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E40"/>
                </a:solidFill>
                <a:latin typeface="CIQBES+MS-UIGothic"/>
                <a:cs typeface="CIQBES+MS-UIGothic"/>
              </a:rPr>
              <a:t>生理需求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755640" y="457644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76900"/>
                </a:solidFill>
                <a:latin typeface="CIQBES+MS-UIGothic"/>
                <a:cs typeface="CIQBES+MS-UIGothic"/>
              </a:rPr>
              <a:t>社交需求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12200" y="457644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E40"/>
                </a:solidFill>
                <a:latin typeface="CIQBES+MS-UIGothic"/>
                <a:cs typeface="CIQBES+MS-UIGothic"/>
              </a:rPr>
              <a:t>自我</a:t>
            </a:r>
            <a:r>
              <a:rPr sz="1550" spc="25">
                <a:solidFill>
                  <a:srgbClr val="FF6E40"/>
                </a:solidFill>
                <a:latin typeface="SimSun"/>
                <a:cs typeface="SimSun"/>
              </a:rPr>
              <a:t>实现</a:t>
            </a:r>
            <a:r>
              <a:rPr sz="1550" spc="25">
                <a:solidFill>
                  <a:srgbClr val="FF6E40"/>
                </a:solidFill>
                <a:latin typeface="CIQBES+MS-UIGothic"/>
                <a:cs typeface="CIQBES+MS-UIGothic"/>
              </a:rPr>
              <a:t>需求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518784" y="4983321"/>
            <a:ext cx="1447800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IQBES+MS-UIGothic"/>
                <a:cs typeface="CIQBES+MS-UIGothic"/>
              </a:rPr>
              <a:t>渴望与他人建立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联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IQBES+MS-UIGothic"/>
                <a:cs typeface="CIQBES+MS-UIGothic"/>
              </a:rPr>
              <a:t>系，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200">
                <a:solidFill>
                  <a:srgbClr val="FFFFFF"/>
                </a:solidFill>
                <a:latin typeface="CIQBES+MS-UIGothic"/>
                <a:cs typeface="CIQBES+MS-UIGothic"/>
              </a:rPr>
              <a:t>得社会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200">
                <a:solidFill>
                  <a:srgbClr val="FFFFFF"/>
                </a:solidFill>
                <a:latin typeface="CIQBES+MS-UIGothic"/>
                <a:cs typeface="CIQBES+MS-UIGothic"/>
              </a:rPr>
              <a:t>同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IQBES+MS-UIGothic"/>
                <a:cs typeface="CIQBES+MS-UIGothic"/>
              </a:rPr>
              <a:t>和支持。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282189" y="5129371"/>
            <a:ext cx="15490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200">
                <a:solidFill>
                  <a:srgbClr val="FFFFFF"/>
                </a:solidFill>
                <a:latin typeface="CIQBES+MS-UIGothic"/>
                <a:cs typeface="CIQBES+MS-UIGothic"/>
              </a:rPr>
              <a:t>足基本生存需求，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702675" y="5129371"/>
            <a:ext cx="1396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发挥</a:t>
            </a:r>
            <a:r>
              <a:rPr sz="1200">
                <a:solidFill>
                  <a:srgbClr val="FFFFFF"/>
                </a:solidFill>
                <a:latin typeface="CIQBES+MS-UIGothic"/>
                <a:cs typeface="CIQBES+MS-UIGothic"/>
              </a:rPr>
              <a:t>个人潜能，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实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2282189" y="5403691"/>
            <a:ext cx="1599009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IQBES+MS-UIGothic"/>
                <a:cs typeface="CIQBES+MS-UIGothic"/>
              </a:rPr>
              <a:t>如食物、水、睡眠等。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8702675" y="5403691"/>
            <a:ext cx="15490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FFFFFF"/>
                </a:solidFill>
                <a:latin typeface="CIQBES+MS-UIGothic"/>
                <a:cs typeface="CIQBES+MS-UIGothic"/>
              </a:rPr>
              <a:t>个人理想和抱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200">
                <a:solidFill>
                  <a:srgbClr val="FFFFFF"/>
                </a:solidFill>
                <a:latin typeface="CIQBES+MS-UIGothic"/>
                <a:cs typeface="CIQBE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CIQBES+MS-UIGothic"/>
                <a:cs typeface="CIQBES+MS-UIGothic"/>
              </a:rPr>
              <a:t>弗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鲁</a:t>
            </a:r>
            <a:r>
              <a:rPr sz="3000">
                <a:solidFill>
                  <a:srgbClr val="FF960E"/>
                </a:solidFill>
                <a:latin typeface="CIQBES+MS-UIGothic"/>
                <a:cs typeface="CIQBES+MS-UIGothic"/>
              </a:rPr>
              <a:t>姆的期望理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CIQBES+MS-UIGothic"/>
                <a:cs typeface="CIQBES+MS-UIGothic"/>
              </a:rPr>
              <a:t>期望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CIQBES+MS-UIGothic"/>
                <a:cs typeface="CIQBES+MS-UIGothic"/>
              </a:rPr>
              <a:t>工具性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4834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CIQBES+MS-UIGothic"/>
                <a:cs typeface="CIQBES+MS-UIGothic"/>
              </a:rPr>
              <a:t>期望理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论</a:t>
            </a:r>
            <a:r>
              <a:rPr sz="2300" spc="25">
                <a:solidFill>
                  <a:srgbClr val="FF960E"/>
                </a:solidFill>
                <a:latin typeface="CIQBES+MS-UIGothic"/>
                <a:cs typeface="CIQBES+MS-UIGothic"/>
              </a:rPr>
              <a:t>公式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CIQBES+MS-UIGothic"/>
                <a:cs typeface="CIQBES+MS-UIGothic"/>
              </a:rPr>
              <a:t>斯金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纳</a:t>
            </a:r>
            <a:r>
              <a:rPr sz="3000">
                <a:solidFill>
                  <a:srgbClr val="FF960E"/>
                </a:solidFill>
                <a:latin typeface="CIQBES+MS-UIGothic"/>
                <a:cs typeface="CIQBES+MS-UIGothic"/>
              </a:rPr>
              <a:t>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FF960E"/>
                </a:solidFill>
                <a:latin typeface="CIQBES+MS-UIGothic"/>
                <a:cs typeface="CIQBES+MS-UIGothic"/>
              </a:rPr>
              <a:t>化理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JQCIR+FMETRM+MicrosoftYaHei"/>
                <a:cs typeface="QJQCIR+FMETRM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JQCIR+FMETRM+MicrosoftYaHei"/>
                <a:cs typeface="QJQCIR+FMETRM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JQCIR+FMETRM+MicrosoftYaHei"/>
                <a:cs typeface="QJQCIR+FMETRM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JQCIR+FMETRM+MicrosoftYaHei"/>
                <a:cs typeface="QJQCIR+FMETRM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CIQBES+MS-UIGothic"/>
                <a:cs typeface="CIQBES+MS-UIGothic"/>
              </a:rPr>
              <a:t>正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强</a:t>
            </a:r>
            <a:r>
              <a:rPr sz="1550">
                <a:solidFill>
                  <a:srgbClr val="FF960E"/>
                </a:solidFill>
                <a:latin typeface="CIQBES+MS-UIGothic"/>
                <a:cs typeface="CIQBES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83100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负强</a:t>
            </a:r>
            <a:r>
              <a:rPr sz="1550">
                <a:solidFill>
                  <a:srgbClr val="FF960E"/>
                </a:solidFill>
                <a:latin typeface="CIQBES+MS-UIGothic"/>
                <a:cs typeface="CIQBES+MS-UIGothic"/>
              </a:rPr>
              <a:t>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CIQBES+MS-UIGothic"/>
                <a:cs typeface="CIQBES+MS-UIGothic"/>
              </a:rPr>
              <a:t>塑造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3457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CIQBES+MS-UIGothic"/>
                <a:cs typeface="CIQBES+MS-UIGothic"/>
              </a:rPr>
              <a:t>消退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CIQBES+MS-UIGothic"/>
                <a:cs typeface="CIQBES+MS-UIGothic"/>
              </a:rPr>
              <a:t>赫茨伯格的双因素理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CIQBES+MS-UIGothic"/>
                <a:cs typeface="CIQBES+MS-UIGothic"/>
              </a:rPr>
              <a:t>激励因素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CIQBES+MS-UIGothic"/>
                <a:cs typeface="CIQBES+MS-UIGothic"/>
              </a:rPr>
              <a:t>保健因素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AMKNLM+UEGWSI+Arial-BoldMT"/>
                <a:cs typeface="AMKNLM+UEGWSI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88970" y="4137893"/>
            <a:ext cx="638466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CIQBES+MS-UIGothic"/>
                <a:cs typeface="CIQBES+MS-UIGothic"/>
              </a:rPr>
              <a:t>激励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实</a:t>
            </a:r>
            <a:r>
              <a:rPr sz="4550" spc="25">
                <a:solidFill>
                  <a:srgbClr val="FFEACF"/>
                </a:solidFill>
                <a:latin typeface="CIQBES+MS-UIGothic"/>
                <a:cs typeface="CIQBES+MS-UIGothic"/>
              </a:rPr>
              <a:t>践：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组织</a:t>
            </a:r>
            <a:r>
              <a:rPr sz="4550" spc="25">
                <a:solidFill>
                  <a:srgbClr val="FFEACF"/>
                </a:solidFill>
                <a:latin typeface="CIQBES+MS-UIGothic"/>
                <a:cs typeface="CIQBES+MS-UIGothic"/>
              </a:rPr>
              <a:t>与个人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https://d.book118.com/568111116070006042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CIQBES+MS-UIGothic</vt:lpstr>
      <vt:lpstr>DBWEJP+ATLLAJ+ArialMT</vt:lpstr>
      <vt:lpstr>Times New Roman</vt:lpstr>
      <vt:lpstr>SimSun</vt:lpstr>
      <vt:lpstr>AMKNLM+UEGWSI+Arial-BoldMT</vt:lpstr>
      <vt:lpstr>QJQCIR+FMETRM+MicrosoftYaHei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2024-09-21T16:39:24.983</cp:lastPrinted>
  <dcterms:created xsi:type="dcterms:W3CDTF">2024-09-21T08:39:25Z</dcterms:created>
  <dcterms:modified xsi:type="dcterms:W3CDTF">2024-09-21T08:39:26Z</dcterms:modified>
</cp:coreProperties>
</file>