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DA0E9-B569-437B-AE57-7DA38B37E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49E3D-10E7-4C3B-AA16-83997392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DBFBD-69D1-4197-B9D8-0B82CCFD4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2DAAD-29AC-4B88-A0CB-7FE167A48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0233E-0DC2-4E65-BADC-2F638F93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B4C8B-A101-4869-A28A-D1522086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E4789-BD5A-4B18-BE86-D3919B396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FAEF4-2FCC-417B-BC87-4D2C6336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E885A-933D-4E27-9C4E-265B4476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8D485-9338-4C2B-9B98-6065CEC1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9B203-F491-40BA-8D8C-6BBC0445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5112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证券工作总结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证券市场运行概况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证券监管与风险防范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证券行业发展趋势与展望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证券公司自身建设与发展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56" r="126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对过去一段时间内证券工作进行全面梳理和评估，展示工作成果。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通过回顾工作过程和结果，发现存在的问题和不足，为改进工作提供依据。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总结工作中的经验和教训，为今后的证券工作提供借鉴和参考。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通过分享工作经验和成果，促进团队成员之间的交流与合作，提升整体工作水平。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提炼经验与教训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包括市场趋势、行业动态、政策变化等方面的分析。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证券市场分析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包括投资策略的制定、投资组合的构建和调整等方面的内容。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投资策略与组合管理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包括交易指令的执行、风险识别和控制等方面的内容。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交易执行与风险控制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包括投资收益、风险调整收益、业绩归因等方面的评估。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证券市场运行概况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26" r="342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87" r="262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截至年底，证券市场总市值达到XX万亿元，较上年增长XX%。其中，股票市值占比XX%，债券市值占比XX%。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市场规模增长率呈现波动上升趋势，表明我国证券市场在逐步扩大，市场活跃度不断提升。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31" b="95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证券市场投资者数量稳步增长，年内新增投资者数量超过XX万，总数达到XX万。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个人投资者占比逐渐下降，机构投资者占比上升。其中，公募基金、私募基金、保险资金等机构投资者成为市场重要力量。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投资者结构变化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投资者类型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投资者数量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全年证券交易量达到XX万亿元，较上年增长XX%。其中，股票交易量占比XX%，债券交易量占比XX%。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换手率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换手率呈现波动下降趋势，表明市场交易活跃度有所下降。但总体来看，换手率仍处于较高水平，市场流动性较为充足。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交易活跃度分析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证券业务开展情况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813" r="38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承销与保荐业务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承销业务规模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本年度共承销XX家企业IPO，募集资金总额达到XX亿元，同比增长XX%。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保荐业务质量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成功保荐XX家企业上市，其中XX家企业在创业板上市，XX家企业在主板上市，保荐项目过会率达到XX%。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积极探索并实践了“绿鞋机制”、“超额配售选择权”等创新承销方式，提高了承销业务的灵活性和市场适应性。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加强投资顾问团队建设，提高客户服务质量和专业水平；推出个性化投资组合和资产配置方案，满足客户多元化投资需求。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经纪业务规模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本年度实现股票基金交易量XX亿元，同比增长XX%；新增客户数XX万户，客户总数达到XX万户。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与多家银行、保险公司等金融机构建立合作关系，拓展经纪业务渠道；积极开展互联网证券业务，提升线上服务能力和用户体验。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经纪业务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本年度自营业务实现投资收益XX亿元，同比增长XX%；自营股票、债券等证券资产规模达到XX亿元。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自营业务规模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坚持价值投资理念，注重基本面分析和风险控制；建立完善的投资决策流程和风险管理体系，确保自营业务稳健发展。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投资策略与风险控制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加强市场研究和分析能力，把握市场趋势和投资机会；重视自营团队建设，提高投资经理和交易员的专业素质和实战经验。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市场研究与团队建设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自营业务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https://d.book118.com/568115112027006026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2024-09-03T06:36:11.500</cp:lastPrinted>
  <dcterms:created xsi:type="dcterms:W3CDTF">2024-09-02T22:36:11Z</dcterms:created>
  <dcterms:modified xsi:type="dcterms:W3CDTF">2024-09-02T22:36:13Z</dcterms:modified>
</cp:coreProperties>
</file>