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37C395-0F0E-4392-9E5A-927C35E43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EF3E2F-E9FC-4E10-A99A-5924DB15B6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BC1D92-A08C-411A-9320-74FF01ACF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A76931-FCDD-4A70-B3F0-F522967B70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A05D91-F6AA-4812-9507-592FCDE059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C54F2C-CCD4-4A6B-91F7-BF188A806D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79108F-C4C0-4CC4-8E2E-4BA19E0E53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404AFF-A8EC-44CB-8237-DEEF54D4CF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E047D9-C977-4AD5-B1BB-83863AA039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8B1D55-F124-41FC-810A-1C02D2F65A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784C44-010D-42F1-A7A6-64DB2478E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1607507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体育中考安全预案应急处置操作培训</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体育中考安全预案概述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应急处置操作基本原则与流程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常见突发事件及应对措施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应急资源调配与使用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现场指挥与协调</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培训总结与考核评估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提高应急处置能力</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应对突发事件</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保障考生安全</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通过培训使相关人员熟悉体育中考可能出现的各种安全问题，掌握相应的应急处置技能，确保考试安全顺利进行。</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针对体育中考过程中可能出现的突发事件，制定科学合理的应急预案，降低事件对考试的影响。</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加强考生安全意识教育，提高考生自我保护能力，确保考生在体育中考中的人身安全。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应急处置知识</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应急演练</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安全意识教育</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培训目标</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组织参训人员进行模拟演练，提高实际操作能力和团队协作能力，确保在真实情况下能够迅速、准确地应对。</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培训内容包括体育中考常见的安全问题及应急处置方法，如运动损伤、中暑、低血糖等紧急情况的识别和处理。</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通过培训使参训人员能够熟练掌握体育中考安全问题的应急处置技能，提高应对突发事件的能力，确保考试安全、有序进行。同时，加强考生的安全意识教育，提高考生的自我保护能力。</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强调安全意识的重要性，提高参训人员对体育中考安全问题的重视程度，增强安全防范意识。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体育中考安全预案概述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2" r="5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917" b="191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安全预案的制定和实施</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制定安全预案</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根据体育中考的特点和可能发生的安全隐患，结合学校实际情况，制定全面、具体、可操作的安全预案。</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预案内容</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包括应急组织、通讯联络、现场处置、医疗救护、安全防护、后勤保障等方面的内容。</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实施步骤</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按照预案内容，明确各项工作的责任人、执行人和监督人，确保预案的顺利实施。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体育中考是一项重要的考试，关系到学生的升学和未来发展，因此保障考试安全至关重要。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安全预案的制定和实施，可以最大程度地预防和减少体育中考中可能出现的安全事故，保障考生的生命安全和身体健康，维护考试的公平、公正和顺利进行。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156" r="26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安全预案的重要性和作用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应急处置操作基本原则与流程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安全第一</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快速反应</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统一指挥</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分工协作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应急处置操作基本原则</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在任何情况下，保障人员安全是首要任务，必须优先于其他任何考虑。</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在发生紧急情况时，应迅速启动应急响应机制，尽快采取措施，防止事态扩大。</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各相关部门和人员应按照预案分工，密切配合，协同应对紧急情况。</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在应急处置过程中，必须确保指挥系统的统一和高效，避免出现混乱和延误。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52684" y="4814330"/>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信息报告</a:t>
            </a:r>
          </a:p>
        </p:txBody>
      </p:sp>
      <p:grpSp>
        <p:nvGrpSpPr>
          <p:cNvPr id="3" name="Group 3"/>
          <p:cNvGrpSpPr/>
          <p:nvPr/>
        </p:nvGrpSpPr>
        <p:grpSpPr>
          <a:xfrm>
            <a:off x="1341364" y="3161470"/>
            <a:ext cx="9743254" cy="1324183"/>
            <a:chOff x="1341364" y="3161470"/>
            <a:chExt cx="9743254" cy="1324183"/>
          </a:xfrm>
        </p:grpSpPr>
        <p:sp>
          <p:nvSpPr>
            <p:cNvPr id="4" name="Freeform 4"/>
            <p:cNvSpPr/>
            <p:nvPr/>
          </p:nvSpPr>
          <p:spPr>
            <a:xfrm>
              <a:off x="1341364"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V="1">
              <a:off x="3379103"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412930"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9470091"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7450670"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465154"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498977"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09454" y="2459941"/>
            <a:ext cx="1858905" cy="43574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109454" y="1792626"/>
            <a:ext cx="1858905" cy="624786"/>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536718"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93880"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74457"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181019" y="2459941"/>
            <a:ext cx="1858905" cy="43574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81019" y="1792626"/>
            <a:ext cx="1858905" cy="624786"/>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520164"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01</a:t>
            </a:r>
          </a:p>
        </p:txBody>
      </p:sp>
      <p:sp>
        <p:nvSpPr>
          <p:cNvPr id="19" name="TextBox 19"/>
          <p:cNvSpPr txBox="1"/>
          <p:nvPr/>
        </p:nvSpPr>
        <p:spPr>
          <a:xfrm>
            <a:off x="3553987"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02</a:t>
            </a:r>
          </a:p>
        </p:txBody>
      </p:sp>
      <p:sp>
        <p:nvSpPr>
          <p:cNvPr id="20" name="TextBox 20"/>
          <p:cNvSpPr txBox="1"/>
          <p:nvPr/>
        </p:nvSpPr>
        <p:spPr>
          <a:xfrm>
            <a:off x="5591728"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03</a:t>
            </a:r>
          </a:p>
        </p:txBody>
      </p:sp>
      <p:sp>
        <p:nvSpPr>
          <p:cNvPr id="21" name="TextBox 21"/>
          <p:cNvSpPr txBox="1"/>
          <p:nvPr/>
        </p:nvSpPr>
        <p:spPr>
          <a:xfrm>
            <a:off x="7629467"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04</a:t>
            </a:r>
          </a:p>
        </p:txBody>
      </p:sp>
      <p:sp>
        <p:nvSpPr>
          <p:cNvPr id="22" name="TextBox 22"/>
          <p:cNvSpPr txBox="1"/>
          <p:nvPr/>
        </p:nvSpPr>
        <p:spPr>
          <a:xfrm>
            <a:off x="9648889"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05</a:t>
            </a:r>
          </a:p>
        </p:txBody>
      </p:sp>
      <p:sp>
        <p:nvSpPr>
          <p:cNvPr id="23" name="TextBox 23"/>
          <p:cNvSpPr txBox="1"/>
          <p:nvPr/>
        </p:nvSpPr>
        <p:spPr>
          <a:xfrm>
            <a:off x="962095"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在发现紧急情况时，立即启动应急响应机制，通知相关人员和部门进入应急状态。</a:t>
            </a:r>
          </a:p>
        </p:txBody>
      </p:sp>
      <p:sp>
        <p:nvSpPr>
          <p:cNvPr id="24" name="TextBox 24"/>
          <p:cNvSpPr txBox="1"/>
          <p:nvPr/>
        </p:nvSpPr>
        <p:spPr>
          <a:xfrm>
            <a:off x="2995918" y="1570795"/>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根据现场情况，迅速采取必要的措施，如疏散人员、救助伤员、控制火源等，以防止事态扩大。</a:t>
            </a:r>
          </a:p>
        </p:txBody>
      </p:sp>
      <p:sp>
        <p:nvSpPr>
          <p:cNvPr id="25" name="TextBox 25"/>
          <p:cNvSpPr txBox="1"/>
          <p:nvPr/>
        </p:nvSpPr>
        <p:spPr>
          <a:xfrm>
            <a:off x="7071398" y="1571051"/>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根据应急处置需要，及时调配人力、物力、财力等资源，确保应急处置工作的顺利进行。</a:t>
            </a:r>
          </a:p>
        </p:txBody>
      </p:sp>
      <p:sp>
        <p:nvSpPr>
          <p:cNvPr id="26" name="TextBox 26"/>
          <p:cNvSpPr txBox="1"/>
          <p:nvPr/>
        </p:nvSpPr>
        <p:spPr>
          <a:xfrm>
            <a:off x="5033659"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及时向有关部门报告现场情况、处置进展和需要协助的事项，确保信息畅通。</a:t>
            </a:r>
          </a:p>
        </p:txBody>
      </p:sp>
      <p:sp>
        <p:nvSpPr>
          <p:cNvPr id="27" name="TextBox 27"/>
          <p:cNvSpPr txBox="1"/>
          <p:nvPr/>
        </p:nvSpPr>
        <p:spPr>
          <a:xfrm>
            <a:off x="9090820"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在应急处置结束后，对现场进行清理和恢复，同时总结经验教训，完善应急预案和处置措施。</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应急处置操作流程</a:t>
              </a:r>
            </a:p>
          </p:txBody>
        </p:sp>
      </p:grpSp>
      <p:sp>
        <p:nvSpPr>
          <p:cNvPr id="50" name="TextBox 50"/>
          <p:cNvSpPr txBox="1"/>
          <p:nvPr/>
        </p:nvSpPr>
        <p:spPr>
          <a:xfrm>
            <a:off x="2814943" y="1248081"/>
            <a:ext cx="2447925" cy="457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现场处置</a:t>
            </a:r>
          </a:p>
        </p:txBody>
      </p:sp>
      <p:sp>
        <p:nvSpPr>
          <p:cNvPr id="51" name="TextBox 51"/>
          <p:cNvSpPr txBox="1"/>
          <p:nvPr/>
        </p:nvSpPr>
        <p:spPr>
          <a:xfrm>
            <a:off x="781120" y="4814330"/>
            <a:ext cx="2447925" cy="44767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启动应急响应</a:t>
            </a:r>
          </a:p>
        </p:txBody>
      </p:sp>
      <p:sp>
        <p:nvSpPr>
          <p:cNvPr id="52" name="TextBox 52"/>
          <p:cNvSpPr txBox="1"/>
          <p:nvPr/>
        </p:nvSpPr>
        <p:spPr>
          <a:xfrm>
            <a:off x="8909845" y="4814330"/>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后续处理</a:t>
            </a:r>
          </a:p>
        </p:txBody>
      </p:sp>
      <p:sp>
        <p:nvSpPr>
          <p:cNvPr id="53" name="TextBox 53"/>
          <p:cNvSpPr txBox="1"/>
          <p:nvPr/>
        </p:nvSpPr>
        <p:spPr>
          <a:xfrm>
            <a:off x="6890423" y="1248338"/>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资源调配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常见突发事件及应对措施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https://d.book118.com/568116075075006031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2024-09-08T13:58:17.588</cp:lastPrinted>
  <dcterms:created xsi:type="dcterms:W3CDTF">2024-09-08T05:58:17Z</dcterms:created>
  <dcterms:modified xsi:type="dcterms:W3CDTF">2024-09-08T05:58:19Z</dcterms:modified>
</cp:coreProperties>
</file>