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8A368B6-B825-4E65-B7F6-C0F8E7ED728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7EE5555-39A9-408C-A6F9-883E37B9258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07DE66F-D03D-41F7-8F3D-B0752B711F2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2428655-62CF-4A72-8C54-87D73550D83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4820578-FA3A-4306-8441-E29F046979B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DB11E85-1B19-478D-B0E8-A833959355C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F125FAD-3F30-492F-8737-EA166EC9EA5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443E012-C064-4F34-B089-C51A8551ACF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AD00EC6-6221-4101-85C4-12AF2DBA74C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13522B8-1ED1-4586-AB18-1859970E3EA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438ED46-507C-49D2-9D19-469F4A901AC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14.jpeg" /><Relationship Id="rId6"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20.jpeg" /><Relationship Id="rId6"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23.jpeg" /><Relationship Id="rId4" Type="http://schemas.openxmlformats.org/officeDocument/2006/relationships/image" Target="../media/image24.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68117003133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33230" y="2310725"/>
            <a:ext cx="10525539" cy="1104900"/>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175" b="1">
                <a:solidFill>
                  <a:schemeClr val="dk1">
                    <a:alpha val="100000"/>
                  </a:schemeClr>
                </a:solidFill>
                <a:latin typeface="Microsoft Yahei"/>
                <a:ea typeface="Microsoft Yahei"/>
                <a:cs typeface="Microsoft Yahei"/>
              </a:rPr>
              <a:t>市场调研与咨询行业的在线调查与数据收集培训</a:t>
            </a:r>
          </a:p>
        </p:txBody>
      </p:sp>
      <p:sp>
        <p:nvSpPr>
          <p:cNvPr id="3" name="TextBox 3"/>
          <p:cNvSpPr txBox="1"/>
          <p:nvPr/>
        </p:nvSpPr>
        <p:spPr>
          <a:xfrm>
            <a:off x="3825995" y="6044090"/>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chemeClr val="dk1">
                    <a:alpha val="100000"/>
                  </a:schemeClr>
                </a:solidFill>
                <a:latin typeface="Microsoft Yahei"/>
                <a:ea typeface="Microsoft Yahei"/>
                <a:cs typeface="Microsoft Yahei"/>
              </a:rPr>
              <a:t>汇报人：PPT可修改</a:t>
            </a:r>
          </a:p>
        </p:txBody>
      </p:sp>
      <p:sp>
        <p:nvSpPr>
          <p:cNvPr id="4" name="TextBox 4"/>
          <p:cNvSpPr txBox="1"/>
          <p:nvPr/>
        </p:nvSpPr>
        <p:spPr>
          <a:xfrm>
            <a:off x="3825995" y="1676741"/>
            <a:ext cx="4540009"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chemeClr val="dk1">
                    <a:alpha val="100000"/>
                  </a:schemeClr>
                </a:solidFill>
                <a:latin typeface="Microsoft Yahei"/>
                <a:ea typeface="Microsoft Yahei"/>
                <a:cs typeface="Microsoft Yahei"/>
              </a:rPr>
              <a:t>2024-01-23</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市场调研与咨询行业概述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在线调查方法与技巧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数据收集渠道拓展与整合</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数据分析方法与工具应用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案例分享：成功实施在线调查与数据收集项目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挑战与机遇：如何应对市场调研与咨询行业的变革</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01</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市场调研与咨询行业概述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7928" b="792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行业现状及发展趋势</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行业规模持续扩大</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随着市场竞争的加剧，企业对市场调研与咨询的需求不断增长，推动行业规模持续扩大。</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服务内容日益丰富</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市场调研与咨询行业服务内容从传统的市场研究、营销策划向数字化、智能化方向拓展，包括大数据分析、消费者行为研究等。</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跨界融合趋势明显</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市场调研与咨询行业与其他行业如互联网、金融等跨界融合，形成新的商业模式和服务形态。</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通过市场调研，企业可以了解消费者的需求、偏好和购买行为，为产品开发和营销策略提供重要依据。</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了解市场需求</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市场调研与咨询可以帮助企业把握市场发展趋势，及时调整经营策略，保持竞争优势。</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把握市场趋势</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3625" r="3625"/>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市场调研与咨询提供的数据和分析报告可以为企业决策提供有力支持，提高决策效率和准确性。</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提高决策效率</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市场调研与咨询的重要性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核心能力</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市场调研与咨询行业的核心能力包括数据分析能力、市场研究能力、营销策划能力等。</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人才需求</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行业需要具备统计学、经济学、市场营销等相关专业背景的人才，同时需要具备较强的沟通能力和团队合作精神。此外，随着互联网和大数据技术的发展，具备数据分析和处理能力的人才也越来越受到行业的青睐。</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行业核心能力及人才需求</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02</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在线调查方法与技巧</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167" r="3167"/>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2887" r="12887"/>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3087" r="3087"/>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t="8055" b="8055"/>
          <a:stretch>
            <a:fillRect/>
          </a:stretch>
        </p:blipFill>
        <p:spPr>
          <a:xfrm>
            <a:off x="3571418" y="1892300"/>
            <a:ext cx="2266949" cy="2420620"/>
          </a:xfrm>
          <a:prstGeom prst="rect">
            <a:avLst/>
          </a:prstGeom>
        </p:spPr>
      </p:pic>
      <p:grpSp>
        <p:nvGrpSpPr>
          <p:cNvPr id="6" name="Group 6"/>
          <p:cNvGrpSpPr/>
          <p:nvPr/>
        </p:nvGrpSpPr>
        <p:grpSpPr>
          <a:xfrm>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05451" y="4206759"/>
              <a:ext cx="2286000" cy="2103025"/>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问卷调查设计原则及实践</a:t>
              </a:r>
            </a:p>
          </p:txBody>
        </p:sp>
      </p:grpSp>
      <p:grpSp>
        <p:nvGrpSpPr>
          <p:cNvPr id="43" name="Group 43"/>
          <p:cNvGrpSpPr/>
          <p:nvPr/>
        </p:nvGrpSpPr>
        <p:grpSpPr>
          <a:xfrm>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在设计问卷前，需明确调查目的和需求，确保问卷内容与目标一致。</a:t>
              </a:r>
            </a:p>
          </p:txBody>
        </p:sp>
      </p:grpSp>
      <p:grpSp>
        <p:nvGrpSpPr>
          <p:cNvPr id="45" name="Group 45"/>
          <p:cNvGrpSpPr/>
          <p:nvPr/>
        </p:nvGrpSpPr>
        <p:grpSpPr>
          <a:xfrm>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问题应清晰、简洁、无歧义，避免引导性语言和复杂句式。</a:t>
              </a:r>
            </a:p>
          </p:txBody>
        </p:sp>
      </p:grpSp>
      <p:grpSp>
        <p:nvGrpSpPr>
          <p:cNvPr id="47" name="Group 47"/>
          <p:cNvGrpSpPr/>
          <p:nvPr/>
        </p:nvGrpSpPr>
        <p:grpSpPr>
          <a:xfrm>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问卷不宜过长，以免受访者产生疲劳和抵触情绪，影响数据质量。</a:t>
              </a:r>
            </a:p>
          </p:txBody>
        </p:sp>
      </p:grpSp>
      <p:grpSp>
        <p:nvGrpSpPr>
          <p:cNvPr id="49" name="Group 49"/>
          <p:cNvGrpSpPr/>
          <p:nvPr/>
        </p:nvGrpSpPr>
        <p:grpSpPr>
          <a:xfrm>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rgbClr val="FFFDFD">
                      <a:alpha val="100000"/>
                    </a:srgbClr>
                  </a:solidFill>
                  <a:latin typeface="Microsoft Yahei"/>
                  <a:ea typeface="Microsoft Yahei"/>
                  <a:cs typeface="Microsoft Yahei"/>
                </a:rPr>
                <a:t>设计时需考虑数据分析的便捷性，如采用量表、选择题等易于量化的形式。</a:t>
              </a:r>
            </a:p>
          </p:txBody>
        </p:sp>
      </p:grpSp>
      <p:grpSp>
        <p:nvGrpSpPr>
          <p:cNvPr id="51" name="Group 51"/>
          <p:cNvGrpSpPr/>
          <p:nvPr/>
        </p:nvGrpSpPr>
        <p:grpSpPr>
          <a:xfrm>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明确调查目的</a:t>
              </a:r>
            </a:p>
          </p:txBody>
        </p:sp>
      </p:grpSp>
      <p:grpSp>
        <p:nvGrpSpPr>
          <p:cNvPr id="53" name="Group 53"/>
          <p:cNvGrpSpPr/>
          <p:nvPr/>
        </p:nvGrpSpPr>
        <p:grpSpPr>
          <a:xfrm>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合理设置问题</a:t>
              </a:r>
            </a:p>
          </p:txBody>
        </p:sp>
      </p:grpSp>
      <p:grpSp>
        <p:nvGrpSpPr>
          <p:cNvPr id="55" name="Group 55"/>
          <p:cNvGrpSpPr/>
          <p:nvPr/>
        </p:nvGrpSpPr>
        <p:grpSpPr>
          <a:xfrm>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控制问卷长度</a:t>
              </a:r>
            </a:p>
          </p:txBody>
        </p:sp>
      </p:grpSp>
      <p:grpSp>
        <p:nvGrpSpPr>
          <p:cNvPr id="57" name="Group 57"/>
          <p:cNvGrpSpPr/>
          <p:nvPr/>
        </p:nvGrpSpPr>
        <p:grpSpPr>
          <a:xfrm>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FFF">
                      <a:alpha val="100000"/>
                    </a:srgbClr>
                  </a:solidFill>
                  <a:latin typeface="Microsoft Yahei"/>
                  <a:ea typeface="Microsoft Yahei"/>
                  <a:cs typeface="Microsoft Yahei"/>
                </a:rPr>
                <a:t>便于数据分析</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01D4F"/>
                  </a:solidFill>
                  <a:latin typeface="Calibri"/>
                  <a:ea typeface="+mn-ea"/>
                  <a:cs typeface="+mn-cs"/>
                </a:defRPr>
              </a:lvl1pPr>
              <a:lvl2pPr marL="457200" algn="l" defTabSz="914400" rtl="0" eaLnBrk="1" latinLnBrk="0" hangingPunct="1">
                <a:defRPr sz="1800" kern="1200">
                  <a:solidFill>
                    <a:srgbClr val="001D4F"/>
                  </a:solidFill>
                  <a:latin typeface="Calibri"/>
                  <a:ea typeface="+mn-ea"/>
                  <a:cs typeface="+mn-cs"/>
                </a:defRPr>
              </a:lvl2pPr>
              <a:lvl3pPr marL="914400" algn="l" defTabSz="914400" rtl="0" eaLnBrk="1" latinLnBrk="0" hangingPunct="1">
                <a:defRPr sz="1800" kern="1200">
                  <a:solidFill>
                    <a:srgbClr val="001D4F"/>
                  </a:solidFill>
                  <a:latin typeface="Calibri"/>
                  <a:ea typeface="+mn-ea"/>
                  <a:cs typeface="+mn-cs"/>
                </a:defRPr>
              </a:lvl3pPr>
              <a:lvl4pPr marL="1371600" algn="l" defTabSz="914400" rtl="0" eaLnBrk="1" latinLnBrk="0" hangingPunct="1">
                <a:defRPr sz="1800" kern="1200">
                  <a:solidFill>
                    <a:srgbClr val="001D4F"/>
                  </a:solidFill>
                  <a:latin typeface="Calibri"/>
                  <a:ea typeface="+mn-ea"/>
                  <a:cs typeface="+mn-cs"/>
                </a:defRPr>
              </a:lvl4pPr>
              <a:lvl5pPr marL="1828800" algn="l" defTabSz="914400" rtl="0" eaLnBrk="1" latinLnBrk="0" hangingPunct="1">
                <a:defRPr sz="1800" kern="1200">
                  <a:solidFill>
                    <a:srgbClr val="001D4F"/>
                  </a:solidFill>
                  <a:latin typeface="Calibri"/>
                  <a:ea typeface="+mn-ea"/>
                  <a:cs typeface="+mn-cs"/>
                </a:defRPr>
              </a:lvl5pPr>
              <a:lvl6pPr marL="2286000" algn="l" defTabSz="914400" rtl="0" eaLnBrk="1" latinLnBrk="0" hangingPunct="1">
                <a:defRPr sz="1800" kern="1200">
                  <a:solidFill>
                    <a:srgbClr val="001D4F"/>
                  </a:solidFill>
                  <a:latin typeface="Calibri"/>
                  <a:ea typeface="+mn-ea"/>
                  <a:cs typeface="+mn-cs"/>
                </a:defRPr>
              </a:lvl6pPr>
              <a:lvl7pPr marL="2743200" algn="l" defTabSz="914400" rtl="0" eaLnBrk="1" latinLnBrk="0" hangingPunct="1">
                <a:defRPr sz="1800" kern="1200">
                  <a:solidFill>
                    <a:srgbClr val="001D4F"/>
                  </a:solidFill>
                  <a:latin typeface="Calibri"/>
                  <a:ea typeface="+mn-ea"/>
                  <a:cs typeface="+mn-cs"/>
                </a:defRPr>
              </a:lvl7pPr>
              <a:lvl8pPr marL="3200400" algn="l" defTabSz="914400" rtl="0" eaLnBrk="1" latinLnBrk="0" hangingPunct="1">
                <a:defRPr sz="1800" kern="1200">
                  <a:solidFill>
                    <a:srgbClr val="001D4F"/>
                  </a:solidFill>
                  <a:latin typeface="Calibri"/>
                  <a:ea typeface="+mn-ea"/>
                  <a:cs typeface="+mn-cs"/>
                </a:defRPr>
              </a:lvl8pPr>
              <a:lvl9pPr marL="3657600" algn="l" defTabSz="914400" rtl="0" eaLnBrk="1" latinLnBrk="0" hangingPunct="1">
                <a:defRPr sz="1800" kern="1200">
                  <a:solidFill>
                    <a:srgbClr val="001D4F"/>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平台功能比较</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用户群体匹配</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平台安全性评估</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平台使用培训</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网络调查平台选择与使用</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选择具备问卷设计、数据收集、数据分析等功能的网络调查平台。</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确保所选平台的数据安全性能，如数据加密、备份等。</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根据目标受访者的特征，选择与之相匹配的调查平台，如针对年轻人的调查可选择社交媒体平台。</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对调查团队成员进行平台使用培训，确保熟练掌握各项功能。</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多渠道数据收集</a:t>
            </a:r>
            <a:endParaRPr lang="en-US" sz="1100"/>
          </a:p>
        </p:txBody>
      </p:sp>
      <p:sp>
        <p:nvSpPr>
          <p:cNvPr id="3" name="AutoShape 3"/>
          <p:cNvSpPr/>
          <p:nvPr/>
        </p:nvSpPr>
        <p:spPr>
          <a:xfrm>
            <a:off x="3575643"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激励机制设计</a:t>
            </a:r>
            <a:endParaRPr lang="en-US" sz="1100"/>
          </a:p>
        </p:txBody>
      </p:sp>
      <p:sp>
        <p:nvSpPr>
          <p:cNvPr id="4" name="AutoShape 4"/>
          <p:cNvSpPr/>
          <p:nvPr/>
        </p:nvSpPr>
        <p:spPr>
          <a:xfrm>
            <a:off x="6220535"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数据质量控制</a:t>
            </a:r>
            <a:endParaRPr lang="en-US" sz="1100"/>
          </a:p>
        </p:txBody>
      </p:sp>
      <p:sp>
        <p:nvSpPr>
          <p:cNvPr id="5" name="AutoShape 5"/>
          <p:cNvSpPr/>
          <p:nvPr/>
        </p:nvSpPr>
        <p:spPr>
          <a:xfrm>
            <a:off x="8927174" y="4720386"/>
            <a:ext cx="2415272" cy="37040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alpha val="100000"/>
                  </a:schemeClr>
                </a:solidFill>
                <a:latin typeface="Microsoft Yahei"/>
                <a:ea typeface="Microsoft Yahei"/>
                <a:cs typeface="Microsoft Yahei"/>
              </a:rPr>
              <a:t>数据收集进度监控</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数据收集策略及优化措施</a:t>
              </a:r>
            </a:p>
          </p:txBody>
        </p:sp>
      </p:grpSp>
      <p:pic>
        <p:nvPicPr>
          <p:cNvPr id="28" name="Picture 28"/>
          <p:cNvPicPr>
            <a:picLocks noChangeAspect="1"/>
          </p:cNvPicPr>
          <p:nvPr/>
        </p:nvPicPr>
        <p:blipFill>
          <a:blip r:embed="rId2"/>
          <a:srcRect t="116" b="116"/>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t="12587" b="12587"/>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16" b="116"/>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16" b="116"/>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利用邮件、短信、社交媒体等多种渠道进行数据收集，提高数据覆盖面。</a:t>
            </a:r>
            <a:endParaRPr lang="en-US" sz="1100"/>
          </a:p>
        </p:txBody>
      </p:sp>
      <p:sp>
        <p:nvSpPr>
          <p:cNvPr id="41" name="AutoShape 41"/>
          <p:cNvSpPr/>
          <p:nvPr/>
        </p:nvSpPr>
        <p:spPr>
          <a:xfrm>
            <a:off x="3595904"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合理设置激励机制，如抽奖、礼品等，提高受访者的参与意愿和积极性。</a:t>
            </a:r>
            <a:endParaRPr lang="en-US" sz="1100"/>
          </a:p>
        </p:txBody>
      </p:sp>
      <p:sp>
        <p:nvSpPr>
          <p:cNvPr id="42" name="AutoShape 42"/>
          <p:cNvSpPr/>
          <p:nvPr/>
        </p:nvSpPr>
        <p:spPr>
          <a:xfrm>
            <a:off x="6274100"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设定合理的筛选条件和数据清洗规则，确保收集到的数据质量可靠。</a:t>
            </a:r>
            <a:endParaRPr lang="en-US" sz="1100"/>
          </a:p>
        </p:txBody>
      </p:sp>
      <p:sp>
        <p:nvSpPr>
          <p:cNvPr id="43" name="AutoShape 43"/>
          <p:cNvSpPr/>
          <p:nvPr/>
        </p:nvSpPr>
        <p:spPr>
          <a:xfrm>
            <a:off x="8952297" y="5153111"/>
            <a:ext cx="2415273" cy="999925"/>
          </a:xfrm>
          <a:prstGeom prst="rect">
            <a:avLst/>
          </a:prstGeom>
          <a:noFill/>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alpha val="100000"/>
                  </a:schemeClr>
                </a:solidFill>
                <a:latin typeface="Microsoft Yahei"/>
                <a:ea typeface="Microsoft Yahei"/>
                <a:cs typeface="Microsoft Yahei"/>
              </a:rPr>
              <a:t>实时关注数据收集进度，及时调整策略或增加资源投入，确保按计划完成数据收集任务。</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31435" y="1123959"/>
            <a:ext cx="8329129" cy="18726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9225" b="1">
                <a:solidFill>
                  <a:schemeClr val="dk1">
                    <a:alpha val="100000"/>
                  </a:schemeClr>
                </a:solidFill>
                <a:latin typeface="Microsoft Yahei"/>
                <a:ea typeface="Microsoft Yahei"/>
                <a:cs typeface="Microsoft Yahei"/>
              </a:rPr>
              <a:t>03</a:t>
            </a:r>
          </a:p>
        </p:txBody>
      </p:sp>
      <p:sp>
        <p:nvSpPr>
          <p:cNvPr id="3" name="TextBox 3"/>
          <p:cNvSpPr txBox="1"/>
          <p:nvPr/>
        </p:nvSpPr>
        <p:spPr>
          <a:xfrm>
            <a:off x="2452006" y="3226434"/>
            <a:ext cx="7286625" cy="15716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a:solidFill>
                  <a:schemeClr val="dk1">
                    <a:alpha val="100000"/>
                  </a:schemeClr>
                </a:solidFill>
                <a:latin typeface="Microsoft Yahei"/>
                <a:ea typeface="Microsoft Yahei"/>
                <a:cs typeface="Microsoft Yahei"/>
              </a:rPr>
              <a:t>数据收集渠道拓展与整合</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通过调用社交媒体平台的API接口，可以获取大量的用户数据，包括用户行为、兴趣偏好、社交关系等。</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利用API接口</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运用网络爬虫技术，可以自动化地从社交媒体平台上抓取公开可见的数据，如帖子、评论、点赞等。</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网络爬虫技术</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借助第三方数据分析工具，可以对社交媒体数据进行深入挖掘和分析，提取有价值的信息和洞察。</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第三方数据分析工具</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社交媒体数据收集方法</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各级政府通常会在官方网站上发布各类公开数据，包括经济、社会、环境等方面的统计数据。</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政府官方网站</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政府数据开放平台</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政府信息公开申请</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2476" r="12476"/>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一些地方政府已经建立了数据开放平台，提供统一的数据接口和数据集下载服务。</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根据政府信息公开条例，公民、法人或者其他组织可以向政府机关申请获取相关政府信息。</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政府公开数据获取途径</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https://d.book118.com/568117003133006036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89</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2024-09-16T10:30:23.860</cp:lastPrinted>
  <dcterms:created xsi:type="dcterms:W3CDTF">2024-09-16T02:30:23Z</dcterms:created>
  <dcterms:modified xsi:type="dcterms:W3CDTF">2024-09-16T02:30:26Z</dcterms:modified>
</cp:coreProperties>
</file>