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020C79-0A20-45AB-8DF6-AEC6021C0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DC0B4-0D02-472D-BC9F-5E60C97AE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8A6691-F8B3-43C7-8D14-F65FD7418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0D4354-E870-4E97-B582-42DCFFC18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88FEFA-06F7-44EB-81F3-AA2510CAD1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176DF1-AE6E-4415-A409-F879025F76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E5ADE0-DE77-4EDA-B7DD-6461F783F6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62B0A-689F-4CDF-8EA7-59BF3B9C1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61EB88-7326-4C15-9E7E-EBB10CDDD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7A04DA-5522-4720-AE3E-CCF8913E9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C46CD-0A06-420D-A79E-FC0DCECCE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3201210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00" err="1" smtClean="0">
                <a:solidFill>
                  <a:schemeClr val="accent1"/>
                </a:solidFill>
                <a:effectLst>
                  <a:outerShdw blurRad="38100" dist="38100" dir="2700000" algn="tl">
                    <a:srgbClr val="000000">
                      <a:alpha val="43137"/>
                    </a:srgbClr>
                  </a:outerShdw>
                </a:effectLst>
                <a:latin typeface="微软雅黑"/>
                <a:ea typeface="微软雅黑"/>
                <a:cs typeface="微软雅黑"/>
              </a:rPr>
              <a:t>汇报人</a:t>
            </a:r>
            <a:r>
              <a:rPr lang="en-US" sz="1400" err="1" smtClean="0">
                <a:solidFill>
                  <a:schemeClr val="accent1"/>
                </a:solidFill>
                <a:effectLst>
                  <a:outerShdw blurRad="38100" dist="38100" dir="2700000" algn="tl">
                    <a:srgbClr val="000000">
                      <a:alpha val="43137"/>
                    </a:srgbClr>
                  </a:outerShdw>
                </a:effectLst>
                <a:latin typeface="Arial"/>
                <a:ea typeface="Arial"/>
                <a:cs typeface="Arial"/>
              </a:rPr>
              <a:t>：</a:t>
            </a:r>
            <a:r>
              <a:rPr lang="en-US" altLang="zh-CN" sz="1400" err="1" smtClean="0">
                <a:solidFill>
                  <a:schemeClr val="accent1"/>
                </a:solidFill>
                <a:effectLst>
                  <a:outerShdw blurRad="38100" dist="38100" dir="2700000" algn="tl">
                    <a:srgbClr val="000000">
                      <a:alpha val="43137"/>
                    </a:srgbClr>
                  </a:outerShdw>
                </a:effectLst>
                <a:latin typeface="Arial"/>
                <a:ea typeface="Arial"/>
                <a:cs typeface="Arial"/>
              </a:rPr>
              <a:t>XXX</a:t>
            </a:r>
            <a:endParaRPr lang="en-US" sz="1200">
              <a:effectLst>
                <a:outerShdw blurRad="38100" dist="38100" dir="2700000" algn="tl">
                  <a:srgbClr val="000000">
                    <a:alpha val="43137"/>
                  </a:srgbClr>
                </a:outerShdw>
              </a:effectLst>
            </a:endParaRPr>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1400" smtClean="0">
                <a:solidFill>
                  <a:schemeClr val="accent1"/>
                </a:solidFill>
                <a:effectLst>
                  <a:outerShdw blurRad="38100" dist="38100" dir="2700000" algn="tl">
                    <a:srgbClr val="000000">
                      <a:alpha val="43137"/>
                    </a:srgbClr>
                  </a:outerShdw>
                </a:effectLst>
                <a:latin typeface="Microsoft Yahei"/>
                <a:ea typeface="Microsoft Yahei"/>
                <a:cs typeface="Microsoft Yahei"/>
              </a:rPr>
              <a:t>XX</a:t>
            </a:r>
            <a:r>
              <a:rPr lang="en-US" sz="1400" smtClean="0">
                <a:solidFill>
                  <a:schemeClr val="accent1"/>
                </a:solidFill>
                <a:effectLst>
                  <a:outerShdw blurRad="38100" dist="38100" dir="2700000" algn="tl">
                    <a:srgbClr val="000000">
                      <a:alpha val="43137"/>
                    </a:srgbClr>
                  </a:outerShdw>
                </a:effectLst>
                <a:latin typeface="Microsoft Yahei"/>
                <a:ea typeface="Microsoft Yahei"/>
                <a:cs typeface="Microsoft Yahei"/>
              </a:rPr>
              <a:t>-</a:t>
            </a:r>
            <a:r>
              <a:rPr lang="en-US" altLang="zh-CN" sz="1400" smtClean="0">
                <a:solidFill>
                  <a:schemeClr val="accent1"/>
                </a:solidFill>
                <a:effectLst>
                  <a:outerShdw blurRad="38100" dist="38100" dir="2700000" algn="tl">
                    <a:srgbClr val="000000">
                      <a:alpha val="43137"/>
                    </a:srgbClr>
                  </a:outerShdw>
                </a:effectLst>
                <a:latin typeface="Microsoft Yahei"/>
                <a:ea typeface="Microsoft Yahei"/>
                <a:cs typeface="Microsoft Yahei"/>
              </a:rPr>
              <a:t>XX</a:t>
            </a:r>
            <a:r>
              <a:rPr lang="en-US" sz="1400" smtClean="0">
                <a:solidFill>
                  <a:schemeClr val="accent1"/>
                </a:solidFill>
                <a:effectLst>
                  <a:outerShdw blurRad="38100" dist="38100" dir="2700000" algn="tl">
                    <a:srgbClr val="000000">
                      <a:alpha val="43137"/>
                    </a:srgbClr>
                  </a:outerShdw>
                </a:effectLst>
                <a:latin typeface="Microsoft Yahei"/>
                <a:ea typeface="Microsoft Yahei"/>
                <a:cs typeface="Microsoft Yahei"/>
              </a:rPr>
              <a:t>-</a:t>
            </a:r>
            <a:r>
              <a:rPr lang="en-US" altLang="zh-CN" sz="1400" smtClean="0">
                <a:solidFill>
                  <a:schemeClr val="accent1"/>
                </a:solidFill>
                <a:effectLst>
                  <a:outerShdw blurRad="38100" dist="38100" dir="2700000" algn="tl">
                    <a:srgbClr val="000000">
                      <a:alpha val="43137"/>
                    </a:srgbClr>
                  </a:outerShdw>
                </a:effectLst>
                <a:latin typeface="Microsoft Yahei"/>
                <a:ea typeface="Microsoft Yahei"/>
                <a:cs typeface="Microsoft Yahei"/>
              </a:rPr>
              <a:t>XX</a:t>
            </a:r>
            <a:endParaRPr lang="en-US" sz="1200">
              <a:effectLst>
                <a:outerShdw blurRad="38100" dist="38100" dir="2700000" algn="tl">
                  <a:srgbClr val="000000">
                    <a:alpha val="43137"/>
                  </a:srgbClr>
                </a:outerShdw>
              </a:effectLst>
            </a:endParaRPr>
          </a:p>
        </p:txBody>
      </p:sp>
      <p:sp>
        <p:nvSpPr>
          <p:cNvPr id="4" name="TextBox 4"/>
          <p:cNvSpPr txBox="1"/>
          <p:nvPr/>
        </p:nvSpPr>
        <p:spPr>
          <a:xfrm>
            <a:off x="1296601" y="2837232"/>
            <a:ext cx="9600000" cy="769441"/>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400" b="1" err="1" smtClean="0">
                <a:solidFill>
                  <a:schemeClr val="accent1"/>
                </a:solidFill>
                <a:effectLst>
                  <a:outerShdw blurRad="38100" dist="38100" dir="2700000" algn="tl">
                    <a:srgbClr val="000000">
                      <a:alpha val="43137"/>
                    </a:srgbClr>
                  </a:outerShdw>
                </a:effectLst>
                <a:latin typeface="Microsoft Yahei"/>
                <a:ea typeface="Microsoft Yahei"/>
                <a:cs typeface="Microsoft Yahei"/>
              </a:rPr>
              <a:t>医院护士长年终总结及工作计划</a:t>
            </a:r>
            <a:r>
              <a:rPr lang="en-US" altLang="zh-CN" sz="4400" b="1" err="1" smtClean="0">
                <a:solidFill>
                  <a:schemeClr val="accent1"/>
                </a:solidFill>
                <a:effectLst>
                  <a:outerShdw blurRad="38100" dist="38100" dir="2700000" algn="tl">
                    <a:srgbClr val="000000">
                      <a:alpha val="43137"/>
                    </a:srgbClr>
                  </a:outerShdw>
                </a:effectLst>
                <a:latin typeface="Microsoft Yahei"/>
                <a:ea typeface="Microsoft Yahei"/>
                <a:cs typeface="Microsoft Yahei"/>
              </a:rPr>
              <a:t>PPT</a:t>
            </a:r>
            <a:endParaRPr lang="en-US" sz="4400" b="1">
              <a:solidFill>
                <a:schemeClr val="accent1"/>
              </a:solidFill>
              <a:effectLst>
                <a:outerShdw blurRad="38100" dist="38100" dir="2700000" algn="tl">
                  <a:srgbClr val="000000">
                    <a:alpha val="43137"/>
                  </a:srgbClr>
                </a:outerShdw>
              </a:effectLst>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护士长工作总结</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护理工作成果与亮点</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护理工作面临的挑战与对策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护士长工作计划与展望</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护理部门表彰与鼓励机制</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下一年度护理工作计划与目标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护士长工作总结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5154" r="5154"/>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总结全年护理工作量及完成情况，如护理病人数量、手术配合、护理文书书写等。</a:t>
            </a:r>
          </a:p>
        </p:txBody>
      </p:sp>
      <p:sp>
        <p:nvSpPr>
          <p:cNvPr id="4" name="TextBox 4"/>
          <p:cNvSpPr txBox="1"/>
          <p:nvPr/>
        </p:nvSpPr>
        <p:spPr>
          <a:xfrm>
            <a:off x="539110" y="3178907"/>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分析护理工作质量及控制情况，如消毒隔离、基础护理、护理安全等。</a:t>
            </a:r>
          </a:p>
        </p:txBody>
      </p:sp>
      <p:sp>
        <p:nvSpPr>
          <p:cNvPr id="5" name="TextBox 5"/>
          <p:cNvSpPr txBox="1"/>
          <p:nvPr/>
        </p:nvSpPr>
        <p:spPr>
          <a:xfrm>
            <a:off x="539110" y="4746271"/>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评估护理人员培训及带教工作，如业务学习、技能培训、实习生带教等。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护理工作完成情况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分析护士团队建设及管理情况，如人员构成、排班模式、工作安排等。</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评估护士绩效考核及激励机制，如工作积极性、工作效率、优秀员工评选等。</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总结护士团队培训及学习情况，如参加学术会议、进修培训、科研成果等。</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人员管理情况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统计病人满意度调查结果，如服务态度、护理技能、环境卫生等。</a:t>
            </a:r>
          </a:p>
        </p:txBody>
      </p:sp>
      <p:sp>
        <p:nvSpPr>
          <p:cNvPr id="37" name="TextBox 37"/>
          <p:cNvSpPr txBox="1"/>
          <p:nvPr/>
        </p:nvSpPr>
        <p:spPr>
          <a:xfrm>
            <a:off x="9053162" y="1245013"/>
            <a:ext cx="2447925" cy="22876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分析病人反馈意见及建议，如沟通交流、关怀照顾、后勤保障等。</a:t>
            </a:r>
          </a:p>
        </p:txBody>
      </p:sp>
      <p:sp>
        <p:nvSpPr>
          <p:cNvPr id="38" name="TextBox 38"/>
          <p:cNvSpPr txBox="1"/>
          <p:nvPr/>
        </p:nvSpPr>
        <p:spPr>
          <a:xfrm>
            <a:off x="8066398" y="3843528"/>
            <a:ext cx="24479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总结提高病人满意度的措施和方法，如服务流程优化、关爱行动、特色服务等。</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病人满意度情况</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分析护理工作中存在的不足与问题，如技能水平不足、团队协作不佳、服务意识不强等。</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总结管理方面存在的漏洞和短板，如制度不健全、流程不合理、考核不科学等。</a:t>
            </a:r>
          </a:p>
        </p:txBody>
      </p:sp>
      <p:pic>
        <p:nvPicPr>
          <p:cNvPr id="6" name="Picture 6"/>
          <p:cNvPicPr>
            <a:picLocks noChangeAspect="1"/>
          </p:cNvPicPr>
          <p:nvPr/>
        </p:nvPicPr>
        <p:blipFill>
          <a:blip r:embed="rId2"/>
          <a:srcRect t="13779" b="1377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探讨改进措施和解决方案，如加强培训、优化流程、完善考核等。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存在的不足与问题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护理工作成果与亮点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成功案例1</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成功案例2</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成功案例分享</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描述具体的护理成功案例，如患者病情的复杂性、护理过程中的挑战以及如何通过护士长的领导和团队的努力实现良好的护理效果。</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同样描述具体的护理成功案例，强调团队合作、创新和解决问题的能力。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列举本年度内，护士长或其团队获得的奖项或荣誉，如“优秀护士长奖”或“护理创新奖”。</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奖项1</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列举另一个本年度内获得的奖项或荣誉，以展示护士长和团队在不同领域的优秀表现。</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奖项2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护理人员获奖情况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描述一位病人对护士长和团队的高度评价和感激之情，强调护士们的专业、关怀和帮助如何影响病人的康复过程。</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同样描述一位病人对护士们的感激之情，分享一些具体的细节，如护士们在病人遇到困难时的支持和鼓励。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病人反馈与感谢</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病人2</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病人1</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护理工作面临的挑战与对策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护理人员不足与应对策略</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应对策略</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合理配置人力资源：根据病患数量和病种，合理分配护士和护工的工作任务，确保病患得到及时、专业的护理。</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提升护理技能：通过培训和进修，提高护士的专业技能和护理水平，降低工作强度，提高工作效率。</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建立激励机制：通过奖励机制，鼓励护士多管病人，同时适当调整工资待遇，激发护士的工作积极性。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2642414" y="179876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5590556" y="293678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优化诊疗流程：通过优化挂号、问诊、检查等诊疗流程，提高医疗资源的利用效率。</a:t>
            </a:r>
            <a:endParaRPr lang="en-US" sz="1100"/>
          </a:p>
        </p:txBody>
      </p:sp>
      <p:sp>
        <p:nvSpPr>
          <p:cNvPr id="11" name="AutoShape 11"/>
          <p:cNvSpPr/>
          <p:nvPr/>
        </p:nvSpPr>
        <p:spPr>
          <a:xfrm>
            <a:off x="5590556" y="405974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推广数字化医疗：利用互联网技术，开展远程医疗、电子病历等数字化医疗服务，缓解医疗资源紧张问题。</a:t>
            </a:r>
            <a:endParaRPr lang="en-US" sz="1100"/>
          </a:p>
        </p:txBody>
      </p:sp>
      <p:sp>
        <p:nvSpPr>
          <p:cNvPr id="12" name="AutoShape 12"/>
          <p:cNvSpPr/>
          <p:nvPr/>
        </p:nvSpPr>
        <p:spPr>
          <a:xfrm>
            <a:off x="5590556" y="518224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加强医疗合作：与周边医院或社区卫生服务中心建立合作关系，实现资源共享，提高医疗资源的利用效率。</a:t>
            </a:r>
            <a:endParaRPr lang="en-US" sz="1100"/>
          </a:p>
        </p:txBody>
      </p:sp>
      <p:sp>
        <p:nvSpPr>
          <p:cNvPr id="13" name="AutoShape 13"/>
          <p:cNvSpPr/>
          <p:nvPr/>
        </p:nvSpPr>
        <p:spPr>
          <a:xfrm>
            <a:off x="5590556" y="180330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解决方案</a:t>
            </a:r>
            <a:endParaRPr lang="en-US" sz="1100"/>
          </a:p>
        </p:txBody>
      </p:sp>
      <p:sp>
        <p:nvSpPr>
          <p:cNvPr id="14" name="AutoShape 14"/>
          <p:cNvSpPr/>
          <p:nvPr/>
        </p:nvSpPr>
        <p:spPr>
          <a:xfrm>
            <a:off x="2642414" y="2923559"/>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医疗资源紧张问题与解决方案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https://d.book118.com/568132012104006025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2024-09-02T09:56:15.668</cp:lastPrinted>
  <dcterms:created xsi:type="dcterms:W3CDTF">2024-09-02T01:56:15Z</dcterms:created>
  <dcterms:modified xsi:type="dcterms:W3CDTF">2024-09-02T01:56:17Z</dcterms:modified>
</cp:coreProperties>
</file>