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2C1575-8637-4A0B-B840-03A9FA1107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1CFDA5-8A30-4E40-BCE4-E4FC9E8AFB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4FD51B-45EF-470C-A7AA-0C0FB7B717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2CCA2D-8A4D-4F98-AF53-E845FACFF5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37A0690-B1F2-461A-BB70-46CBAC05CF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C29DE8A-1903-4ADA-84E6-A17ED52A38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47CED87-FF8E-4872-96F0-473470C526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0C3583-4B2C-4D46-B9FC-ED42908FDB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D5E72B-CD62-450E-B417-38ADD66CAB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E6F20A-A0E9-4217-88A4-46F800E39B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23FF24-2376-42B8-96F7-D21C3148C1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3310036"/>
            <a:ext cx="12192000" cy="3547963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9005080" y="2762420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187022" y="1754827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325406" y="1683118"/>
            <a:ext cx="623510" cy="653096"/>
            <a:chOff x="234950" y="2943226"/>
            <a:chExt cx="1344613" cy="1320800"/>
          </a:xfrm>
          <a:solidFill>
            <a:srgbClr val="2EA7E0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6BD825D-D090-2E79-D780-89C5C7CDF442}"/>
              </a:ext>
            </a:extLst>
          </p:cNvPr>
          <p:cNvGrpSpPr/>
          <p:nvPr/>
        </p:nvGrpSpPr>
        <p:grpSpPr>
          <a:xfrm>
            <a:off x="0" y="104696"/>
            <a:ext cx="867204" cy="555946"/>
            <a:chOff x="-1354596" y="1053296"/>
            <a:chExt cx="2592377" cy="1152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4BE4701-019A-B2B1-F6C4-C52B6F34A567}"/>
                </a:ext>
              </a:extLst>
            </p:cNvPr>
            <p:cNvSpPr/>
            <p:nvPr/>
          </p:nvSpPr>
          <p:spPr>
            <a:xfrm>
              <a:off x="-1354596" y="1053296"/>
              <a:ext cx="2106950" cy="1152000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Flowchart: Connector 8">
              <a:extLst>
                <a:ext uri="{FF2B5EF4-FFF2-40B4-BE49-F238E27FC236}">
                  <a16:creationId xmlns:a16="http://schemas.microsoft.com/office/drawing/2014/main" id="{61C522B5-FD12-D456-5F46-0168AB73E321}"/>
                </a:ext>
              </a:extLst>
            </p:cNvPr>
            <p:cNvSpPr/>
            <p:nvPr/>
          </p:nvSpPr>
          <p:spPr>
            <a:xfrm>
              <a:off x="85781" y="1053296"/>
              <a:ext cx="1152000" cy="1152000"/>
            </a:xfrm>
            <a:prstGeom prst="flowChartConnector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775173" y="2828835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accent4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CBA184B-3051-18DE-7DA2-B167C7730841}"/>
              </a:ext>
            </a:extLst>
          </p:cNvPr>
          <p:cNvGrpSpPr/>
          <p:nvPr userDrawn="1"/>
        </p:nvGrpSpPr>
        <p:grpSpPr>
          <a:xfrm>
            <a:off x="1" y="242345"/>
            <a:ext cx="2194559" cy="1080000"/>
            <a:chOff x="0" y="262665"/>
            <a:chExt cx="2439749" cy="121710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4CDA7B5-2A32-4C83-C1BE-9B9F8E1B8A47}"/>
                </a:ext>
              </a:extLst>
            </p:cNvPr>
            <p:cNvGrpSpPr/>
            <p:nvPr/>
          </p:nvGrpSpPr>
          <p:grpSpPr>
            <a:xfrm>
              <a:off x="0" y="262665"/>
              <a:ext cx="2439749" cy="1217105"/>
              <a:chOff x="-1354596" y="1053296"/>
              <a:chExt cx="2592377" cy="1152000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99459E8-FC39-8B75-97C0-B7F33CCB9432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6" name="Flowchart: Connector 15">
                <a:extLst>
                  <a:ext uri="{FF2B5EF4-FFF2-40B4-BE49-F238E27FC236}">
                    <a16:creationId xmlns:a16="http://schemas.microsoft.com/office/drawing/2014/main" id="{265FB853-1C4B-1DEA-8D9E-6DF77306B2DC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BFA2568-F373-A0C7-66B5-498C61DF4E09}"/>
                </a:ext>
              </a:extLst>
            </p:cNvPr>
            <p:cNvSpPr txBox="1"/>
            <p:nvPr/>
          </p:nvSpPr>
          <p:spPr>
            <a:xfrm>
              <a:off x="149667" y="344677"/>
              <a:ext cx="195344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80863FD4-39AC-73FE-8C65-94F6BFB16A24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300" y="825412"/>
            <a:ext cx="5854615" cy="529823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EA14705-0BCB-AEEA-AD97-B3E17A45A042}"/>
              </a:ext>
            </a:extLst>
          </p:cNvPr>
          <p:cNvSpPr txBox="1"/>
          <p:nvPr userDrawn="1"/>
        </p:nvSpPr>
        <p:spPr>
          <a:xfrm>
            <a:off x="891813" y="4029164"/>
            <a:ext cx="3422539" cy="903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377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1" i="0" u="none" strike="noStrike" kern="1200" cap="none" spc="0" normalizeH="0" baseline="0" noProof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Thank you</a:t>
            </a:r>
            <a:endParaRPr kumimoji="0" lang="zh-CN" altLang="en-US" sz="4800" b="1" i="0" u="none" strike="noStrike" kern="1200" cap="none" spc="0" normalizeH="0" baseline="0" noProof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76038" y="29114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6760" y="1096513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6761" y="1743386"/>
            <a:ext cx="676328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556760" y="3819674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4556760" y="4466547"/>
            <a:ext cx="676327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2" name="组合 43">
            <a:extLst>
              <a:ext uri="{FF2B5EF4-FFF2-40B4-BE49-F238E27FC236}">
                <a16:creationId xmlns:a16="http://schemas.microsoft.com/office/drawing/2014/main" id="{ECB38A02-1DDE-6888-F8E9-91EA25394B14}"/>
              </a:ext>
            </a:extLst>
          </p:cNvPr>
          <p:cNvGrpSpPr/>
          <p:nvPr userDrawn="1"/>
        </p:nvGrpSpPr>
        <p:grpSpPr>
          <a:xfrm>
            <a:off x="660399" y="2199674"/>
            <a:ext cx="3240000" cy="3240000"/>
            <a:chOff x="4299766" y="5946187"/>
            <a:chExt cx="305647" cy="305644"/>
          </a:xfrm>
        </p:grpSpPr>
        <p:grpSp>
          <p:nvGrpSpPr>
            <p:cNvPr id="22" name="组合 44">
              <a:extLst>
                <a:ext uri="{FF2B5EF4-FFF2-40B4-BE49-F238E27FC236}">
                  <a16:creationId xmlns:a16="http://schemas.microsoft.com/office/drawing/2014/main" id="{1F9C90C8-1B18-808D-C2C4-BFFB53D3501D}"/>
                </a:ext>
              </a:extLst>
            </p:cNvPr>
            <p:cNvGrpSpPr/>
            <p:nvPr/>
          </p:nvGrpSpPr>
          <p:grpSpPr>
            <a:xfrm>
              <a:off x="4299766" y="5946187"/>
              <a:ext cx="305647" cy="305644"/>
              <a:chOff x="1517330" y="1125257"/>
              <a:chExt cx="2204282" cy="2204282"/>
            </a:xfrm>
          </p:grpSpPr>
          <p:sp>
            <p:nvSpPr>
              <p:cNvPr id="60" name="椭圆 46">
                <a:extLst>
                  <a:ext uri="{FF2B5EF4-FFF2-40B4-BE49-F238E27FC236}">
                    <a16:creationId xmlns:a16="http://schemas.microsoft.com/office/drawing/2014/main" id="{7A1A0806-13F3-270C-B0EA-852A7360F8B0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椭圆 47">
                <a:extLst>
                  <a:ext uri="{FF2B5EF4-FFF2-40B4-BE49-F238E27FC236}">
                    <a16:creationId xmlns:a16="http://schemas.microsoft.com/office/drawing/2014/main" id="{140023CA-CB23-0D2C-24E2-A6DBE3CF5790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3" name="Freeform 45">
              <a:extLst>
                <a:ext uri="{FF2B5EF4-FFF2-40B4-BE49-F238E27FC236}">
                  <a16:creationId xmlns:a16="http://schemas.microsoft.com/office/drawing/2014/main" id="{5A8CDFE4-9F20-1339-B713-BCCD950D99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1353" y="6022165"/>
              <a:ext cx="142472" cy="146367"/>
            </a:xfrm>
            <a:custGeom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922343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FDB419-7F75-BCF8-FC9F-70DE68365B58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716" y="1655365"/>
            <a:ext cx="4464475" cy="404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rgbClr val="2EA7E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grpSp>
        <p:nvGrpSpPr>
          <p:cNvPr id="4" name="组合 48">
            <a:extLst>
              <a:ext uri="{FF2B5EF4-FFF2-40B4-BE49-F238E27FC236}">
                <a16:creationId xmlns:a16="http://schemas.microsoft.com/office/drawing/2014/main" id="{A4931A2E-FCC2-002D-3256-4906A6E3C478}"/>
              </a:ext>
            </a:extLst>
          </p:cNvPr>
          <p:cNvGrpSpPr/>
          <p:nvPr userDrawn="1"/>
        </p:nvGrpSpPr>
        <p:grpSpPr>
          <a:xfrm>
            <a:off x="8343250" y="2308441"/>
            <a:ext cx="3240000" cy="3240000"/>
            <a:chOff x="4740390" y="5946187"/>
            <a:chExt cx="305647" cy="305644"/>
          </a:xfrm>
        </p:grpSpPr>
        <p:grpSp>
          <p:nvGrpSpPr>
            <p:cNvPr id="7" name="组合 49">
              <a:extLst>
                <a:ext uri="{FF2B5EF4-FFF2-40B4-BE49-F238E27FC236}">
                  <a16:creationId xmlns:a16="http://schemas.microsoft.com/office/drawing/2014/main" id="{866A97E3-65EB-8F9A-EDC3-59909EEE8332}"/>
                </a:ext>
              </a:extLst>
            </p:cNvPr>
            <p:cNvGrpSpPr/>
            <p:nvPr/>
          </p:nvGrpSpPr>
          <p:grpSpPr>
            <a:xfrm>
              <a:off x="4740390" y="5946187"/>
              <a:ext cx="305647" cy="305644"/>
              <a:chOff x="1517330" y="1125257"/>
              <a:chExt cx="2204282" cy="2204282"/>
            </a:xfrm>
          </p:grpSpPr>
          <p:sp>
            <p:nvSpPr>
              <p:cNvPr id="10" name="椭圆 51">
                <a:extLst>
                  <a:ext uri="{FF2B5EF4-FFF2-40B4-BE49-F238E27FC236}">
                    <a16:creationId xmlns:a16="http://schemas.microsoft.com/office/drawing/2014/main" id="{01811794-BCAD-926B-45DA-48D75078070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椭圆 52">
                <a:extLst>
                  <a:ext uri="{FF2B5EF4-FFF2-40B4-BE49-F238E27FC236}">
                    <a16:creationId xmlns:a16="http://schemas.microsoft.com/office/drawing/2014/main" id="{CAFA8ABF-F688-AD84-2B4E-5DBE18FB2AEC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Freeform 39">
              <a:extLst>
                <a:ext uri="{FF2B5EF4-FFF2-40B4-BE49-F238E27FC236}">
                  <a16:creationId xmlns:a16="http://schemas.microsoft.com/office/drawing/2014/main" id="{1EFDCA82-AF73-33E9-0820-2F3847842E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4511" y="6022165"/>
              <a:ext cx="157403" cy="145529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33202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38">
            <a:extLst>
              <a:ext uri="{FF2B5EF4-FFF2-40B4-BE49-F238E27FC236}">
                <a16:creationId xmlns:a16="http://schemas.microsoft.com/office/drawing/2014/main" id="{0F870DA3-5B01-F71E-9018-8D1DAF1C069F}"/>
              </a:ext>
            </a:extLst>
          </p:cNvPr>
          <p:cNvGrpSpPr/>
          <p:nvPr userDrawn="1"/>
        </p:nvGrpSpPr>
        <p:grpSpPr>
          <a:xfrm>
            <a:off x="746760" y="2237130"/>
            <a:ext cx="3240000" cy="3240000"/>
            <a:chOff x="5638883" y="5946187"/>
            <a:chExt cx="305647" cy="305644"/>
          </a:xfrm>
        </p:grpSpPr>
        <p:grpSp>
          <p:nvGrpSpPr>
            <p:cNvPr id="4" name="组合 39">
              <a:extLst>
                <a:ext uri="{FF2B5EF4-FFF2-40B4-BE49-F238E27FC236}">
                  <a16:creationId xmlns:a16="http://schemas.microsoft.com/office/drawing/2014/main" id="{D00F3826-B199-7DE2-BC25-D93D3FCD4F1B}"/>
                </a:ext>
              </a:extLst>
            </p:cNvPr>
            <p:cNvGrpSpPr/>
            <p:nvPr/>
          </p:nvGrpSpPr>
          <p:grpSpPr>
            <a:xfrm>
              <a:off x="5638883" y="5946187"/>
              <a:ext cx="305647" cy="305644"/>
              <a:chOff x="1517330" y="1125257"/>
              <a:chExt cx="2204282" cy="2204282"/>
            </a:xfrm>
          </p:grpSpPr>
          <p:sp>
            <p:nvSpPr>
              <p:cNvPr id="7" name="椭圆 41">
                <a:extLst>
                  <a:ext uri="{FF2B5EF4-FFF2-40B4-BE49-F238E27FC236}">
                    <a16:creationId xmlns:a16="http://schemas.microsoft.com/office/drawing/2014/main" id="{1C7672FF-FF39-31D8-B138-5540B0E3735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椭圆 42">
                <a:extLst>
                  <a:ext uri="{FF2B5EF4-FFF2-40B4-BE49-F238E27FC236}">
                    <a16:creationId xmlns:a16="http://schemas.microsoft.com/office/drawing/2014/main" id="{5345CFFD-4E4D-D659-47A5-1D1845523FD4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25B41AB-EFC9-1813-164E-5B6105A4D6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4390" y="6035130"/>
              <a:ext cx="194632" cy="113061"/>
            </a:xfrm>
            <a:custGeom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C592597-4006-3696-31D0-9229FB083FAE}"/>
              </a:ext>
            </a:extLst>
          </p:cNvPr>
          <p:cNvGrpSpPr/>
          <p:nvPr userDrawn="1"/>
        </p:nvGrpSpPr>
        <p:grpSpPr>
          <a:xfrm>
            <a:off x="1" y="242345"/>
            <a:ext cx="2194559" cy="1080000"/>
            <a:chOff x="0" y="262665"/>
            <a:chExt cx="2439749" cy="121710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6529254-A42A-FC55-9886-EF3677A4AB5F}"/>
                </a:ext>
              </a:extLst>
            </p:cNvPr>
            <p:cNvGrpSpPr/>
            <p:nvPr/>
          </p:nvGrpSpPr>
          <p:grpSpPr>
            <a:xfrm>
              <a:off x="0" y="262665"/>
              <a:ext cx="2439749" cy="1217105"/>
              <a:chOff x="-1354596" y="1053296"/>
              <a:chExt cx="2592377" cy="1152000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353093A-43A9-26FE-BA6B-3DD1F5BE96B8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6" name="Flowchart: Connector 5">
                <a:extLst>
                  <a:ext uri="{FF2B5EF4-FFF2-40B4-BE49-F238E27FC236}">
                    <a16:creationId xmlns:a16="http://schemas.microsoft.com/office/drawing/2014/main" id="{0A25A8EF-4E0B-8991-DBC0-430E2D10AC7F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80CFD71-634F-E514-BEEA-DCFEF9D9C829}"/>
                </a:ext>
              </a:extLst>
            </p:cNvPr>
            <p:cNvSpPr txBox="1"/>
            <p:nvPr/>
          </p:nvSpPr>
          <p:spPr>
            <a:xfrm>
              <a:off x="149667" y="344677"/>
              <a:ext cx="195344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FEC9E64-B0E5-7035-577A-83076E08BC64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300" y="825412"/>
            <a:ext cx="5854615" cy="5298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68134035113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14"/>
          <p:cNvSpPr txBox="1"/>
          <p:nvPr/>
        </p:nvSpPr>
        <p:spPr>
          <a:xfrm>
            <a:off x="149667" y="3027896"/>
            <a:ext cx="6984714" cy="802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200" b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线上汽车保养市场规模与趋势预测</a:t>
            </a:r>
            <a:endParaRPr lang="en-US" altLang="zh-CN" sz="4200" b="1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线上汽车保养市场规模预测
 线上汽车保养市场增长趋势
 线上汽车保养市场竞争格局
 线上汽车保养市场用户分析
 线上汽车保养市场发展机遇
 线上汽车保养市场存在挑战
 线上汽车保养市场未来展望
 线上汽车保养市场消费者建议</a:t>
            </a:r>
          </a:p>
        </p:txBody>
      </p: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532109" y="191308"/>
            <a:ext cx="1979598" cy="1715045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95918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35952"/>
              <a:ext cx="1655322" cy="43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8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1CEB4078-FCCF-97EA-6B99-7B347E6D34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52" y="4171790"/>
            <a:ext cx="2981087" cy="2697785"/>
          </a:xfrm>
          <a:prstGeom prst="snip1Rect">
            <a:avLst/>
          </a:prstGeom>
        </p:spPr>
      </p:pic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线上汽车保养市场规模预测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线上汽车保养市场规模与趋势预测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#. 线上汽车保养市场规模预测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线上汽车保养市场规模预测：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汽车保有量的增加和保养意识的增强：随着经济的快速发展，汽车保有量不断增加，人们对汽车保养的意识也越来越强，这为线上汽车保养市场提供了广阔的发展空间。</a:t>
            </a:r>
          </a:p>
          <a:p>
            <a:r>
              <a:t>2. 互联网和移动互联网的普及：互联网和移动互联网的普及，使得人们可以随时随地获取汽车保养的信息和服务，这极大地促进了线上汽车保养市场的发展。</a:t>
            </a:r>
          </a:p>
          <a:p>
            <a:r>
              <a:t>3. 汽车保养服务质量的提高：近年来，随着互联网和移动互联网的发展，线上汽车保养服务的质量也在不断提高，这使得消费者对线上汽车保养的信任度不断增强。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线上汽车保养市场趋势预测：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线上汽车保养市场渗透率不断提高：随着互联网和移动互联网的普及，以及人们对汽车保养意识的增强，线上汽车保养市场的渗透率不断提高。</a:t>
            </a:r>
          </a:p>
          <a:p>
            <a:r>
              <a:t>2. 线上汽车保养服务种类不断丰富：随着线上汽车保养市场的快速发展，线上汽车保养服务种类也在不断丰富，涵盖了从基础保养到专业保养等各种服务。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线上汽车保养市场增长趋势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线上汽车保养市场规模与趋势预测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线上汽车保养市场增长趋势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数字技术驱动线上汽车保养服务升级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- 数字技术与汽车保养服务深度融合，催生智能车联、物联网、人工智能和移动支付等技术在汽车保养领域的广泛应用。</a:t>
            </a:r>
          </a:p>
          <a:p>
            <a:r>
              <a:t>- 车辆数据在线化，保养预约及提醒功能普及，车主可实时查看车辆状况并及时保养，提升保养效率和便捷性。</a:t>
            </a:r>
          </a:p>
          <a:p>
            <a:r>
              <a:t>- 新兴的数字技术赋能汽车保养服务，使汽车保养服务更加标准化、透明化和个性化，提高客户满意度。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线上汽车保养服务模式创新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- 线上保养预约服务逐渐普及，车主能够便捷地安排保养日程，避免排队等候的困扰。</a:t>
            </a:r>
          </a:p>
          <a:p>
            <a:r>
              <a:t>- 手机应用和互联网平台的快速发展，为车主提供便捷的线上汽车保养服务。</a:t>
            </a:r>
          </a:p>
          <a:p>
            <a:r>
              <a:t>- 汽车保养服务商和在线平台合作，提供多元化服务，包括车辆预约、保养提醒、保养套餐选择和上门保养服务。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线上汽车保养市场增长趋势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线上汽车保养服务市场竞争加剧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- 随着线上汽车保养服务需求的不断增长，市场竞争日益激烈。</a:t>
            </a:r>
          </a:p>
          <a:p>
            <a:r>
              <a:t>- 汽车保养服务商积极参与市场竞争，推出各种优惠活动和服务创新。</a:t>
            </a:r>
          </a:p>
          <a:p>
            <a:r>
              <a:t>- 行业领军企业加大投资力度，不断完善服务体系，提高服务质量，以保持竞争优势。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线上汽车保养服务质量和信誉保障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- 服务质量是线上汽车保养市场的核心竞争力之一，良好的服务质量可赢得更多客户的青睐。</a:t>
            </a:r>
          </a:p>
          <a:p>
            <a:r>
              <a:t>- 完善的服务评价体系，有利于提高服务质量，使车主能够分享保养服务体验并提供反馈。</a:t>
            </a:r>
          </a:p>
          <a:p>
            <a:r>
              <a:t>- 建立完善的客户信誉管理体系，保证线上汽车保养服务的质量和安全性。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线上汽车保养市场增长趋势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线上汽车保养服务售后保障体系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- 线上汽车保养平台应建立完善的售后保障体系，保障车主和汽车保养服务商的合法权益。</a:t>
            </a:r>
          </a:p>
          <a:p>
            <a:r>
              <a:t>- 线上汽车保养售后服务应及时、有效，能够快速解决车主的售后问题。</a:t>
            </a:r>
          </a:p>
          <a:p>
            <a:r>
              <a:t>- 建立线上投诉和维权机制，为车主提供有效的维权渠道，提高客户满意度。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线上汽车保养服务环保与可持续发展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- 线上汽车保养服务应践行环保和可持续发展的理念，减少对环境的负面影响。</a:t>
            </a:r>
          </a:p>
          <a:p>
            <a:r>
              <a:t>- 使用环保和可持续的保养材料，如再生或可回收的材料，以减少对环境的破坏。</a:t>
            </a:r>
          </a:p>
          <a:p>
            <a:r>
              <a:t>- 鼓励使用新能源汽车，提供新能源汽车保养服务，促进绿色交通和可持续发展。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线上汽车保养市场竞争格局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线上汽车保养市场规模与趋势预测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线上汽车保养市场竞争格局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线上汽车保养市场竞争格局概述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线上汽车保养市场规模不断增长，竞争日益激烈。</a:t>
            </a:r>
          </a:p>
          <a:p>
            <a:r>
              <a:t>2. 市场参与者众多，既包括传统车企、4S店，也包括电商平台、汽车后市场服务商、创业公司等。</a:t>
            </a:r>
          </a:p>
          <a:p>
            <a:r>
              <a:t>3. 各个参与者拥有不同的优势和劣势，如传统车企拥有强大的品牌和服务网络，电商平台拥有庞大的用户基础，而汽车后市场服务商则拥有专业的技术和经验。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线上汽车保养市场竞争策略分析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线上汽车保养市场竞争激烈，企业需要制定有效的竞争策略才能在市场上站稳脚跟。</a:t>
            </a:r>
          </a:p>
          <a:p>
            <a:r>
              <a:t>2. 一些常见的竞争策略包括：价格策略、差异化策略、渠道策略、营销策略等。</a:t>
            </a:r>
          </a:p>
          <a:p>
            <a:r>
              <a:t>3. 企业需要根据自己的优势和劣势，选择合适的竞争策略，才能取得成功。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线上汽车保养市场竞争格局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线上汽车保养市场发展趋势预测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线上汽车保养市场未来发展潜力巨大，市场规模有望进一步扩大。</a:t>
            </a:r>
          </a:p>
          <a:p>
            <a:r>
              <a:t>2. 线上汽车保养市场将朝着更加智能化、便捷化、个性化的方向发展。</a:t>
            </a:r>
          </a:p>
          <a:p>
            <a:r>
              <a:t>3. 线上汽车保养市场将会出现更多的新兴参与者，市场竞争将更加激烈。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线上汽车保养市场政策法规研究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线上汽车保养市场的发展受到相关政策法规的约束，企业需要了解和遵守这些政策法规。</a:t>
            </a:r>
          </a:p>
          <a:p>
            <a:r>
              <a:t>2. 近年来，政府出台了一系列促进线上汽车保养市场发展的政策，如《关于加快汽车后市场发展的指导意见》、《关于促进汽车维修行业转型升级的指导意见》等。</a:t>
            </a:r>
          </a:p>
          <a:p>
            <a:r>
              <a:t>3. 这些政策法规为线上汽车保养市场的发展创造了良好的环境，也对企业提出了更高的要求。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线上汽车保养市场竞争格局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线上汽车保养市场消费者行为分析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线上汽车保养市场消费者行为受到多种因素的影响，如年龄、性别、收入、教育水平、汽车品牌、使用频率等。</a:t>
            </a:r>
          </a:p>
          <a:p>
            <a:r>
              <a:t>2. 消费者在选择线上汽车保养服务时，往往会考虑价格、质量、便利性、口碑等因素。</a:t>
            </a:r>
          </a:p>
          <a:p>
            <a:r>
              <a:t>3. 企业需要了解消费者的行为特点，才能针对性地提供产品和服务，满足消费者的需求。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线上汽车保养市场技术创新研究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线上汽车保养市场的发展离不开技术创新。</a:t>
            </a:r>
          </a:p>
          <a:p>
            <a:r>
              <a:t>2. 近年来，随着人工智能、大数据、物联网等新兴技术的不断发展，线上汽车保养市场出现了许多新的技术创新，如智能保养、远程保养、无人保养等。</a:t>
            </a:r>
          </a:p>
          <a:p>
            <a:r>
              <a:t>3. 这些技术创新为线上汽车保养市场的发展提供了新的动力，也对企业提出了更高的要求。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线上汽车保养市场用户分析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线上汽车保养市场规模与趋势预测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https://d.book118.com/568134035113006046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5">
      <vt:lpstr>Arial</vt:lpstr>
      <vt:lpstr>Calibri</vt:lpstr>
      <vt:lpstr>黑体</vt:lpstr>
      <vt:lpstr>微软雅黑</vt:lpstr>
      <vt:lpstr>Wingdings</vt:lpstr>
      <vt:lpstr>Franklin Gothic Book</vt:lpstr>
      <vt:lpstr>宋体</vt:lpstr>
      <vt:lpstr>仿宋_GB2312</vt:lpstr>
      <vt:lpstr>Agency FB</vt:lpstr>
      <vt:lpstr>Adobe 宋体 Std L</vt:lpstr>
      <vt:lpstr>Office Theme</vt:lpstr>
      <vt:lpstr>PowerPoint Presentation</vt:lpstr>
      <vt:lpstr>PowerPoint Presentation</vt:lpstr>
      <vt:lpstr> 线上汽车保养市场规模预测</vt:lpstr>
      <vt:lpstr>#. 线上汽车保养市场规模预测</vt:lpstr>
      <vt:lpstr> 线上汽车保养市场增长趋势</vt:lpstr>
      <vt:lpstr> 线上汽车保养市场增长趋势</vt:lpstr>
      <vt:lpstr> 线上汽车保养市场增长趋势</vt:lpstr>
      <vt:lpstr> 线上汽车保养市场增长趋势</vt:lpstr>
      <vt:lpstr> 线上汽车保养市场竞争格局</vt:lpstr>
      <vt:lpstr> 线上汽车保养市场竞争格局</vt:lpstr>
      <vt:lpstr> 线上汽车保养市场竞争格局</vt:lpstr>
      <vt:lpstr> 线上汽车保养市场竞争格局</vt:lpstr>
      <vt:lpstr> 线上汽车保养市场用户分析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2024-09-27T17:27:25.075</cp:lastPrinted>
  <dcterms:created xsi:type="dcterms:W3CDTF">2024-09-27T09:27:25Z</dcterms:created>
  <dcterms:modified xsi:type="dcterms:W3CDTF">2024-09-27T09:27:27Z</dcterms:modified>
</cp:coreProperties>
</file>