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A38688DA-EF59-4915-8CB3-54D80B3DD5E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defRPr sz="1200" noProof="1"/>
            </a:lvl1pPr>
          </a:lstStyle>
          <a:p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C4411C82-3A33-45B7-A869-DD58B777526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defRPr sz="1200" noProof="1" smtClean="0">
                <a:latin typeface="+mn-lt"/>
                <a:ea typeface="+mn-ea"/>
              </a:defRPr>
            </a:lvl1pPr>
          </a:lstStyle>
          <a:p>
            <a:fld id="{7F25A8C7-CC1A-4A08-9B4B-31F43B054C7F}" type="datetimeFigureOut">
              <a:rPr lang="zh-CN" altLang="en-US"/>
              <a:t>2022/1/11</a:t>
            </a:fld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100" name="幻灯片图像占位符 3">
            <a:extLst>
              <a:ext uri="{FF2B5EF4-FFF2-40B4-BE49-F238E27FC236}">
                <a16:creationId xmlns:a16="http://schemas.microsoft.com/office/drawing/2014/main" id="{E02A9FC8-9D8E-400A-8CF7-BB70C0602BEC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备注占位符 4">
            <a:extLst>
              <a:ext uri="{FF2B5EF4-FFF2-40B4-BE49-F238E27FC236}">
                <a16:creationId xmlns:a16="http://schemas.microsoft.com/office/drawing/2014/main" id="{41D6357F-B0E6-480B-8C88-04A511B9B548}"/>
              </a:ext>
            </a:extLst>
          </p:cNvPr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6E49CF5-60B2-408F-B247-28A46D36BF9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defRPr sz="1200" noProof="1"/>
            </a:lvl1pPr>
          </a:lstStyle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9BCD438-5AC5-44E1-9D7E-860EB2ADB9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  <a:ea typeface="宋体" panose="02010600030101010101" pitchFamily="2" charset="-122"/>
              </a:defRPr>
            </a:lvl1pPr>
          </a:lstStyle>
          <a:p>
            <a:fld id="{AC82C9EC-6BC2-4489-BA4B-222640450C5B}" type="slidenum">
              <a:rPr lang="zh-CN" altLang="en-US"/>
              <a:t>‹#›</a:t>
            </a:fld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>
            <a:extLst>
              <a:ext uri="{FF2B5EF4-FFF2-40B4-BE49-F238E27FC236}">
                <a16:creationId xmlns:a16="http://schemas.microsoft.com/office/drawing/2014/main" id="{44652BB0-4510-4BAF-8B2E-0731EBB009E3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8194" name="备注占位符 2">
            <a:extLst>
              <a:ext uri="{FF2B5EF4-FFF2-40B4-BE49-F238E27FC236}">
                <a16:creationId xmlns:a16="http://schemas.microsoft.com/office/drawing/2014/main" id="{4EDAF97D-7B19-41AE-99E7-203D0900FA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CCD50FC-11C9-4360-A840-43FE9184CD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53B1772D-37A8-492D-8678-003374473421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2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>
            <a:extLst>
              <a:ext uri="{FF2B5EF4-FFF2-40B4-BE49-F238E27FC236}">
                <a16:creationId xmlns:a16="http://schemas.microsoft.com/office/drawing/2014/main" id="{7F58D33C-4270-44D8-AB4F-5D6C70F9D5E8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0242" name="备注占位符 2">
            <a:extLst>
              <a:ext uri="{FF2B5EF4-FFF2-40B4-BE49-F238E27FC236}">
                <a16:creationId xmlns:a16="http://schemas.microsoft.com/office/drawing/2014/main" id="{DC0E7135-0FC9-4F93-9731-765335BF99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B933B20-575D-4729-AC57-7788A8508D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C4742DCC-3AA4-4E76-9CF0-68CEAF0E048C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3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>
            <a:extLst>
              <a:ext uri="{FF2B5EF4-FFF2-40B4-BE49-F238E27FC236}">
                <a16:creationId xmlns:a16="http://schemas.microsoft.com/office/drawing/2014/main" id="{96E5F5A0-6FE7-431C-A001-A2C15F83CAD8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2290" name="备注占位符 2">
            <a:extLst>
              <a:ext uri="{FF2B5EF4-FFF2-40B4-BE49-F238E27FC236}">
                <a16:creationId xmlns:a16="http://schemas.microsoft.com/office/drawing/2014/main" id="{F7B827C0-4192-4BEB-97DA-8299D567B9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27B1BBC-FAFD-4751-ABC0-0E94BE3188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9E15DBD5-2D36-4017-82EC-841B986ADC5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4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>
            <a:extLst>
              <a:ext uri="{FF2B5EF4-FFF2-40B4-BE49-F238E27FC236}">
                <a16:creationId xmlns:a16="http://schemas.microsoft.com/office/drawing/2014/main" id="{C58E74FE-8D39-4627-8575-0102FBF86B5C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4338" name="备注占位符 2">
            <a:extLst>
              <a:ext uri="{FF2B5EF4-FFF2-40B4-BE49-F238E27FC236}">
                <a16:creationId xmlns:a16="http://schemas.microsoft.com/office/drawing/2014/main" id="{6FA4CFEB-6E34-4354-8154-DE066F527E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49862D5-3272-48F4-B683-5E2B9202F8B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287F5C17-040E-4606-BED5-889327151535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5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>
            <a:extLst>
              <a:ext uri="{FF2B5EF4-FFF2-40B4-BE49-F238E27FC236}">
                <a16:creationId xmlns:a16="http://schemas.microsoft.com/office/drawing/2014/main" id="{3235B15D-45F8-410D-914E-DD8A7A24F21E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6386" name="备注占位符 2">
            <a:extLst>
              <a:ext uri="{FF2B5EF4-FFF2-40B4-BE49-F238E27FC236}">
                <a16:creationId xmlns:a16="http://schemas.microsoft.com/office/drawing/2014/main" id="{9A45D9A4-D825-45AC-AD48-CD0E0CF64B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8B4AABF-2CC2-46E9-B5F3-4441DF977F1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CB4AE5AE-453C-4844-9341-1BA63DA14F2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6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>
            <a:extLst>
              <a:ext uri="{FF2B5EF4-FFF2-40B4-BE49-F238E27FC236}">
                <a16:creationId xmlns:a16="http://schemas.microsoft.com/office/drawing/2014/main" id="{479D5B61-BE59-4FAA-8C37-A21778B69967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>
            <a:extLst>
              <a:ext uri="{FF2B5EF4-FFF2-40B4-BE49-F238E27FC236}">
                <a16:creationId xmlns:a16="http://schemas.microsoft.com/office/drawing/2014/main" id="{EA53F907-981F-4E24-9B0F-010A203E51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73C4C51-FF4F-4C82-83D3-D2172313EB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E872617F-12BB-49E9-8F90-BA215A0503E8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7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幻灯片图像占位符 1">
            <a:extLst>
              <a:ext uri="{FF2B5EF4-FFF2-40B4-BE49-F238E27FC236}">
                <a16:creationId xmlns:a16="http://schemas.microsoft.com/office/drawing/2014/main" id="{417ABF90-A123-420F-9A34-8729EA6C699F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0482" name="备注占位符 2">
            <a:extLst>
              <a:ext uri="{FF2B5EF4-FFF2-40B4-BE49-F238E27FC236}">
                <a16:creationId xmlns:a16="http://schemas.microsoft.com/office/drawing/2014/main" id="{E351D04C-D19A-468C-9600-D2703E8CB1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68FDDC4-8F09-4DC7-BD65-5981FD60AE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765A343D-C03D-4361-AB42-A0E768199A51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8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>
            <a:extLst>
              <a:ext uri="{FF2B5EF4-FFF2-40B4-BE49-F238E27FC236}">
                <a16:creationId xmlns:a16="http://schemas.microsoft.com/office/drawing/2014/main" id="{64777E02-4846-4A5D-B141-2804959C2856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2530" name="备注占位符 2">
            <a:extLst>
              <a:ext uri="{FF2B5EF4-FFF2-40B4-BE49-F238E27FC236}">
                <a16:creationId xmlns:a16="http://schemas.microsoft.com/office/drawing/2014/main" id="{D5BC1000-A342-42A4-9680-13A01740B8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CE2BFF6-1940-42E9-B7B6-FA51B7F4C49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5FBCBEFF-D071-4FC0-9CA0-AF5851BB222A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9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幻灯片图像占位符 1">
            <a:extLst>
              <a:ext uri="{FF2B5EF4-FFF2-40B4-BE49-F238E27FC236}">
                <a16:creationId xmlns:a16="http://schemas.microsoft.com/office/drawing/2014/main" id="{7E1B327E-188E-405A-8EA7-6EE5259182D7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4578" name="备注占位符 2">
            <a:extLst>
              <a:ext uri="{FF2B5EF4-FFF2-40B4-BE49-F238E27FC236}">
                <a16:creationId xmlns:a16="http://schemas.microsoft.com/office/drawing/2014/main" id="{56ECE355-87AB-4A93-866C-3B2B164BD0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DF4EF6C-0653-4C85-B60B-83761E7F0FB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8C1FB0F8-1A60-496B-8360-03E57F738AB4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10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幻灯片图像占位符 1">
            <a:extLst>
              <a:ext uri="{FF2B5EF4-FFF2-40B4-BE49-F238E27FC236}">
                <a16:creationId xmlns:a16="http://schemas.microsoft.com/office/drawing/2014/main" id="{E0FDEC65-AD9F-48DE-9F75-784691D60078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6626" name="备注占位符 2">
            <a:extLst>
              <a:ext uri="{FF2B5EF4-FFF2-40B4-BE49-F238E27FC236}">
                <a16:creationId xmlns:a16="http://schemas.microsoft.com/office/drawing/2014/main" id="{330B5EBE-71E2-4FDC-8BC6-861F992BA2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7B6CF36-C704-4688-8E84-C1BC85B3BB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6E4047FA-2F2A-4C58-B889-CB20A96D9F2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11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幻灯片图像占位符 1">
            <a:extLst>
              <a:ext uri="{FF2B5EF4-FFF2-40B4-BE49-F238E27FC236}">
                <a16:creationId xmlns:a16="http://schemas.microsoft.com/office/drawing/2014/main" id="{61FCD824-30D8-4792-81C0-0297A2E9721A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8674" name="备注占位符 2">
            <a:extLst>
              <a:ext uri="{FF2B5EF4-FFF2-40B4-BE49-F238E27FC236}">
                <a16:creationId xmlns:a16="http://schemas.microsoft.com/office/drawing/2014/main" id="{3C7AB06E-54F1-4F78-AC2E-CEA7A86515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6F2963A-8026-4E54-A644-F6C993D6F0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18CB024C-BAB0-4418-A043-2BB6A1A8028A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12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幻灯片图像占位符 1">
            <a:extLst>
              <a:ext uri="{FF2B5EF4-FFF2-40B4-BE49-F238E27FC236}">
                <a16:creationId xmlns:a16="http://schemas.microsoft.com/office/drawing/2014/main" id="{DA8E5B97-69A3-4AAC-88BD-7E2627160660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0722" name="备注占位符 2">
            <a:extLst>
              <a:ext uri="{FF2B5EF4-FFF2-40B4-BE49-F238E27FC236}">
                <a16:creationId xmlns:a16="http://schemas.microsoft.com/office/drawing/2014/main" id="{025DD68C-01C9-48A0-8CF5-8A249EB3A3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69C98F7-51F6-464D-BABC-0B35EF806E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pPr algn="r" eaLnBrk="0" hangingPunct="0"/>
            <a:fld id="{19894FCC-08E7-4617-8A64-8500C52D4BEE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pPr algn="r" eaLnBrk="0" hangingPunct="0"/>
              <a:t>13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AE688-CD29-4892-8D88-6DB5E56F3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29390-31E3-43A0-B167-2C2AABA5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B1876-5C7D-4861-8D3A-AF468CA5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F2E5A-0A21-428D-B272-2C7997F1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C3E6E-2185-4A95-97E6-7050F0DA1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4F25C-73EB-4858-9620-5B8FE6AB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CA46A-C8BB-44A7-9198-82797E1A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4AF23-4D65-47AE-ADFA-2A6681FE9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343D6-16E0-45F1-8FE3-8DEBDE8B3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0D486-BDCA-40FB-B034-7B00E00E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E7171-7BB8-4FE2-B34C-AE566E594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81445859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0743" y="2757593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198955617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668528186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3C2D4D6-B895-4A5A-949E-72A7C9FE7DD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260160620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7282EEE1-8895-4EFB-9D2F-A8E649532D8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F6023176-87B8-4374-A31F-DB95225B3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20517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06" r:id="rId2"/>
    <p:sldLayoutId id="2147483807" r:id="rId3"/>
    <p:sldLayoutId id="2147483808" r:id="rId4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tags" Target="../tags/tag1.xml" /><Relationship Id="rId5" Type="http://schemas.openxmlformats.org/officeDocument/2006/relationships/audio" Target="../media/type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Relationship Id="rId4" Type="http://schemas.openxmlformats.org/officeDocument/2006/relationships/tags" Target="../tags/tag2.xml" /><Relationship Id="rId5" Type="http://schemas.openxmlformats.org/officeDocument/2006/relationships/audio" Target="../media/type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Relationship Id="rId5" Type="http://schemas.openxmlformats.org/officeDocument/2006/relationships/tags" Target="../tags/tag3.xml" /><Relationship Id="rId6" Type="http://schemas.openxmlformats.org/officeDocument/2006/relationships/audio" Target="../media/type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tags" Target="../tags/tag4.xml" /><Relationship Id="rId9" Type="http://schemas.openxmlformats.org/officeDocument/2006/relationships/audio" Target="../media/type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Relationship Id="rId4" Type="http://schemas.openxmlformats.org/officeDocument/2006/relationships/tags" Target="../tags/tag5.xml" /><Relationship Id="rId5" Type="http://schemas.openxmlformats.org/officeDocument/2006/relationships/audio" Target="../media/type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Relationship Id="rId4" Type="http://schemas.openxmlformats.org/officeDocument/2006/relationships/tags" Target="../tags/tag6.xml" /><Relationship Id="rId5" Type="http://schemas.openxmlformats.org/officeDocument/2006/relationships/audio" Target="../media/type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Relationship Id="rId4" Type="http://schemas.openxmlformats.org/officeDocument/2006/relationships/tags" Target="../tags/tag7.xml" /><Relationship Id="rId5" Type="http://schemas.openxmlformats.org/officeDocument/2006/relationships/audio" Target="../media/type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jpeg" /><Relationship Id="rId4" Type="http://schemas.openxmlformats.org/officeDocument/2006/relationships/tags" Target="../tags/tag8.xml" /><Relationship Id="rId5" Type="http://schemas.openxmlformats.org/officeDocument/2006/relationships/audio" Target="../media/type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jpeg" /><Relationship Id="rId4" Type="http://schemas.openxmlformats.org/officeDocument/2006/relationships/tags" Target="../tags/tag9.xml" /><Relationship Id="rId5" Type="http://schemas.openxmlformats.org/officeDocument/2006/relationships/audio" Target="../media/type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jpeg" /><Relationship Id="rId4" Type="http://schemas.openxmlformats.org/officeDocument/2006/relationships/tags" Target="../tags/tag10.xml" /><Relationship Id="rId5" Type="http://schemas.openxmlformats.org/officeDocument/2006/relationships/audio" Target="../media/type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jpeg" /><Relationship Id="rId4" Type="http://schemas.openxmlformats.org/officeDocument/2006/relationships/tags" Target="../tags/tag11.xml" /><Relationship Id="rId5" Type="http://schemas.openxmlformats.org/officeDocument/2006/relationships/audio" Target="../media/type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2.xml" /><Relationship Id="rId4" Type="http://schemas.openxmlformats.org/officeDocument/2006/relationships/audio" Target="../media/type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405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6C6473-32E8-45AF-BED9-0466018F9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延续文化血脉 </a:t>
            </a:r>
          </a:p>
        </p:txBody>
      </p:sp>
    </p:spTree>
    <p:extLst>
      <p:ext uri="{BB962C8B-B14F-4D97-AF65-F5344CB8AC3E}">
        <p14:creationId xmlns:p14="http://schemas.microsoft.com/office/powerpoint/2010/main" val="100273743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图片 5" descr="58PIC6858PICWZM_1024">
            <a:extLst>
              <a:ext uri="{FF2B5EF4-FFF2-40B4-BE49-F238E27FC236}">
                <a16:creationId xmlns:a16="http://schemas.microsoft.com/office/drawing/2014/main" id="{E53367D4-3BDD-4096-BC82-4FE9095D0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0" name="文本框 6">
            <a:extLst>
              <a:ext uri="{FF2B5EF4-FFF2-40B4-BE49-F238E27FC236}">
                <a16:creationId xmlns:a16="http://schemas.microsoft.com/office/drawing/2014/main" id="{A17AE607-7D2C-4937-83B5-BAF9B3FC57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025" y="90488"/>
            <a:ext cx="8747125" cy="661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本节学习目标：</a:t>
            </a:r>
            <a:endParaRPr lang="zh-CN" altLang="en-US" sz="2800" b="1">
              <a:solidFill>
                <a:srgbClr val="1E11C3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1.中华文化的形成、特点</a:t>
            </a:r>
          </a:p>
          <a:p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2.what: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中华传统文化的的主要内容。</a:t>
            </a:r>
          </a:p>
          <a:p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why: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为什么要传承中华传统文化？</a:t>
            </a:r>
            <a:endParaRPr lang="en-US" altLang="zh-CN" sz="2800" b="1">
              <a:solidFill>
                <a:srgbClr val="1E11C3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）为什么说中华优秀传统文化是中华民族的根？</a:t>
            </a: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zh-CN" altLang="en-US" sz="2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中华文化为什么能历经沧桑而能薪火相传、一脉相承？</a:t>
            </a: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4.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why: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为什么要重视文化的发展？</a:t>
            </a: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5.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how: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新时代如何传承和发展中国特色社会主义文化？</a:t>
            </a: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6.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what: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什么是文化自信？</a:t>
            </a: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7.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why: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为什么要增强文化自信？</a:t>
            </a:r>
            <a:endParaRPr lang="en-US" altLang="zh-CN" sz="2800" b="1">
              <a:solidFill>
                <a:srgbClr val="1E11C3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）中国人民文化自信的来源（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）文化自信的作用</a:t>
            </a:r>
          </a:p>
          <a:p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8.</a:t>
            </a:r>
            <a:r>
              <a:rPr lang="en-US" altLang="zh-CN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how: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如何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增强文化自信</a:t>
            </a:r>
            <a:r>
              <a:rPr lang="zh-CN" altLang="en-US" sz="28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？</a:t>
            </a:r>
            <a:endParaRPr lang="zh-CN" altLang="en-US" sz="2800" b="1">
              <a:solidFill>
                <a:srgbClr val="7030A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9.why:</a:t>
            </a:r>
            <a:r>
              <a:rPr lang="zh-CN" altLang="en-US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为什么要弘扬中华传统美德？</a:t>
            </a:r>
            <a:r>
              <a:rPr lang="zh-CN" altLang="en-US" sz="20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（重要性、作用、影响）</a:t>
            </a:r>
          </a:p>
          <a:p>
            <a:r>
              <a:rPr lang="en-US" altLang="zh-CN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10</a:t>
            </a:r>
            <a:r>
              <a:rPr lang="zh-CN" altLang="en-US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en-US" altLang="zh-CN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what:</a:t>
            </a:r>
            <a:r>
              <a:rPr lang="zh-CN" altLang="en-US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中华传统美德有哪些内容？</a:t>
            </a:r>
          </a:p>
          <a:p>
            <a:r>
              <a:rPr lang="zh-CN" altLang="en-US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en-US" altLang="zh-CN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en-US" altLang="zh-CN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how:</a:t>
            </a:r>
            <a:r>
              <a:rPr lang="zh-CN" altLang="en-US" sz="2800" b="1">
                <a:solidFill>
                  <a:srgbClr val="00206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青少年如何践行中华传统美德？</a:t>
            </a:r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5" descr="58PIC6858PICWZM_1024">
            <a:extLst>
              <a:ext uri="{FF2B5EF4-FFF2-40B4-BE49-F238E27FC236}">
                <a16:creationId xmlns:a16="http://schemas.microsoft.com/office/drawing/2014/main" id="{E8B97D33-7A71-4FC8-9507-10F29CD7B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8" name="文本框 6">
            <a:extLst>
              <a:ext uri="{FF2B5EF4-FFF2-40B4-BE49-F238E27FC236}">
                <a16:creationId xmlns:a16="http://schemas.microsoft.com/office/drawing/2014/main" id="{09B63BA6-CF47-4E90-9C53-00E4043CCF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331788"/>
            <a:ext cx="8789987" cy="7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1.中华文化的形成。</a:t>
            </a:r>
            <a:endParaRPr lang="zh-CN" altLang="en-US" sz="4000" b="1">
              <a:solidFill>
                <a:srgbClr val="FFFF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34E36F7-306C-41DE-BCB6-B5A58E2929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638" y="1146175"/>
            <a:ext cx="7458075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长期以来，中华民族就在中华大地上劳动和生活。各族人民团结互助，相互学习，用自己的勤劳和智慧共同开发建设祖国的大好河山，创造了灿烂的中华文化。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5" name="图片 5" descr="58PIC6858PICWZM_1024">
            <a:extLst>
              <a:ext uri="{FF2B5EF4-FFF2-40B4-BE49-F238E27FC236}">
                <a16:creationId xmlns:a16="http://schemas.microsoft.com/office/drawing/2014/main" id="{8D822968-7C10-4AB5-A2CE-624C18755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6988" y="-11113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6" name="文本框 6">
            <a:extLst>
              <a:ext uri="{FF2B5EF4-FFF2-40B4-BE49-F238E27FC236}">
                <a16:creationId xmlns:a16="http://schemas.microsoft.com/office/drawing/2014/main" id="{389DDBF0-ABE1-428A-A2E6-6744ADD8C7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331788"/>
            <a:ext cx="8789987" cy="7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.中华文化的主要内容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、特点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4000" b="1">
              <a:solidFill>
                <a:srgbClr val="FFFF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1267" name="图片 1">
            <a:extLst>
              <a:ext uri="{FF2B5EF4-FFF2-40B4-BE49-F238E27FC236}">
                <a16:creationId xmlns:a16="http://schemas.microsoft.com/office/drawing/2014/main" id="{0FEEABB7-8763-4FA5-ADAF-0CA805600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84" r="21574"/>
          <a:stretch>
            <a:fillRect/>
          </a:stretch>
        </p:blipFill>
        <p:spPr bwMode="auto">
          <a:xfrm>
            <a:off x="47625" y="1071563"/>
            <a:ext cx="4867275" cy="192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文本框 6">
            <a:extLst>
              <a:ext uri="{FF2B5EF4-FFF2-40B4-BE49-F238E27FC236}">
                <a16:creationId xmlns:a16="http://schemas.microsoft.com/office/drawing/2014/main" id="{3F389990-91FF-40EC-9BA5-8D2BE2E55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2900" y="1071563"/>
            <a:ext cx="311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07B08849-5908-4E1B-94C7-6B4A5A823746}"/>
              </a:ext>
            </a:extLst>
          </p:cNvPr>
          <p:cNvSpPr/>
          <p:nvPr/>
        </p:nvSpPr>
        <p:spPr>
          <a:xfrm>
            <a:off x="1020763" y="3249613"/>
            <a:ext cx="6783387" cy="286067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7468B039-F050-4D36-886F-A448E17D6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5700" y="3443288"/>
            <a:ext cx="6819900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人要是行，干一行行一行，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一行行行行行;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要是不行，干一行不行一行，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一行不行行行不行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A1FBC18D-1B42-4C68-928D-8329E2E0F44A}"/>
              </a:ext>
            </a:extLst>
          </p:cNvPr>
          <p:cNvSpPr/>
          <p:nvPr/>
        </p:nvSpPr>
        <p:spPr>
          <a:xfrm>
            <a:off x="5399088" y="1160463"/>
            <a:ext cx="3587750" cy="172561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BE25C362-7494-4E0E-8A02-2F70AF8F86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0850" y="1133475"/>
            <a:ext cx="3697288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钟鼎（金）文</a:t>
            </a:r>
            <a:endParaRPr lang="zh-CN" altLang="en-US" sz="4000"/>
          </a:p>
          <a:p>
            <a:r>
              <a:rPr lang="zh-CN" altLang="en-US" sz="40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祝九十三班同</a:t>
            </a:r>
          </a:p>
          <a:p>
            <a:r>
              <a:rPr lang="zh-CN" altLang="en-US" sz="4000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学们金榜题名</a:t>
            </a:r>
          </a:p>
        </p:txBody>
      </p:sp>
    </p:spTree>
    <p:custDataLst>
      <p:tags r:id="rId5"/>
    </p:custDataLst>
  </p:cSld>
  <p:clrMapOvr>
    <a:masterClrMapping/>
  </p:clrMapOvr>
  <p:transition>
    <p:push dir="d"/>
    <p:sndAc>
      <p:stSnd>
        <p:snd r:embed="rId6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5" grpId="1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图片 5" descr="58PIC6858PICWZM_1024">
            <a:extLst>
              <a:ext uri="{FF2B5EF4-FFF2-40B4-BE49-F238E27FC236}">
                <a16:creationId xmlns:a16="http://schemas.microsoft.com/office/drawing/2014/main" id="{D579E8DE-E270-4416-9B2A-6E317AF43C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4" name="图片 5">
            <a:extLst>
              <a:ext uri="{FF2B5EF4-FFF2-40B4-BE49-F238E27FC236}">
                <a16:creationId xmlns:a16="http://schemas.microsoft.com/office/drawing/2014/main" id="{EB7DB584-6AA6-4813-8644-F548B3E10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6021388" cy="418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图片 2">
            <a:extLst>
              <a:ext uri="{FF2B5EF4-FFF2-40B4-BE49-F238E27FC236}">
                <a16:creationId xmlns:a16="http://schemas.microsoft.com/office/drawing/2014/main" id="{DC9E1239-E7E1-4754-9566-7BC449EE8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08675" y="-26988"/>
            <a:ext cx="3267075" cy="426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图片 6">
            <a:extLst>
              <a:ext uri="{FF2B5EF4-FFF2-40B4-BE49-F238E27FC236}">
                <a16:creationId xmlns:a16="http://schemas.microsoft.com/office/drawing/2014/main" id="{29A0EDD7-E53B-4B28-BBFE-F3A4CBE23C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4575" y="4164013"/>
            <a:ext cx="3521075" cy="268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图片 8">
            <a:extLst>
              <a:ext uri="{FF2B5EF4-FFF2-40B4-BE49-F238E27FC236}">
                <a16:creationId xmlns:a16="http://schemas.microsoft.com/office/drawing/2014/main" id="{BD69530B-CB2E-410F-8E1E-0A19440EBE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5650" y="4162425"/>
            <a:ext cx="3127375" cy="268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8"/>
    </p:custDataLst>
  </p:cSld>
  <p:clrMapOvr>
    <a:masterClrMapping/>
  </p:clrMapOvr>
  <p:transition>
    <p:push dir="d"/>
    <p:sndAc>
      <p:stSnd>
        <p:snd r:embed="rId9" name="type.wav"/>
      </p:stSnd>
    </p:sndAc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5" descr="58PIC6858PICWZM_1024">
            <a:extLst>
              <a:ext uri="{FF2B5EF4-FFF2-40B4-BE49-F238E27FC236}">
                <a16:creationId xmlns:a16="http://schemas.microsoft.com/office/drawing/2014/main" id="{70069284-FEE2-43E2-A283-FBEED4F90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2" name="文本框 6">
            <a:extLst>
              <a:ext uri="{FF2B5EF4-FFF2-40B4-BE49-F238E27FC236}">
                <a16:creationId xmlns:a16="http://schemas.microsoft.com/office/drawing/2014/main" id="{558B84D4-ECC7-46B9-8F3C-B0B74C5525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331788"/>
            <a:ext cx="87899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1.中华传统文化的主要内容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、特点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4000" b="1">
              <a:solidFill>
                <a:srgbClr val="FFFF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4000" b="1">
              <a:solidFill>
                <a:srgbClr val="FFFF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363" name="文本框 1">
            <a:extLst>
              <a:ext uri="{FF2B5EF4-FFF2-40B4-BE49-F238E27FC236}">
                <a16:creationId xmlns:a16="http://schemas.microsoft.com/office/drawing/2014/main" id="{8889A4B7-F470-47B1-A187-A5F835E16B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1038225"/>
            <a:ext cx="4525962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组成（内容）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：</a:t>
            </a:r>
          </a:p>
        </p:txBody>
      </p:sp>
      <p:sp>
        <p:nvSpPr>
          <p:cNvPr id="7" name="圆角矩形 6">
            <a:extLst>
              <a:ext uri="{FF2B5EF4-FFF2-40B4-BE49-F238E27FC236}">
                <a16:creationId xmlns:a16="http://schemas.microsoft.com/office/drawing/2014/main" id="{EB9DE18E-2F99-40BF-8D56-656A094C1B6D}"/>
              </a:ext>
            </a:extLst>
          </p:cNvPr>
          <p:cNvSpPr/>
          <p:nvPr/>
        </p:nvSpPr>
        <p:spPr>
          <a:xfrm>
            <a:off x="6832600" y="2260600"/>
            <a:ext cx="2244725" cy="19558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1B64DF4-D0BD-4B76-9834-AB1A7A76AD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2600" y="2619375"/>
            <a:ext cx="2244725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源远流长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博大精深</a:t>
            </a:r>
            <a:endParaRPr lang="zh-CN" altLang="en-US"/>
          </a:p>
        </p:txBody>
      </p:sp>
      <p:sp>
        <p:nvSpPr>
          <p:cNvPr id="6" name="圆角矩形 5">
            <a:extLst>
              <a:ext uri="{FF2B5EF4-FFF2-40B4-BE49-F238E27FC236}">
                <a16:creationId xmlns:a16="http://schemas.microsoft.com/office/drawing/2014/main" id="{C33018F1-38D8-40A5-85B5-66018E1F46E1}"/>
              </a:ext>
            </a:extLst>
          </p:cNvPr>
          <p:cNvSpPr/>
          <p:nvPr/>
        </p:nvSpPr>
        <p:spPr>
          <a:xfrm>
            <a:off x="-20638" y="1836738"/>
            <a:ext cx="4905376" cy="353377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B25993C-D255-4088-8103-3C63227460FA}"/>
              </a:ext>
            </a:extLst>
          </p:cNvPr>
          <p:cNvSpPr txBox="1"/>
          <p:nvPr/>
        </p:nvSpPr>
        <p:spPr>
          <a:xfrm>
            <a:off x="47625" y="2095500"/>
            <a:ext cx="4845050" cy="317023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 noProof="1">
                <a:solidFill>
                  <a:srgbClr val="1E11C3"/>
                </a:solidFill>
                <a:latin typeface="Times New Roman" panose="02010609060101010101" charset="-122"/>
                <a:ea typeface="楷体" panose="02010609060101010101" charset="-122"/>
                <a:sym typeface="微软雅黑" panose="020b0503020204020204" pitchFamily="34" charset="-122"/>
              </a:rPr>
              <a:t>独具特色的语言文字</a:t>
            </a:r>
            <a:endParaRPr lang="en-US" altLang="zh-CN" sz="4000" b="1" noProof="1">
              <a:solidFill>
                <a:srgbClr val="1E11C3"/>
              </a:solidFill>
              <a:latin typeface="楷体" panose="02010609060101010101" charset="-122"/>
              <a:ea typeface="楷体" panose="02010609060101010101" charset="-122"/>
              <a:sym typeface="微软雅黑" panose="020b0503020204020204" pitchFamily="34" charset="-122"/>
            </a:endParaRPr>
          </a:p>
          <a:p>
            <a:r>
              <a:rPr lang="zh-CN" altLang="en-US" sz="4000" b="1" noProof="1">
                <a:solidFill>
                  <a:srgbClr val="1E11C3"/>
                </a:solidFill>
                <a:latin typeface="Times New Roman" panose="02010609060101010101" charset="-122"/>
                <a:ea typeface="楷体" panose="02010609060101010101" charset="-122"/>
                <a:sym typeface="微软雅黑" panose="020b0503020204020204" pitchFamily="34" charset="-122"/>
              </a:rPr>
              <a:t>浩如烟海的文化典籍</a:t>
            </a:r>
          </a:p>
          <a:p>
            <a:r>
              <a:rPr lang="zh-CN" altLang="en-US" sz="4000" b="1" noProof="1">
                <a:solidFill>
                  <a:srgbClr val="1E11C3"/>
                </a:solidFill>
                <a:latin typeface="Times New Roman" panose="02010609060101010101" charset="-122"/>
                <a:ea typeface="楷体" panose="02010609060101010101" charset="-122"/>
                <a:sym typeface="微软雅黑" panose="020b0503020204020204" pitchFamily="34" charset="-122"/>
              </a:rPr>
              <a:t>名扬世界的科技工艺</a:t>
            </a:r>
          </a:p>
          <a:p>
            <a:r>
              <a:rPr lang="zh-CN" altLang="en-US" sz="4000" b="1" noProof="1">
                <a:solidFill>
                  <a:srgbClr val="1E11C3"/>
                </a:solidFill>
                <a:latin typeface="Times New Roman" panose="02010609060101010101" charset="-122"/>
                <a:ea typeface="楷体" panose="02010609060101010101" charset="-122"/>
                <a:sym typeface="微软雅黑" panose="020b0503020204020204" pitchFamily="34" charset="-122"/>
              </a:rPr>
              <a:t>异彩纷呈的文学艺术</a:t>
            </a:r>
          </a:p>
          <a:p>
            <a:r>
              <a:rPr lang="en-US" altLang="zh-CN" sz="4000" noProof="1">
                <a:solidFill>
                  <a:srgbClr val="1E11C3"/>
                </a:solidFill>
                <a:latin typeface="Times New Roman" panose="02010609060101010101" charset="-122"/>
                <a:ea typeface="楷体" panose="02010609060101010101" charset="-122"/>
              </a:rPr>
              <a:t>……</a:t>
            </a:r>
          </a:p>
        </p:txBody>
      </p:sp>
      <p:sp>
        <p:nvSpPr>
          <p:cNvPr id="15368" name="文本框 1">
            <a:extLst>
              <a:ext uri="{FF2B5EF4-FFF2-40B4-BE49-F238E27FC236}">
                <a16:creationId xmlns:a16="http://schemas.microsoft.com/office/drawing/2014/main" id="{71F5C9C9-1D47-4C2C-928F-B5F77330C8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1225" y="2406650"/>
            <a:ext cx="2484438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特点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：</a:t>
            </a:r>
            <a:endParaRPr lang="zh-CN" altLang="en-US"/>
          </a:p>
        </p:txBody>
      </p:sp>
      <p:sp>
        <p:nvSpPr>
          <p:cNvPr id="8" name="右箭头 7">
            <a:extLst>
              <a:ext uri="{FF2B5EF4-FFF2-40B4-BE49-F238E27FC236}">
                <a16:creationId xmlns:a16="http://schemas.microsoft.com/office/drawing/2014/main" id="{CD209267-8A78-4774-84A8-FFD981B61B07}"/>
              </a:ext>
            </a:extLst>
          </p:cNvPr>
          <p:cNvSpPr/>
          <p:nvPr/>
        </p:nvSpPr>
        <p:spPr>
          <a:xfrm>
            <a:off x="4995863" y="3171825"/>
            <a:ext cx="1733550" cy="5143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9" name="动作按钮: 前进或下一项 8">
            <a:hlinkClick action="ppaction://hlinkshowjump?jump=nextslide"/>
            <a:extLst>
              <a:ext uri="{FF2B5EF4-FFF2-40B4-BE49-F238E27FC236}">
                <a16:creationId xmlns:a16="http://schemas.microsoft.com/office/drawing/2014/main" id="{F2D467A3-06AF-4892-B6AB-5BCA26A144C8}"/>
              </a:ext>
            </a:extLst>
          </p:cNvPr>
          <p:cNvSpPr/>
          <p:nvPr/>
        </p:nvSpPr>
        <p:spPr>
          <a:xfrm>
            <a:off x="6615113" y="6100763"/>
            <a:ext cx="2566987" cy="74612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5371" name="文本框 9">
            <a:extLst>
              <a:ext uri="{FF2B5EF4-FFF2-40B4-BE49-F238E27FC236}">
                <a16:creationId xmlns:a16="http://schemas.microsoft.com/office/drawing/2014/main" id="{CF8B1398-2598-4AE6-840D-8D293407D3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0575" y="6176963"/>
            <a:ext cx="106203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>
                <a:solidFill>
                  <a:schemeClr val="bg1"/>
                </a:solidFill>
                <a:latin typeface="Times New Roman" panose="02010609060101010101" charset="-122"/>
                <a:ea typeface="楷体" panose="02010609060101010101" charset="-122"/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09" name="图片 5" descr="58PIC6858PICWZM_1024">
            <a:extLst>
              <a:ext uri="{FF2B5EF4-FFF2-40B4-BE49-F238E27FC236}">
                <a16:creationId xmlns:a16="http://schemas.microsoft.com/office/drawing/2014/main" id="{5912FCB2-3020-45CB-BD47-D15CBB00D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0" name="文本框 6">
            <a:extLst>
              <a:ext uri="{FF2B5EF4-FFF2-40B4-BE49-F238E27FC236}">
                <a16:creationId xmlns:a16="http://schemas.microsoft.com/office/drawing/2014/main" id="{4A89385F-DB66-46E0-ADE4-91FC2F0C04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528638"/>
            <a:ext cx="4400550" cy="7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r"/>
            <a:r>
              <a:rPr lang="zh-CN" altLang="en-US" sz="4000" b="1">
                <a:solidFill>
                  <a:srgbClr val="C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非物质文化遗产：</a:t>
            </a:r>
          </a:p>
        </p:txBody>
      </p:sp>
      <p:sp>
        <p:nvSpPr>
          <p:cNvPr id="17411" name="文本框 2">
            <a:extLst>
              <a:ext uri="{FF2B5EF4-FFF2-40B4-BE49-F238E27FC236}">
                <a16:creationId xmlns:a16="http://schemas.microsoft.com/office/drawing/2014/main" id="{96414069-9609-47D7-B50C-EFF2B506E6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1416050"/>
            <a:ext cx="8239125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1.</a:t>
            </a:r>
            <a:r>
              <a:rPr lang="zh-CN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南京云锦、西安鼓乐、端午节、</a:t>
            </a:r>
          </a:p>
          <a:p>
            <a:r>
              <a:rPr lang="zh-CN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  妈祖信俗、京剧、中医针灸、皮</a:t>
            </a:r>
          </a:p>
          <a:p>
            <a:r>
              <a:rPr lang="zh-CN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  影戏、珠算、二十四节气</a:t>
            </a:r>
          </a:p>
          <a:p>
            <a:r>
              <a:rPr lang="en-US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2.</a:t>
            </a:r>
            <a:r>
              <a:rPr lang="zh-CN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黄梅戏、六尺巷传说、安徽宣纸、</a:t>
            </a:r>
          </a:p>
          <a:p>
            <a:r>
              <a:rPr lang="en-US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3.</a:t>
            </a:r>
            <a:r>
              <a:rPr lang="zh-CN" altLang="zh-CN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全椒正月十六走太平</a:t>
            </a:r>
          </a:p>
          <a:p>
            <a:endParaRPr lang="zh-CN" altLang="zh-CN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pitchFamily="34" charset="-122"/>
            </a:endParaRPr>
          </a:p>
          <a:p>
            <a:endParaRPr lang="zh-CN" altLang="zh-CN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pitchFamily="34" charset="-122"/>
            </a:endParaRPr>
          </a:p>
          <a:p>
            <a:endParaRPr lang="zh-CN" altLang="zh-CN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图片 5" descr="58PIC6858PICWZM_1024">
            <a:extLst>
              <a:ext uri="{FF2B5EF4-FFF2-40B4-BE49-F238E27FC236}">
                <a16:creationId xmlns:a16="http://schemas.microsoft.com/office/drawing/2014/main" id="{B77B7B6F-1C38-454B-81EB-FE6D3469FA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8" name="文本框 6">
            <a:extLst>
              <a:ext uri="{FF2B5EF4-FFF2-40B4-BE49-F238E27FC236}">
                <a16:creationId xmlns:a16="http://schemas.microsoft.com/office/drawing/2014/main" id="{C277C05C-98E6-4302-B396-E0F21C00AF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331788"/>
            <a:ext cx="87899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3(1)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.为什么说中华文化是中华民族的“根”？</a:t>
            </a:r>
            <a:endParaRPr lang="zh-CN" altLang="en-US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FC03ED0-5E60-46A1-9A3A-B35B2A5953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1524000"/>
            <a:ext cx="8537575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源自于中华民族五千多年文明历史所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孕育的中华优秀传统</a:t>
            </a:r>
            <a:r>
              <a:rPr lang="zh-CN" altLang="en-US" sz="4000" b="1" u="sng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文化</a:t>
            </a:r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，熔铸于党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领导人民在革命、建设、改革中创造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的革命</a:t>
            </a:r>
            <a:r>
              <a:rPr lang="zh-CN" altLang="en-US" sz="4000" b="1" u="sng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文化</a:t>
            </a:r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和社会主义先进</a:t>
            </a:r>
            <a:r>
              <a:rPr lang="zh-CN" altLang="en-US" sz="4000" b="1" u="sng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文化</a:t>
            </a:r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，积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淀着中华民族最深层的</a:t>
            </a:r>
            <a:r>
              <a:rPr lang="zh-CN" altLang="en-US" sz="4000" b="1" u="sng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精神追求</a:t>
            </a:r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，代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表着中华民族独特的</a:t>
            </a:r>
            <a:r>
              <a:rPr lang="zh-CN" altLang="en-US" sz="4000" b="1" u="sng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精神标识</a:t>
            </a:r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，为中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华民族的伟大复兴提供</a:t>
            </a:r>
            <a:r>
              <a:rPr lang="zh-CN" altLang="en-US" sz="4000" b="1" u="sng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精神动力</a:t>
            </a:r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5" name="图片 5" descr="58PIC6858PICWZM_1024">
            <a:extLst>
              <a:ext uri="{FF2B5EF4-FFF2-40B4-BE49-F238E27FC236}">
                <a16:creationId xmlns:a16="http://schemas.microsoft.com/office/drawing/2014/main" id="{7C2A7898-D468-4EFA-8EFE-17E522155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6988" y="-11113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6" name="文本框 6">
            <a:extLst>
              <a:ext uri="{FF2B5EF4-FFF2-40B4-BE49-F238E27FC236}">
                <a16:creationId xmlns:a16="http://schemas.microsoft.com/office/drawing/2014/main" id="{F09B9AF8-DB6D-4E12-AA31-FE3F53A04C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331788"/>
            <a:ext cx="87899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3(1)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.为什么说中华文化是中华民族的“根”？</a:t>
            </a:r>
            <a:endParaRPr lang="zh-CN" altLang="en-US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圆角矩形 3">
            <a:extLst>
              <a:ext uri="{FF2B5EF4-FFF2-40B4-BE49-F238E27FC236}">
                <a16:creationId xmlns:a16="http://schemas.microsoft.com/office/drawing/2014/main" id="{338295EF-D8C0-475F-AA81-A9BC890EB5D8}"/>
              </a:ext>
            </a:extLst>
          </p:cNvPr>
          <p:cNvSpPr/>
          <p:nvPr/>
        </p:nvSpPr>
        <p:spPr>
          <a:xfrm>
            <a:off x="26988" y="2463800"/>
            <a:ext cx="2457450" cy="279876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1508" name="文本框 1">
            <a:extLst>
              <a:ext uri="{FF2B5EF4-FFF2-40B4-BE49-F238E27FC236}">
                <a16:creationId xmlns:a16="http://schemas.microsoft.com/office/drawing/2014/main" id="{989F530A-7D9C-4C13-B234-1648DFE099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52425" y="2733675"/>
            <a:ext cx="2778125" cy="21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r"/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传统文化</a:t>
            </a:r>
          </a:p>
          <a:p>
            <a:pPr algn="r"/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革命文化</a:t>
            </a:r>
          </a:p>
          <a:p>
            <a:pPr algn="r"/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先进文化</a:t>
            </a:r>
          </a:p>
        </p:txBody>
      </p:sp>
      <p:sp>
        <p:nvSpPr>
          <p:cNvPr id="6" name="圆角矩形 5">
            <a:extLst>
              <a:ext uri="{FF2B5EF4-FFF2-40B4-BE49-F238E27FC236}">
                <a16:creationId xmlns:a16="http://schemas.microsoft.com/office/drawing/2014/main" id="{6487E458-E204-4D98-99C3-D2FC4B41FD33}"/>
              </a:ext>
            </a:extLst>
          </p:cNvPr>
          <p:cNvSpPr/>
          <p:nvPr/>
        </p:nvSpPr>
        <p:spPr>
          <a:xfrm>
            <a:off x="3746500" y="2395538"/>
            <a:ext cx="5330825" cy="279876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1510" name="文本框 2">
            <a:extLst>
              <a:ext uri="{FF2B5EF4-FFF2-40B4-BE49-F238E27FC236}">
                <a16:creationId xmlns:a16="http://schemas.microsoft.com/office/drawing/2014/main" id="{C5DE8A44-645A-4C44-9ADA-117BEA2E94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0325" y="2773363"/>
            <a:ext cx="5235575" cy="212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积淀着</a:t>
            </a:r>
            <a:r>
              <a:rPr lang="en-US" altLang="zh-CN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精神追求</a:t>
            </a:r>
          </a:p>
          <a:p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代表着</a:t>
            </a:r>
            <a:r>
              <a:rPr lang="en-US" altLang="zh-CN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精神标识</a:t>
            </a:r>
          </a:p>
          <a:p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提供了</a:t>
            </a:r>
            <a:r>
              <a:rPr lang="en-US" altLang="zh-CN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44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精神动力</a:t>
            </a:r>
          </a:p>
        </p:txBody>
      </p:sp>
      <p:sp>
        <p:nvSpPr>
          <p:cNvPr id="8" name="右箭头 7">
            <a:extLst>
              <a:ext uri="{FF2B5EF4-FFF2-40B4-BE49-F238E27FC236}">
                <a16:creationId xmlns:a16="http://schemas.microsoft.com/office/drawing/2014/main" id="{83BC8E5D-FF19-4F55-9AF4-3D04AAEE95F8}"/>
              </a:ext>
            </a:extLst>
          </p:cNvPr>
          <p:cNvSpPr/>
          <p:nvPr/>
        </p:nvSpPr>
        <p:spPr>
          <a:xfrm>
            <a:off x="2524125" y="3043238"/>
            <a:ext cx="1222375" cy="15033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1512" name="文本框 8">
            <a:extLst>
              <a:ext uri="{FF2B5EF4-FFF2-40B4-BE49-F238E27FC236}">
                <a16:creationId xmlns:a16="http://schemas.microsoft.com/office/drawing/2014/main" id="{0DD12FD7-2B67-4FC2-9BF0-906B7B7406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88" y="1746250"/>
            <a:ext cx="1612900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latin typeface="Times New Roman" panose="02010609060101010101" pitchFamily="49" charset="-122"/>
                <a:ea typeface="楷体" panose="02010609060101010101" pitchFamily="49" charset="-122"/>
              </a:rPr>
              <a:t>组 成</a:t>
            </a:r>
          </a:p>
        </p:txBody>
      </p:sp>
      <p:sp>
        <p:nvSpPr>
          <p:cNvPr id="21513" name="文本框 9">
            <a:extLst>
              <a:ext uri="{FF2B5EF4-FFF2-40B4-BE49-F238E27FC236}">
                <a16:creationId xmlns:a16="http://schemas.microsoft.com/office/drawing/2014/main" id="{63802A08-B76B-4E36-9F86-F67EBB9C7F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75313" y="1755775"/>
            <a:ext cx="1854200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latin typeface="Times New Roman" panose="02010609060101010101" pitchFamily="49" charset="-122"/>
                <a:ea typeface="楷体" panose="02010609060101010101" pitchFamily="49" charset="-122"/>
              </a:rPr>
              <a:t>作 用</a:t>
            </a:r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图片 5" descr="58PIC6858PICWZM_1024">
            <a:extLst>
              <a:ext uri="{FF2B5EF4-FFF2-40B4-BE49-F238E27FC236}">
                <a16:creationId xmlns:a16="http://schemas.microsoft.com/office/drawing/2014/main" id="{8563857B-E30A-43BB-8C05-0167F07F0D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4" name="文本框 6">
            <a:extLst>
              <a:ext uri="{FF2B5EF4-FFF2-40B4-BE49-F238E27FC236}">
                <a16:creationId xmlns:a16="http://schemas.microsoft.com/office/drawing/2014/main" id="{5F37B34C-7BC4-4690-90C6-A88353132E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1357313"/>
            <a:ext cx="87899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3</a:t>
            </a:r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(2)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.中华文化为什么能历经沧桑而能薪火相传、一脉相承？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74D79DA-017A-43B9-9ADB-7F5B73EADB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2679700"/>
            <a:ext cx="8526462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中华文化具有：</a:t>
            </a:r>
            <a:endParaRPr lang="zh-CN" altLang="en-US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应对挑战、与时俱进的创造力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海纳百川、有容乃大的包容力。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1" name="图片 5" descr="58PIC6858PICWZM_1024">
            <a:extLst>
              <a:ext uri="{FF2B5EF4-FFF2-40B4-BE49-F238E27FC236}">
                <a16:creationId xmlns:a16="http://schemas.microsoft.com/office/drawing/2014/main" id="{EB465C71-3B1E-4F28-9ADA-A825F8B02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2" name="文本框 6">
            <a:extLst>
              <a:ext uri="{FF2B5EF4-FFF2-40B4-BE49-F238E27FC236}">
                <a16:creationId xmlns:a16="http://schemas.microsoft.com/office/drawing/2014/main" id="{595396E6-A40B-41D6-98B4-49273808B4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849313"/>
            <a:ext cx="87899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4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.为什么要重视文化的发展？</a:t>
            </a:r>
            <a:endParaRPr lang="zh-CN" altLang="en-US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CB49EC7-B6B2-406C-B24B-93BDD0E2C0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25" y="2824163"/>
            <a:ext cx="8680450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P61</a:t>
            </a:r>
            <a:r>
              <a:rPr lang="zh-CN" altLang="en-US" sz="36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：文化是一个国家、一个民族的灵魂。</a:t>
            </a:r>
            <a:endParaRPr lang="zh-CN" altLang="en-US" sz="360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32183ED-85BD-474C-AA3B-6A18DF5D42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738" y="1873250"/>
            <a:ext cx="8678862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P60</a:t>
            </a:r>
            <a:r>
              <a:rPr lang="zh-CN" altLang="en-US" sz="36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：文化兴则国运兴，文化强则民族强。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49" name="图片 5" descr="58PIC6858PICWZM_1024">
            <a:extLst>
              <a:ext uri="{FF2B5EF4-FFF2-40B4-BE49-F238E27FC236}">
                <a16:creationId xmlns:a16="http://schemas.microsoft.com/office/drawing/2014/main" id="{946D8E1B-6E45-4BD7-9D45-F02011328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0638" y="-26988"/>
            <a:ext cx="9196388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0" name="文本框 6">
            <a:extLst>
              <a:ext uri="{FF2B5EF4-FFF2-40B4-BE49-F238E27FC236}">
                <a16:creationId xmlns:a16="http://schemas.microsoft.com/office/drawing/2014/main" id="{72F94D6B-63C7-48AA-B020-202C0249E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338" y="774700"/>
            <a:ext cx="8789987" cy="5014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40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.新时代如何传承和发展中国特色社会主义文化？</a:t>
            </a:r>
          </a:p>
          <a:p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4000" b="1">
              <a:solidFill>
                <a:srgbClr val="1E11C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2D9208A-3CF3-4F56-B9BB-3ACF29749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750" y="1998663"/>
            <a:ext cx="8570913" cy="3170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要坚持以马克思主义为指导，坚守中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华文化立场，立足当代中国现实，结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合当今时代条件，不忘本来，吸收外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来，面向未来，不断铸就中华文化新</a:t>
            </a:r>
          </a:p>
          <a:p>
            <a:r>
              <a:rPr lang="zh-CN" altLang="en-US" sz="4000" b="1">
                <a:solidFill>
                  <a:srgbClr val="1E11C3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辉煌。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>
    <p:push dir="d"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右箭头 1">
            <a:extLst>
              <a:ext uri="{FF2B5EF4-FFF2-40B4-BE49-F238E27FC236}">
                <a16:creationId xmlns:a16="http://schemas.microsoft.com/office/drawing/2014/main" id="{50BF20F1-5331-4516-8EDB-80DE95338C7C}"/>
              </a:ext>
            </a:extLst>
          </p:cNvPr>
          <p:cNvSpPr/>
          <p:nvPr/>
        </p:nvSpPr>
        <p:spPr>
          <a:xfrm>
            <a:off x="106363" y="4924425"/>
            <a:ext cx="7999412" cy="844550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9698" name="文本框 2">
            <a:extLst>
              <a:ext uri="{FF2B5EF4-FFF2-40B4-BE49-F238E27FC236}">
                <a16:creationId xmlns:a16="http://schemas.microsoft.com/office/drawing/2014/main" id="{B702839A-7053-40FE-9792-34AB86FCD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3" y="5080000"/>
            <a:ext cx="39465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Times New Roman" panose="02010609060101010101" pitchFamily="49" charset="-122"/>
                <a:ea typeface="楷体" panose="02010609060101010101" pitchFamily="49" charset="-122"/>
              </a:rPr>
              <a:t>指导：马 克 思 主 义</a:t>
            </a:r>
          </a:p>
        </p:txBody>
      </p:sp>
      <p:sp>
        <p:nvSpPr>
          <p:cNvPr id="4" name="椭圆 3">
            <a:extLst>
              <a:ext uri="{FF2B5EF4-FFF2-40B4-BE49-F238E27FC236}">
                <a16:creationId xmlns:a16="http://schemas.microsoft.com/office/drawing/2014/main" id="{2838865A-51E1-4FA7-A4CA-540FAD06E620}"/>
              </a:ext>
            </a:extLst>
          </p:cNvPr>
          <p:cNvSpPr/>
          <p:nvPr/>
        </p:nvSpPr>
        <p:spPr>
          <a:xfrm>
            <a:off x="1757363" y="1187450"/>
            <a:ext cx="3817937" cy="392747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5" name="椭圆 4">
            <a:extLst>
              <a:ext uri="{FF2B5EF4-FFF2-40B4-BE49-F238E27FC236}">
                <a16:creationId xmlns:a16="http://schemas.microsoft.com/office/drawing/2014/main" id="{6CA4A3CE-2D57-46CC-9A80-01FD3D4A7B9C}"/>
              </a:ext>
            </a:extLst>
          </p:cNvPr>
          <p:cNvSpPr/>
          <p:nvPr/>
        </p:nvSpPr>
        <p:spPr>
          <a:xfrm>
            <a:off x="2543175" y="1944688"/>
            <a:ext cx="2227263" cy="2227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6" name="圆角矩形 5">
            <a:extLst>
              <a:ext uri="{FF2B5EF4-FFF2-40B4-BE49-F238E27FC236}">
                <a16:creationId xmlns:a16="http://schemas.microsoft.com/office/drawing/2014/main" id="{2B1F1E26-0E38-4F7F-B34A-A39040807919}"/>
              </a:ext>
            </a:extLst>
          </p:cNvPr>
          <p:cNvSpPr/>
          <p:nvPr/>
        </p:nvSpPr>
        <p:spPr>
          <a:xfrm>
            <a:off x="8220075" y="1082675"/>
            <a:ext cx="779463" cy="4519613"/>
          </a:xfrm>
          <a:prstGeom prst="round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9702" name="文本框 6">
            <a:extLst>
              <a:ext uri="{FF2B5EF4-FFF2-40B4-BE49-F238E27FC236}">
                <a16:creationId xmlns:a16="http://schemas.microsoft.com/office/drawing/2014/main" id="{35858262-9EE5-4367-8AC7-AD29E0C83D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34350" y="1447800"/>
            <a:ext cx="798513" cy="364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chemeClr val="bg1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中华文化新辉煌</a:t>
            </a:r>
          </a:p>
        </p:txBody>
      </p:sp>
      <p:sp>
        <p:nvSpPr>
          <p:cNvPr id="29703" name="文本框 7">
            <a:extLst>
              <a:ext uri="{FF2B5EF4-FFF2-40B4-BE49-F238E27FC236}">
                <a16:creationId xmlns:a16="http://schemas.microsoft.com/office/drawing/2014/main" id="{A9190A47-ECF7-494F-A456-881D67BA74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68600" y="2498725"/>
            <a:ext cx="197167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10609060101010101" charset="-122"/>
                <a:ea typeface="楷体" panose="02010609060101010101" charset="-122"/>
              </a:rPr>
              <a:t>坚守中华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Times New Roman" panose="02010609060101010101" charset="-122"/>
                <a:ea typeface="楷体" panose="02010609060101010101" charset="-122"/>
              </a:rPr>
              <a:t>文化立场</a:t>
            </a:r>
          </a:p>
        </p:txBody>
      </p:sp>
      <p:sp>
        <p:nvSpPr>
          <p:cNvPr id="29704" name="文本框 8">
            <a:extLst>
              <a:ext uri="{FF2B5EF4-FFF2-40B4-BE49-F238E27FC236}">
                <a16:creationId xmlns:a16="http://schemas.microsoft.com/office/drawing/2014/main" id="{069E35D6-FFCD-45F6-A254-2B29D7E61D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3400" y="2613025"/>
            <a:ext cx="74295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FF00"/>
                </a:solidFill>
                <a:latin typeface="Times New Roman" panose="02010609060101010101" charset="-122"/>
                <a:ea typeface="楷体" panose="02010609060101010101" charset="-122"/>
              </a:rPr>
              <a:t>国</a:t>
            </a:r>
          </a:p>
        </p:txBody>
      </p:sp>
      <p:sp>
        <p:nvSpPr>
          <p:cNvPr id="29705" name="文本框 9">
            <a:extLst>
              <a:ext uri="{FF2B5EF4-FFF2-40B4-BE49-F238E27FC236}">
                <a16:creationId xmlns:a16="http://schemas.microsoft.com/office/drawing/2014/main" id="{2EA1D9C5-F651-4413-898C-AE9A360FBB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8850" y="2593975"/>
            <a:ext cx="74295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FF00"/>
                </a:solidFill>
                <a:latin typeface="Times New Roman" panose="02010609060101010101" charset="-122"/>
                <a:ea typeface="楷体" panose="02010609060101010101" charset="-122"/>
              </a:rPr>
              <a:t>情</a:t>
            </a:r>
          </a:p>
        </p:txBody>
      </p:sp>
      <p:sp>
        <p:nvSpPr>
          <p:cNvPr id="11" name="右箭头 10">
            <a:extLst>
              <a:ext uri="{FF2B5EF4-FFF2-40B4-BE49-F238E27FC236}">
                <a16:creationId xmlns:a16="http://schemas.microsoft.com/office/drawing/2014/main" id="{AB3D9CEE-B8EC-4846-8C12-E6A81627D2AE}"/>
              </a:ext>
            </a:extLst>
          </p:cNvPr>
          <p:cNvSpPr/>
          <p:nvPr/>
        </p:nvSpPr>
        <p:spPr>
          <a:xfrm>
            <a:off x="344488" y="2103438"/>
            <a:ext cx="1449387" cy="20970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2" name="下箭头 11">
            <a:extLst>
              <a:ext uri="{FF2B5EF4-FFF2-40B4-BE49-F238E27FC236}">
                <a16:creationId xmlns:a16="http://schemas.microsoft.com/office/drawing/2014/main" id="{0DFB87FA-261F-489C-99D3-795A6442D663}"/>
              </a:ext>
            </a:extLst>
          </p:cNvPr>
          <p:cNvSpPr/>
          <p:nvPr/>
        </p:nvSpPr>
        <p:spPr>
          <a:xfrm>
            <a:off x="2365375" y="-12700"/>
            <a:ext cx="2490788" cy="1208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3" name="右箭头 12">
            <a:extLst>
              <a:ext uri="{FF2B5EF4-FFF2-40B4-BE49-F238E27FC236}">
                <a16:creationId xmlns:a16="http://schemas.microsoft.com/office/drawing/2014/main" id="{AB8F12FA-A56E-41F4-9C36-AC6F0E677CA8}"/>
              </a:ext>
            </a:extLst>
          </p:cNvPr>
          <p:cNvSpPr/>
          <p:nvPr/>
        </p:nvSpPr>
        <p:spPr>
          <a:xfrm>
            <a:off x="5586413" y="2074863"/>
            <a:ext cx="1449387" cy="2095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29709" name="文本框 13">
            <a:extLst>
              <a:ext uri="{FF2B5EF4-FFF2-40B4-BE49-F238E27FC236}">
                <a16:creationId xmlns:a16="http://schemas.microsoft.com/office/drawing/2014/main" id="{DF755C6F-64FF-4376-A4A3-91C26E110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525" y="2719388"/>
            <a:ext cx="1198563" cy="7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FF00"/>
                </a:solidFill>
                <a:latin typeface="Times New Roman" panose="02010609060101010101" charset="-122"/>
                <a:ea typeface="楷体" panose="02010609060101010101" charset="-122"/>
              </a:rPr>
              <a:t>本来</a:t>
            </a:r>
          </a:p>
        </p:txBody>
      </p:sp>
      <p:sp>
        <p:nvSpPr>
          <p:cNvPr id="29710" name="文本框 14">
            <a:extLst>
              <a:ext uri="{FF2B5EF4-FFF2-40B4-BE49-F238E27FC236}">
                <a16:creationId xmlns:a16="http://schemas.microsoft.com/office/drawing/2014/main" id="{CC7A9A67-7842-46B8-B15D-060F3A4515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57175"/>
            <a:ext cx="11985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FF00"/>
                </a:solidFill>
                <a:latin typeface="Times New Roman" panose="02010609060101010101" charset="-122"/>
                <a:ea typeface="楷体" panose="02010609060101010101" charset="-122"/>
              </a:rPr>
              <a:t>外来</a:t>
            </a:r>
          </a:p>
        </p:txBody>
      </p:sp>
      <p:sp>
        <p:nvSpPr>
          <p:cNvPr id="29711" name="文本框 15">
            <a:extLst>
              <a:ext uri="{FF2B5EF4-FFF2-40B4-BE49-F238E27FC236}">
                <a16:creationId xmlns:a16="http://schemas.microsoft.com/office/drawing/2014/main" id="{3B2C6C8E-0179-4F5E-A3F6-FAC3CD77E2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4350" y="2674938"/>
            <a:ext cx="1200150" cy="7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FF00"/>
                </a:solidFill>
                <a:latin typeface="Times New Roman" panose="02010609060101010101" charset="-122"/>
                <a:ea typeface="楷体" panose="02010609060101010101" charset="-122"/>
              </a:rPr>
              <a:t>未来</a:t>
            </a:r>
          </a:p>
        </p:txBody>
      </p:sp>
    </p:spTree>
    <p:custDataLst>
      <p:tags r:id="rId3"/>
    </p:custDataLst>
  </p:cSld>
  <p:clrMapOvr>
    <a:masterClrMapping/>
  </p:clrMapOvr>
  <p:transition>
    <p:push dir="d"/>
    <p:sndAc>
      <p:stSnd>
        <p:snd r:embed="rId4" name="type.wav"/>
      </p:stSnd>
    </p:sndAc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https://d.book118.com/568134052026006046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2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3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5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6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7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8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9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10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11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12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楷体</vt:lpstr>
      <vt:lpstr>黑体</vt:lpstr>
      <vt:lpstr>Calibri Light</vt:lpstr>
      <vt:lpstr>宋体</vt:lpstr>
      <vt:lpstr>Office Theme</vt:lpstr>
      <vt:lpstr>延续文化血脉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2024-09-26T23:52:09.073</cp:lastPrinted>
  <dcterms:created xsi:type="dcterms:W3CDTF">2024-09-26T15:52:09Z</dcterms:created>
  <dcterms:modified xsi:type="dcterms:W3CDTF">2024-09-26T15:52:10Z</dcterms:modified>
</cp:coreProperties>
</file>