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FA32F-F9BC-4437-B3E9-3C3F1F754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F56BA-16DB-42D8-8E7B-9A6577ED3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7A440-AEBB-4F59-A84B-B9A771149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6D60A-8A6E-4124-AFA2-38C673215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BB8321-FEE7-49FB-91F3-8618D6965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05C406-D4DD-4200-A886-3460F8074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F4E241-4F77-4C6F-834D-6D53C44B7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035F4-F550-443D-8B4A-2E83432CA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80D94-9552-4E05-B88E-2AC28C7CB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79F7D-CB1A-478D-8B5D-14C9DD540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7B314-77D8-4865-AFAF-B5245CCC7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785" r:id="rId2"/>
    <p:sldLayoutId id="2147487786" r:id="rId3"/>
    <p:sldLayoutId id="2147487787" r:id="rId4"/>
    <p:sldLayoutId id="2147487788" r:id="rId5"/>
    <p:sldLayoutId id="2147487789" r:id="rId6"/>
    <p:sldLayoutId id="2147487790" r:id="rId7"/>
    <p:sldLayoutId id="2147487791" r:id="rId8"/>
    <p:sldLayoutId id="2147487792" r:id="rId9"/>
    <p:sldLayoutId id="2147487793" r:id="rId10"/>
    <p:sldLayoutId id="214748779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22" Type="http://schemas.openxmlformats.org/officeDocument/2006/relationships/tags" Target="../tags/tag209.xml" /><Relationship Id="rId23" Type="http://schemas.openxmlformats.org/officeDocument/2006/relationships/tags" Target="../tags/tag210.xml" /><Relationship Id="rId24" Type="http://schemas.openxmlformats.org/officeDocument/2006/relationships/tags" Target="../tags/tag211.xml" /><Relationship Id="rId25" Type="http://schemas.openxmlformats.org/officeDocument/2006/relationships/tags" Target="../tags/tag212.xml" /><Relationship Id="rId26" Type="http://schemas.openxmlformats.org/officeDocument/2006/relationships/tags" Target="../tags/tag213.xml" /><Relationship Id="rId27" Type="http://schemas.openxmlformats.org/officeDocument/2006/relationships/tags" Target="../tags/tag214.xml" /><Relationship Id="rId28" Type="http://schemas.openxmlformats.org/officeDocument/2006/relationships/tags" Target="../tags/tag215.xml" /><Relationship Id="rId29" Type="http://schemas.openxmlformats.org/officeDocument/2006/relationships/tags" Target="../tags/tag216.xml" /><Relationship Id="rId3" Type="http://schemas.openxmlformats.org/officeDocument/2006/relationships/tags" Target="../tags/tag190.xml" /><Relationship Id="rId30" Type="http://schemas.openxmlformats.org/officeDocument/2006/relationships/tags" Target="../tags/tag217.xml" /><Relationship Id="rId31" Type="http://schemas.openxmlformats.org/officeDocument/2006/relationships/tags" Target="../tags/tag218.xml" /><Relationship Id="rId32" Type="http://schemas.openxmlformats.org/officeDocument/2006/relationships/tags" Target="../tags/tag219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tags" Target="../tags/tag220.xml" /><Relationship Id="rId20" Type="http://schemas.openxmlformats.org/officeDocument/2006/relationships/tags" Target="../tags/tag238.xml" /><Relationship Id="rId21" Type="http://schemas.openxmlformats.org/officeDocument/2006/relationships/tags" Target="../tags/tag239.xml" /><Relationship Id="rId22" Type="http://schemas.openxmlformats.org/officeDocument/2006/relationships/tags" Target="../tags/tag240.xml" /><Relationship Id="rId23" Type="http://schemas.openxmlformats.org/officeDocument/2006/relationships/tags" Target="../tags/tag241.xml" /><Relationship Id="rId24" Type="http://schemas.openxmlformats.org/officeDocument/2006/relationships/tags" Target="../tags/tag242.xml" /><Relationship Id="rId25" Type="http://schemas.openxmlformats.org/officeDocument/2006/relationships/tags" Target="../tags/tag243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400300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石学敏痛症PPT课件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石学敏痛症概述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石学敏痛症的病因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石学敏痛症的治疗方法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石学敏痛症的预防与护理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石学敏痛症的案例分析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石学敏痛症概述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90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石学敏痛症：由石学敏教授提出的一种以疼痛为主要症状的疾病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分类：根据疼痛的部位、性质、持续时间等因素进行分类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病因：多种因素，如外伤、炎症、神经损伤等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症状：疼痛、麻木、肿胀、功能障碍等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症状与表现</a:t>
            </a:r>
            <a:endParaRPr lang="zh-CN" altLang="en-US"/>
          </a:p>
        </p:txBody>
      </p:sp>
      <p:sp>
        <p:nvSpPr>
          <p:cNvPr id="10490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疼痛：主要表现为局部或全身疼痛，持续时间较长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功能障碍：运动功能受限，如关节活动受限、肌肉无力等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心理影响：焦虑、抑郁等情绪问题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麻木：感觉异常，如麻木、刺痛等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诊断与鉴别</a:t>
            </a:r>
            <a:endParaRPr lang="zh-CN" altLang="en-US"/>
          </a:p>
        </p:txBody>
      </p:sp>
      <p:sp>
        <p:nvSpPr>
          <p:cNvPr id="104916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诊断方法：通过临床症状、体征和实验室检查进行诊断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鉴别诊断：与其他类似疾病进行鉴别，如颈椎病、腰椎间盘突出症等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诊断标准：根据国际疼痛学会（IASP）的诊断标准进行诊断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诊断工具：使用疼痛量表、神经功能评估等工具进行诊断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石学敏痛症的病因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发病机制</a:t>
            </a:r>
            <a:endParaRPr lang="zh-CN" altLang="en-US"/>
          </a:p>
        </p:txBody>
      </p:sp>
      <p:sp>
        <p:nvSpPr>
          <p:cNvPr id="104927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发病机制可能与神经、内分泌、免疫系统等有关。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石学敏痛症是一种以疼痛为主要症状的疾病，主要表现为关节疼痛、肌肉疼痛等。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发病原因可能与遗传、环境、生活方式等因素有关。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治疗方法包括药物治疗、物理治疗、心理治疗等。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常见病因</a:t>
            </a:r>
            <a:endParaRPr lang="zh-CN" altLang="en-US"/>
          </a:p>
        </p:txBody>
      </p:sp>
      <p:sp>
        <p:nvSpPr>
          <p:cNvPr id="104934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外伤：如扭伤、拉伤、挫伤等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心理因素：如焦虑、抑郁等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代谢性疾病：如糖尿病、痛风等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炎症：如关节炎、风湿病等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肌肉骨骼疾病：如颈椎病、腰椎病等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神经损伤：如神经根炎、坐骨神经痛等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诱发因素</a:t>
            </a:r>
            <a:endParaRPr lang="zh-CN" altLang="en-US"/>
          </a:p>
        </p:txBody>
      </p:sp>
      <p:sp>
        <p:nvSpPr>
          <p:cNvPr id="1049430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外伤：如扭伤、拉伤、挫伤等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心理因素：如焦虑、抑郁等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劳损：长期重复性动作或姿势不当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环境因素：如寒冷、潮湿等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疾病：如关节炎、风湿病等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遗传因素：家族中有痛症病史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1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石学敏痛症的治疗方法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药物治疗</a:t>
            </a:r>
            <a:endParaRPr lang="zh-CN" altLang="en-US"/>
          </a:p>
        </p:txBody>
      </p:sp>
      <p:sp>
        <p:nvSpPr>
          <p:cNvPr id="104956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药物选择：根据病情选择合适的药物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药物剂量：根据病情和患者体质确定药物剂量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药物用法：口服、注射、外用等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药物副作用：注意药物的副作用，及时调整药物剂量或更换药物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0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非药物治疗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https://d.book118.com/568140030001006040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6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Bold</vt:lpstr>
      <vt:lpstr>MiSans</vt:lpstr>
      <vt:lpstr>微软雅黑</vt:lpstr>
      <vt:lpstr>Wingdings</vt:lpstr>
      <vt:lpstr>Calibri Light</vt:lpstr>
      <vt:lpstr>宋体</vt:lpstr>
      <vt:lpstr>Office Theme</vt:lpstr>
      <vt:lpstr>石学敏痛症PPT课件</vt:lpstr>
      <vt:lpstr>目录</vt:lpstr>
      <vt:lpstr>添加章节标题</vt:lpstr>
      <vt:lpstr>石学敏痛症概述</vt:lpstr>
      <vt:lpstr>定义与分类</vt:lpstr>
      <vt:lpstr>症状与表现</vt:lpstr>
      <vt:lpstr>诊断与鉴别</vt:lpstr>
      <vt:lpstr>石学敏痛症的病因</vt:lpstr>
      <vt:lpstr>发病机制</vt:lpstr>
      <vt:lpstr>常见病因</vt:lpstr>
      <vt:lpstr>诱发因素</vt:lpstr>
      <vt:lpstr>石学敏痛症的治疗方法</vt:lpstr>
      <vt:lpstr>药物治疗</vt:lpstr>
      <vt:lpstr>非药物治疗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2024-09-18T02:03:17.548</cp:lastPrinted>
  <dcterms:created xsi:type="dcterms:W3CDTF">2024-09-17T18:03:17Z</dcterms:created>
  <dcterms:modified xsi:type="dcterms:W3CDTF">2024-09-17T18:03:20Z</dcterms:modified>
</cp:coreProperties>
</file>