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EPVLIR+HQKPJL+ArialMT"/>
      <p:regular r:id="rId18"/>
    </p:embeddedFont>
    <p:embeddedFont>
      <p:font typeface="WAFKJI+MS-UIGothic"/>
      <p:regular r:id="rId19"/>
    </p:embeddedFont>
    <p:embeddedFont>
      <p:font typeface="MKOKDG+IBWSUK+MicrosoftYaHei"/>
      <p:regular r:id="rId20"/>
    </p:embeddedFont>
    <p:embeddedFont>
      <p:font typeface="EISVQN+UGUGBN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D953D-3676-41F1-B011-20EEB2F12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8EB28-CAB1-488B-9BD1-F15DCE469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6B209-F24B-44AC-8CED-E2D30EAC1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8EA00A-4876-4AF9-A21B-0BA49F6F0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CD7FE5-AEE6-45C5-8AE4-576D2CD5B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A8B4A7-91E0-4071-9407-8B2A61391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878C1B-C87D-485F-B16A-6FB82DD1C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670E7D-9642-42DA-8245-E0C09C0C0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719223-A034-4D94-94E4-A9A43A80D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6D9E18-7838-4DB9-9CEE-99EBDE802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C42E6F-DBA6-4C1E-B997-58B3FA352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14102000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23890" y="1251775"/>
            <a:ext cx="3738822" cy="13893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EPVLIR+HQKPJL+ArialMT"/>
                <a:cs typeface="EPVLIR+HQKPJL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非均匀加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宽</a:t>
            </a: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激光器概述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EPVLIR+HQKPJL+ArialMT"/>
                <a:cs typeface="EPVLIR+HQKPJL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多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纵</a:t>
            </a: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模振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荡</a:t>
            </a: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的原理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23890" y="2463355"/>
            <a:ext cx="5491422" cy="7832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EPVLIR+HQKPJL+ArialMT"/>
                <a:cs typeface="EPVLIR+HQKPJL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非均匀加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宽</a:t>
            </a: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激光器的多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纵</a:t>
            </a: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模振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荡</a:t>
            </a: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10714" y="2907002"/>
            <a:ext cx="2692298" cy="1920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50"/>
              </a:lnSpc>
              <a:spcBef>
                <a:spcPct val="0"/>
              </a:spcBef>
              <a:spcAft>
                <a:spcPct val="0"/>
              </a:spcAft>
            </a:pPr>
            <a:r>
              <a:rPr sz="6050" spc="23">
                <a:solidFill>
                  <a:srgbClr val="FFFFFF"/>
                </a:solidFill>
                <a:latin typeface="WAFKJI+MS-UIGothic"/>
                <a:cs typeface="WAFKJI+MS-UIGothic"/>
              </a:rPr>
              <a:t>目</a:t>
            </a:r>
            <a:r>
              <a:rPr sz="60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27090" y="3012122"/>
            <a:ext cx="7620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23890" y="3617785"/>
            <a:ext cx="5491422" cy="7832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EPVLIR+HQKPJL+ArialMT"/>
                <a:cs typeface="EPVLIR+HQKPJL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非均匀加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宽</a:t>
            </a: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激光器的多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纵</a:t>
            </a: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模振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荡</a:t>
            </a: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927090" y="4166552"/>
            <a:ext cx="762000" cy="762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4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23890" y="4772215"/>
            <a:ext cx="4790382" cy="13891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EPVLIR+HQKPJL+ArialMT"/>
                <a:cs typeface="EPVLIR+HQKPJL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非均匀加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宽</a:t>
            </a: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激光器的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用前景</a:t>
            </a:r>
          </a:p>
          <a:p>
            <a:pPr marL="0" marR="0">
              <a:lnSpc>
                <a:spcPts val="2552"/>
              </a:lnSpc>
              <a:spcBef>
                <a:spcPts val="2167"/>
              </a:spcBef>
              <a:spcAft>
                <a:spcPct val="0"/>
              </a:spcAft>
            </a:pPr>
            <a:r>
              <a:rPr sz="2450">
                <a:solidFill>
                  <a:srgbClr val="2C3F55"/>
                </a:solidFill>
                <a:latin typeface="EPVLIR+HQKPJL+ArialMT"/>
                <a:cs typeface="EPVLIR+HQKPJL+ArialMT"/>
              </a:rPr>
              <a:t>•</a:t>
            </a:r>
            <a:r>
              <a:rPr sz="2450" spc="128">
                <a:solidFill>
                  <a:srgbClr val="2C3F55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非均匀加</a:t>
            </a:r>
            <a:r>
              <a:rPr sz="2400">
                <a:solidFill>
                  <a:srgbClr val="2C3F55"/>
                </a:solidFill>
                <a:latin typeface="SimSun"/>
                <a:cs typeface="SimSun"/>
              </a:rPr>
              <a:t>宽</a:t>
            </a:r>
            <a:r>
              <a:rPr sz="2400">
                <a:solidFill>
                  <a:srgbClr val="2C3F55"/>
                </a:solidFill>
                <a:latin typeface="WAFKJI+MS-UIGothic"/>
                <a:cs typeface="WAFKJI+MS-UIGothic"/>
              </a:rPr>
              <a:t>激光器研究展望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5582644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WAFKJI+MS-UIGothic"/>
                <a:cs typeface="WAFKJI+MS-UIGothic"/>
              </a:rPr>
              <a:t>非均匀加</a:t>
            </a:r>
            <a:r>
              <a:rPr sz="3800" spc="27">
                <a:solidFill>
                  <a:srgbClr val="2C3F55"/>
                </a:solidFill>
                <a:latin typeface="SimSun"/>
                <a:cs typeface="SimSun"/>
              </a:rPr>
              <a:t>宽</a:t>
            </a:r>
            <a:r>
              <a:rPr sz="3800" spc="25">
                <a:solidFill>
                  <a:srgbClr val="2C3F55"/>
                </a:solidFill>
                <a:latin typeface="WAFKJI+MS-UIGothic"/>
                <a:cs typeface="WAFKJI+MS-UIGothic"/>
              </a:rPr>
              <a:t>激光器概述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AFKJI+MS-UIGothic"/>
                <a:cs typeface="WAFKJI+MS-UIGothic"/>
              </a:rPr>
              <a:t>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A5B2"/>
                </a:solidFill>
                <a:latin typeface="WAFKJI+MS-UIGothic"/>
                <a:cs typeface="WAFKJI+MS-UIGothic"/>
              </a:rPr>
              <a:t>与工作原理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44284" y="185283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WAFKJI+MS-UIGothic"/>
                <a:cs typeface="WAFKJI+MS-UIGothic"/>
              </a:rPr>
              <a:t>定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44284" y="2332092"/>
            <a:ext cx="525780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WAFKJI+MS-UIGothic"/>
                <a:cs typeface="WAFKJI+MS-UIGothic"/>
              </a:rPr>
              <a:t>非均匀加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003C35"/>
                </a:solidFill>
                <a:latin typeface="WAFKJI+MS-UIGothic"/>
                <a:cs typeface="WAFKJI+MS-UIGothic"/>
              </a:rPr>
              <a:t>激光器是指增益介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3C35"/>
                </a:solidFill>
                <a:latin typeface="WAFKJI+MS-UIGothic"/>
                <a:cs typeface="WAFKJI+MS-UIGothic"/>
              </a:rPr>
              <a:t>中不同</a:t>
            </a:r>
            <a:r>
              <a:rPr sz="1500">
                <a:solidFill>
                  <a:srgbClr val="003C35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3C35"/>
                </a:solidFill>
                <a:latin typeface="WAFKJI+MS-UIGothic"/>
                <a:cs typeface="WAFKJI+MS-UIGothic"/>
              </a:rPr>
              <a:t>率的激光光束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44284" y="2674993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3C35"/>
                </a:solidFill>
                <a:latin typeface="WAFKJI+MS-UIGothic"/>
                <a:cs typeface="WAFKJI+MS-UIGothic"/>
              </a:rPr>
              <a:t>具有不同群速度的激光器。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85239" y="401627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WAFKJI+MS-UIGothic"/>
                <a:cs typeface="WAFKJI+MS-UIGothic"/>
              </a:rPr>
              <a:t>工作原理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85239" y="4495538"/>
            <a:ext cx="52578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非均匀加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激光器利用增益介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中不同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率的光束具有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不同的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播速度，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率不同的光束在介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中具有不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同的相移，从而形成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定的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纵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模振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荡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AFKJI+MS-UIGothic"/>
                <a:cs typeface="WAFKJI+MS-UIGothic"/>
              </a:rPr>
              <a:t>激光器的分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91919" y="1495964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WAFKJI+MS-UIGothic"/>
                <a:cs typeface="WAFKJI+MS-UIGothic"/>
              </a:rPr>
              <a:t>按增益介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质</a:t>
            </a:r>
            <a:r>
              <a:rPr sz="2000" spc="23">
                <a:solidFill>
                  <a:srgbClr val="00A5B2"/>
                </a:solidFill>
                <a:latin typeface="WAFKJI+MS-UIGothic"/>
                <a:cs typeface="WAFKJI+MS-UIGothic"/>
              </a:rPr>
              <a:t>分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52805" y="1548759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MKOKDG+IBWSUK+MicrosoftYaHei"/>
                <a:cs typeface="MKOKDG+IBWSUK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91919" y="1919978"/>
            <a:ext cx="44533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固体激光器、气体激光器、液体激光器和半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激光器等。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91919" y="3187605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WAFKJI+MS-UIGothic"/>
                <a:cs typeface="WAFKJI+MS-UIGothic"/>
              </a:rPr>
              <a:t>按工作方式分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67410" y="3253099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MKOKDG+IBWSUK+MicrosoftYaHei"/>
                <a:cs typeface="MKOKDG+IBWSUK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391919" y="367257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连续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激光器和脉冲激光器。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391919" y="49840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WAFKJI+MS-UIGothic"/>
                <a:cs typeface="WAFKJI+MS-UIGothic"/>
              </a:rPr>
              <a:t>按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输</a:t>
            </a:r>
            <a:r>
              <a:rPr sz="2000" spc="25">
                <a:solidFill>
                  <a:srgbClr val="00A5B2"/>
                </a:solidFill>
                <a:latin typeface="WAFKJI+MS-UIGothic"/>
                <a:cs typeface="WAFKJI+MS-UIGothic"/>
              </a:rPr>
              <a:t>出波</a:t>
            </a: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长</a:t>
            </a:r>
            <a:r>
              <a:rPr sz="2000" spc="23">
                <a:solidFill>
                  <a:srgbClr val="00A5B2"/>
                </a:solidFill>
                <a:latin typeface="WAFKJI+MS-UIGothic"/>
                <a:cs typeface="WAFKJI+MS-UIGothic"/>
              </a:rPr>
              <a:t>分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76935" y="5050783"/>
            <a:ext cx="477113" cy="4519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58"/>
              </a:lnSpc>
              <a:spcBef>
                <a:spcPct val="0"/>
              </a:spcBef>
              <a:spcAft>
                <a:spcPct val="0"/>
              </a:spcAft>
            </a:pPr>
            <a:r>
              <a:rPr sz="1400" spc="15">
                <a:solidFill>
                  <a:srgbClr val="FFFFFF"/>
                </a:solidFill>
                <a:latin typeface="MKOKDG+IBWSUK+MicrosoftYaHei"/>
                <a:cs typeface="MKOKDG+IBWSUK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391919" y="5408033"/>
            <a:ext cx="42343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光激光器、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外激光器和紫外激光器等。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AFKJI+MS-UIGothic"/>
                <a:cs typeface="WAFKJI+MS-UIGothic"/>
              </a:rPr>
              <a:t>非均匀加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宽</a:t>
            </a:r>
            <a:r>
              <a:rPr sz="3000">
                <a:solidFill>
                  <a:srgbClr val="00A5B2"/>
                </a:solidFill>
                <a:latin typeface="WAFKJI+MS-UIGothic"/>
                <a:cs typeface="WAFKJI+MS-UIGothic"/>
              </a:rPr>
              <a:t>激光器的特点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90395" y="148643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输</a:t>
            </a:r>
            <a:r>
              <a:rPr sz="2000" spc="25">
                <a:solidFill>
                  <a:srgbClr val="00A5B2"/>
                </a:solidFill>
                <a:latin typeface="WAFKJI+MS-UIGothic"/>
                <a:cs typeface="WAFKJI+MS-UIGothic"/>
              </a:rPr>
              <a:t>出功率高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69694" y="1621810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OKDG+IBWSUK+MicrosoftYaHei"/>
                <a:cs typeface="MKOKDG+IBWSUK+MicrosoftYaHei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890395" y="1910453"/>
            <a:ext cx="460057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由于非均匀加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激光器的增益介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大的增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带宽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，因此可以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高功率的激光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出。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890395" y="3241580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稳</a:t>
            </a:r>
            <a:r>
              <a:rPr sz="2000" spc="25">
                <a:solidFill>
                  <a:srgbClr val="00A5B2"/>
                </a:solidFill>
                <a:latin typeface="WAFKJI+MS-UIGothic"/>
                <a:cs typeface="WAFKJI+MS-UIGothic"/>
              </a:rPr>
              <a:t>定性好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69060" y="3371235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OKDG+IBWSUK+MicrosoftYaHei"/>
                <a:cs typeface="MKOKDG+IBWSUK+MicrosoftYaHei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890395" y="366559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由于非均匀加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激光器的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纵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模振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荡稳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定，因此其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出光束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量好、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定性高。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08175" y="50094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SimSun"/>
                <a:cs typeface="SimSun"/>
              </a:rPr>
              <a:t>调谐</a:t>
            </a:r>
            <a:r>
              <a:rPr sz="2000" spc="25">
                <a:solidFill>
                  <a:srgbClr val="00A5B2"/>
                </a:solidFill>
                <a:latin typeface="WAFKJI+MS-UIGothic"/>
                <a:cs typeface="WAFKJI+MS-UIGothic"/>
              </a:rPr>
              <a:t>范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围</a:t>
            </a:r>
            <a:r>
              <a:rPr sz="2000">
                <a:solidFill>
                  <a:srgbClr val="00A5B2"/>
                </a:solidFill>
                <a:latin typeface="WAFKJI+MS-UIGothic"/>
                <a:cs typeface="WAFKJI+MS-UIGothic"/>
              </a:rPr>
              <a:t>广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381125" y="5163205"/>
            <a:ext cx="50917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KOKDG+IBWSUK+MicrosoftYaHei"/>
                <a:cs typeface="MKOKDG+IBWSUK+MicrosoftYaHei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890395" y="5433433"/>
            <a:ext cx="460057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非均匀加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激光器的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出波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工作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条件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调谐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，从而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实现宽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的波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长调谐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3073701"/>
            <a:ext cx="4606899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2C3F55"/>
                </a:solidFill>
                <a:latin typeface="WAFKJI+MS-UIGothic"/>
                <a:cs typeface="WAFKJI+MS-UIGothic"/>
              </a:rPr>
              <a:t>多</a:t>
            </a:r>
            <a:r>
              <a:rPr sz="3800" spc="23">
                <a:solidFill>
                  <a:srgbClr val="2C3F55"/>
                </a:solidFill>
                <a:latin typeface="SimSun"/>
                <a:cs typeface="SimSun"/>
              </a:rPr>
              <a:t>纵</a:t>
            </a:r>
            <a:r>
              <a:rPr sz="3800" spc="25">
                <a:solidFill>
                  <a:srgbClr val="2C3F55"/>
                </a:solidFill>
                <a:latin typeface="WAFKJI+MS-UIGothic"/>
                <a:cs typeface="WAFKJI+MS-UIGothic"/>
              </a:rPr>
              <a:t>模振</a:t>
            </a:r>
            <a:r>
              <a:rPr sz="3800" spc="27">
                <a:solidFill>
                  <a:srgbClr val="2C3F55"/>
                </a:solidFill>
                <a:latin typeface="SimSun"/>
                <a:cs typeface="SimSun"/>
              </a:rPr>
              <a:t>荡</a:t>
            </a:r>
            <a:r>
              <a:rPr sz="3800" spc="25">
                <a:solidFill>
                  <a:srgbClr val="2C3F55"/>
                </a:solidFill>
                <a:latin typeface="WAFKJI+MS-UIGothic"/>
                <a:cs typeface="WAFKJI+MS-UIGothic"/>
              </a:rPr>
              <a:t>的原理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纵</a:t>
            </a:r>
            <a:r>
              <a:rPr sz="3000">
                <a:solidFill>
                  <a:srgbClr val="00A5B2"/>
                </a:solidFill>
                <a:latin typeface="WAFKJI+MS-UIGothic"/>
                <a:cs typeface="WAFKJI+MS-UIGothic"/>
              </a:rPr>
              <a:t>模的概念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ISVQN+UGUGBN+MicrosoftYaHei-Bold"/>
                <a:cs typeface="EISVQN+UGUGB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ISVQN+UGUGBN+MicrosoftYaHei-Bold"/>
                <a:cs typeface="EISVQN+UGUGB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EISVQN+UGUGBN+MicrosoftYaHei-Bold"/>
                <a:cs typeface="EISVQN+UGUGB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纵</a:t>
            </a:r>
            <a:r>
              <a:rPr sz="2000">
                <a:solidFill>
                  <a:srgbClr val="00A5B2"/>
                </a:solidFill>
                <a:latin typeface="WAFKJI+MS-UIGothic"/>
                <a:cs typeface="WAFKJI+MS-UIGothic"/>
              </a:rPr>
              <a:t>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频</a:t>
            </a:r>
            <a:r>
              <a:rPr sz="2000">
                <a:solidFill>
                  <a:srgbClr val="00A5B2"/>
                </a:solidFill>
                <a:latin typeface="WAFKJI+MS-UIGothic"/>
                <a:cs typeface="WAFKJI+MS-UIGothic"/>
              </a:rPr>
              <a:t>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WAFKJI+MS-UIGothic"/>
                <a:cs typeface="WAFKJI+MS-UIGothic"/>
              </a:rPr>
              <a:t>相干性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在激光器中，沿着光的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播方向上，存在多个不同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的光波振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荡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模式，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些模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式称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为纵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模。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每个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纵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模具有不同的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率，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率由激光器的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振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腔决定。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在同一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刻，多个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纵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模可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能相干或不相干，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取决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于它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率和相位关系。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AFKJI+MS-UIGothic"/>
                <a:cs typeface="WAFKJI+MS-UIGothic"/>
              </a:rPr>
              <a:t>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纵</a:t>
            </a:r>
            <a:r>
              <a:rPr sz="3000">
                <a:solidFill>
                  <a:srgbClr val="00A5B2"/>
                </a:solidFill>
                <a:latin typeface="WAFKJI+MS-UIGothic"/>
                <a:cs typeface="WAFKJI+MS-UIGothic"/>
              </a:rPr>
              <a:t>模振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荡</a:t>
            </a:r>
            <a:r>
              <a:rPr sz="3000">
                <a:solidFill>
                  <a:srgbClr val="00A5B2"/>
                </a:solidFill>
                <a:latin typeface="WAFKJI+MS-UIGothic"/>
                <a:cs typeface="WAFKJI+MS-UIGothic"/>
              </a:rPr>
              <a:t>的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A5B2"/>
                </a:solidFill>
                <a:latin typeface="WAFKJI+MS-UIGothic"/>
                <a:cs typeface="WAFKJI+MS-UIGothic"/>
              </a:rPr>
              <a:t>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阈值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AFKJI+MS-UIGothic"/>
                <a:cs typeface="WAFKJI+MS-UIGothic"/>
              </a:rPr>
              <a:t>增益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竞</a:t>
            </a:r>
            <a:r>
              <a:rPr sz="2300">
                <a:solidFill>
                  <a:srgbClr val="00A5B2"/>
                </a:solidFill>
                <a:latin typeface="WAFKJI+MS-UIGothic"/>
                <a:cs typeface="WAFKJI+MS-UIGothic"/>
              </a:rPr>
              <a:t>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WAFKJI+MS-UIGothic"/>
                <a:cs typeface="WAFKJI+MS-UIGothic"/>
              </a:rPr>
              <a:t>模式耦合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当激光器的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入能量超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某一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阈值时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，多个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纵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模开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始振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荡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在增益介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中，不同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纵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的增益不同，增益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高的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模式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得能量并开始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荡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邻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纵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模之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耦合，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致能量的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移和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模式的形成。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AFKJI+MS-UIGothic"/>
                <a:cs typeface="WAFKJI+MS-UIGothic"/>
              </a:rPr>
              <a:t>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纵</a:t>
            </a:r>
            <a:r>
              <a:rPr sz="3000">
                <a:solidFill>
                  <a:srgbClr val="00A5B2"/>
                </a:solidFill>
                <a:latin typeface="WAFKJI+MS-UIGothic"/>
                <a:cs typeface="WAFKJI+MS-UIGothic"/>
              </a:rPr>
              <a:t>模振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荡</a:t>
            </a:r>
            <a:r>
              <a:rPr sz="3000">
                <a:solidFill>
                  <a:srgbClr val="00A5B2"/>
                </a:solidFill>
                <a:latin typeface="WAFKJI+MS-UIGothic"/>
                <a:cs typeface="WAFKJI+MS-UIGothic"/>
              </a:rPr>
              <a:t>的影响因素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36955" y="407025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谐</a:t>
            </a:r>
            <a:r>
              <a:rPr sz="2000" spc="25">
                <a:solidFill>
                  <a:srgbClr val="00A5B2"/>
                </a:solidFill>
                <a:latin typeface="WAFKJI+MS-UIGothic"/>
                <a:cs typeface="WAFKJI+MS-UIGothic"/>
              </a:rPr>
              <a:t>振腔</a:t>
            </a: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结</a:t>
            </a:r>
            <a:r>
              <a:rPr sz="2000">
                <a:solidFill>
                  <a:srgbClr val="00A5B2"/>
                </a:solidFill>
                <a:latin typeface="WAFKJI+MS-UIGothic"/>
                <a:cs typeface="WAFKJI+MS-UIGothic"/>
              </a:rPr>
              <a:t>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77615" y="407025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A5B2"/>
                </a:solidFill>
                <a:latin typeface="WAFKJI+MS-UIGothic"/>
                <a:cs typeface="WAFKJI+MS-UIGothic"/>
              </a:rPr>
              <a:t>增益介</a:t>
            </a:r>
            <a:r>
              <a:rPr sz="2000">
                <a:solidFill>
                  <a:srgbClr val="00A5B2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63029" y="407025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输</a:t>
            </a:r>
            <a:r>
              <a:rPr sz="2000" spc="25">
                <a:solidFill>
                  <a:srgbClr val="00A5B2"/>
                </a:solidFill>
                <a:latin typeface="WAFKJI+MS-UIGothic"/>
                <a:cs typeface="WAFKJI+MS-UIGothic"/>
              </a:rPr>
              <a:t>入光束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124950" y="407025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A5B2"/>
                </a:solidFill>
                <a:latin typeface="SimSun"/>
                <a:cs typeface="SimSun"/>
              </a:rPr>
              <a:t>环</a:t>
            </a:r>
            <a:r>
              <a:rPr sz="2000" spc="25">
                <a:solidFill>
                  <a:srgbClr val="00A5B2"/>
                </a:solidFill>
                <a:latin typeface="WAFKJI+MS-UIGothic"/>
                <a:cs typeface="WAFKJI+MS-UIGothic"/>
              </a:rPr>
              <a:t>境因素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36955" y="454951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振腔的形状、大小和光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学元件的反射率等参数影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纵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模的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率和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定性。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77615" y="4549513"/>
            <a:ext cx="230028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增益介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的性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（如折射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463029" y="4549513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入光束的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度、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度和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124950" y="4549513"/>
            <a:ext cx="2409825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温度、气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和振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因素可能影响激光器的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定性和多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纵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模振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荡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特性。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3777615" y="4892413"/>
            <a:ext cx="2226691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率、吸收系数等）和分布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463029" y="4892413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聚焦情况等参数影响激光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3777615" y="5235313"/>
            <a:ext cx="542517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影响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纵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模的增益和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争情况。</a:t>
            </a:r>
            <a:r>
              <a:rPr sz="1500" spc="1275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器中的能量分布和模式形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6463665" y="557821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500245" y="2373931"/>
            <a:ext cx="6699839" cy="19056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2C3F55"/>
                </a:solidFill>
                <a:latin typeface="WAFKJI+MS-UIGothic"/>
                <a:cs typeface="WAFKJI+MS-UIGothic"/>
              </a:rPr>
              <a:t>非均匀加</a:t>
            </a:r>
            <a:r>
              <a:rPr sz="3800" spc="27">
                <a:solidFill>
                  <a:srgbClr val="2C3F55"/>
                </a:solidFill>
                <a:latin typeface="SimSun"/>
                <a:cs typeface="SimSun"/>
              </a:rPr>
              <a:t>宽</a:t>
            </a:r>
            <a:r>
              <a:rPr sz="3800" spc="25">
                <a:solidFill>
                  <a:srgbClr val="2C3F55"/>
                </a:solidFill>
                <a:latin typeface="WAFKJI+MS-UIGothic"/>
                <a:cs typeface="WAFKJI+MS-UIGothic"/>
              </a:rPr>
              <a:t>激光器的多</a:t>
            </a:r>
            <a:r>
              <a:rPr sz="3800" spc="23">
                <a:solidFill>
                  <a:srgbClr val="2C3F55"/>
                </a:solidFill>
                <a:latin typeface="SimSun"/>
                <a:cs typeface="SimSun"/>
              </a:rPr>
              <a:t>纵</a:t>
            </a:r>
            <a:r>
              <a:rPr sz="3800">
                <a:solidFill>
                  <a:srgbClr val="2C3F55"/>
                </a:solidFill>
                <a:latin typeface="WAFKJI+MS-UIGothic"/>
                <a:cs typeface="WAFKJI+MS-UIGothic"/>
              </a:rPr>
              <a:t>模</a:t>
            </a:r>
          </a:p>
          <a:p>
            <a:pPr marL="0" marR="0">
              <a:lnSpc>
                <a:spcPts val="3800"/>
              </a:lnSpc>
              <a:spcBef>
                <a:spcPts val="1704"/>
              </a:spcBef>
              <a:spcAft>
                <a:spcPct val="0"/>
              </a:spcAft>
            </a:pPr>
            <a:r>
              <a:rPr sz="3800" spc="27">
                <a:solidFill>
                  <a:srgbClr val="2C3F55"/>
                </a:solidFill>
                <a:latin typeface="WAFKJI+MS-UIGothic"/>
                <a:cs typeface="WAFKJI+MS-UIGothic"/>
              </a:rPr>
              <a:t>振</a:t>
            </a:r>
            <a:r>
              <a:rPr sz="3800" spc="23">
                <a:solidFill>
                  <a:srgbClr val="2C3F55"/>
                </a:solidFill>
                <a:latin typeface="SimSun"/>
                <a:cs typeface="SimSun"/>
              </a:rPr>
              <a:t>荡</a:t>
            </a:r>
            <a:r>
              <a:rPr sz="3800" spc="27">
                <a:solidFill>
                  <a:srgbClr val="2C3F55"/>
                </a:solidFill>
                <a:latin typeface="WAFKJI+MS-UIGothic"/>
                <a:cs typeface="WAFKJI+MS-UIGothic"/>
              </a:rPr>
              <a:t>特性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WAFKJI+MS-UIGothic"/>
                <a:cs typeface="WAFKJI+MS-UIGothic"/>
              </a:rPr>
              <a:t>模式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00A5B2"/>
                </a:solidFill>
                <a:latin typeface="WAFKJI+MS-UIGothic"/>
                <a:cs typeface="WAFKJI+MS-UIGothic"/>
              </a:rPr>
              <a:t>争与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12975" y="186172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WAFKJI+MS-UIGothic"/>
                <a:cs typeface="WAFKJI+MS-UIGothic"/>
              </a:rPr>
              <a:t>模式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2000">
                <a:solidFill>
                  <a:srgbClr val="FFFFFF"/>
                </a:solidFill>
                <a:latin typeface="WAFKJI+MS-UIGothic"/>
                <a:cs typeface="WAFKJI+MS-UIGothic"/>
              </a:rPr>
              <a:t>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12975" y="2379717"/>
            <a:ext cx="87612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在非均匀加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激光器中，多个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纵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模同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存在并相互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争，每个模式都有不同的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率和相位。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212975" y="2722617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程中，某些模式会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得更多的能量，从而成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模式。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212975" y="3831494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WAFKJI+MS-UIGothic"/>
                <a:cs typeface="WAFKJI+MS-UIGothic"/>
              </a:rPr>
              <a:t>模式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212975" y="4320913"/>
            <a:ext cx="861409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外部控制手段，如注入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锁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定、光反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、温度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调谐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等，可以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模式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，使特定模式成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，从而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激光的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调谐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FFF"/>
                </a:solidFill>
                <a:latin typeface="WAFKJI+MS-UIGothic"/>
                <a:cs typeface="WAFKJI+MS-UIGothic"/>
              </a:rPr>
              <a:t>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频</a:t>
            </a:r>
            <a:r>
              <a:rPr sz="3000">
                <a:solidFill>
                  <a:srgbClr val="00A5B2"/>
                </a:solidFill>
                <a:latin typeface="WAFKJI+MS-UIGothic"/>
                <a:cs typeface="WAFKJI+MS-UIGothic"/>
              </a:rPr>
              <a:t>率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锁</a:t>
            </a:r>
            <a:r>
              <a:rPr sz="3000">
                <a:solidFill>
                  <a:srgbClr val="00A5B2"/>
                </a:solidFill>
                <a:latin typeface="WAFKJI+MS-UIGothic"/>
                <a:cs typeface="WAFKJI+MS-UIGothic"/>
              </a:rPr>
              <a:t>定与跳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频</a:t>
            </a:r>
            <a:r>
              <a:rPr sz="2300" spc="25">
                <a:solidFill>
                  <a:srgbClr val="00A5B2"/>
                </a:solidFill>
                <a:latin typeface="WAFKJI+MS-UIGothic"/>
                <a:cs typeface="WAFKJI+MS-UIGothic"/>
              </a:rPr>
              <a:t>率</a:t>
            </a: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锁</a:t>
            </a:r>
            <a:r>
              <a:rPr sz="2300">
                <a:solidFill>
                  <a:srgbClr val="00A5B2"/>
                </a:solidFill>
                <a:latin typeface="WAFKJI+MS-UIGothic"/>
                <a:cs typeface="WAFKJI+MS-UIGothic"/>
              </a:rPr>
              <a:t>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当非均匀加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激光器受到外部光反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馈时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，其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率会受到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锁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定，与反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光的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率保持一致。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锁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定机制可以用于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激光的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定。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频</a:t>
            </a:r>
            <a:r>
              <a:rPr sz="2300" spc="25">
                <a:solidFill>
                  <a:srgbClr val="00A5B2"/>
                </a:solidFill>
                <a:latin typeface="WAFKJI+MS-UIGothic"/>
                <a:cs typeface="WAFKJI+MS-UIGothic"/>
              </a:rPr>
              <a:t>率跳</a:t>
            </a:r>
            <a:r>
              <a:rPr sz="2300">
                <a:solidFill>
                  <a:srgbClr val="00A5B2"/>
                </a:solidFill>
                <a:latin typeface="SimSun"/>
                <a:cs typeface="SimSun"/>
              </a:rPr>
              <a:t>变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在某些情况下，非均匀加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激光器的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率会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生跳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，从一个模式跳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另一个模式。跳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的原因可能是内部物理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程的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化或外部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境的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扰动</a:t>
            </a:r>
            <a:r>
              <a:rPr sz="1500">
                <a:solidFill>
                  <a:srgbClr val="000000"/>
                </a:solidFill>
                <a:latin typeface="WAFKJI+MS-UIGothic"/>
                <a:cs typeface="WAFKJI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https://d.book118.com/568141020007006035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EPVLIR+HQKPJL+ArialMT</vt:lpstr>
      <vt:lpstr>Times New Roman</vt:lpstr>
      <vt:lpstr>WAFKJI+MS-UIGothic</vt:lpstr>
      <vt:lpstr>SimSun</vt:lpstr>
      <vt:lpstr>MKOKDG+IBWSUK+MicrosoftYaHei</vt:lpstr>
      <vt:lpstr>EISVQN+UGUGBN+MicrosoftYaHei-Bold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2024-09-13T17:35:16.130</cp:lastPrinted>
  <dcterms:created xsi:type="dcterms:W3CDTF">2024-09-13T09:35:16Z</dcterms:created>
  <dcterms:modified xsi:type="dcterms:W3CDTF">2024-09-13T09:35:17Z</dcterms:modified>
</cp:coreProperties>
</file>