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47.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D69C39-4D52-482C-8B23-13EE5D3C9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7F2C75-EA5E-46EC-B9BF-7976E49122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083307-430F-49E5-8428-4BE6A09FB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64DBBC-6209-42ED-B9B3-7C60AE3686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4BAC7B-9CBB-4626-9ADE-855F8E9641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8AE46B-DC6C-400B-8867-75701D028A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89511F-806F-426C-B801-5EB894EDDE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26E8F0-D0B8-4781-855C-C947E169E4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4A1D73-B75E-4360-B068-F46E4B012E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A5791E-18E2-48B8-9B99-48407586E5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A33E8F-8FFE-4478-AB8A-184493A2C8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2023/8/15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2023/8/15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2023/8/15</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阿里巴巴普惠体" panose="00020600040101010101" charset="-122"/>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2023/8/15</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阿里巴巴普惠体" panose="00020600040101010101" charset="-122"/>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阿里巴巴普惠体" panose="00020600040101010101" charset="-122"/>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阿里巴巴普惠体" panose="00020600040101010101" charset="-122"/>
          <a:cs typeface="阿里巴巴普惠体" panose="00020600040101010101" charset="-122"/>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阿里巴巴普惠体" panose="00020600040101010101" charset="-122"/>
          <a:cs typeface="阿里巴巴普惠体" panose="00020600040101010101"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阿里巴巴普惠体" panose="00020600040101010101" charset="-122"/>
          <a:cs typeface="阿里巴巴普惠体" panose="00020600040101010101"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阿里巴巴普惠体" panose="00020600040101010101" charset="-122"/>
          <a:cs typeface="阿里巴巴普惠体" panose="00020600040101010101"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阿里巴巴普惠体" panose="00020600040101010101" charset="-122"/>
          <a:cs typeface="阿里巴巴普惠体" panose="00020600040101010101"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阿里巴巴普惠体" panose="00020600040101010101" charset="-122"/>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4.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5.xml" /><Relationship Id="rId14" Type="http://schemas.openxmlformats.org/officeDocument/2006/relationships/tags" Target="../tags/tag6.xml" /><Relationship Id="rId15" Type="http://schemas.openxmlformats.org/officeDocument/2006/relationships/image" Target="../media/image8.pn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tags" Target="../tags/tag1.xml" /><Relationship Id="rId6" Type="http://schemas.openxmlformats.org/officeDocument/2006/relationships/tags" Target="../tags/tag2.xml" /><Relationship Id="rId7" Type="http://schemas.openxmlformats.org/officeDocument/2006/relationships/image" Target="../media/image4.png" /><Relationship Id="rId8" Type="http://schemas.openxmlformats.org/officeDocument/2006/relationships/image" Target="../media/image5.svg" /><Relationship Id="rId9" Type="http://schemas.openxmlformats.org/officeDocument/2006/relationships/tags" Target="../tags/tag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xml" /><Relationship Id="rId11" Type="http://schemas.openxmlformats.org/officeDocument/2006/relationships/tags" Target="../tags/tag14.xml" /><Relationship Id="rId12" Type="http://schemas.openxmlformats.org/officeDocument/2006/relationships/tags" Target="../tags/tag15.xml" /><Relationship Id="rId13" Type="http://schemas.openxmlformats.org/officeDocument/2006/relationships/image" Target="../media/image2.png" /><Relationship Id="rId14" Type="http://schemas.openxmlformats.org/officeDocument/2006/relationships/image" Target="../media/image8.png" /><Relationship Id="rId2" Type="http://schemas.openxmlformats.org/officeDocument/2006/relationships/image" Target="../media/image1.png" /><Relationship Id="rId3" Type="http://schemas.openxmlformats.org/officeDocument/2006/relationships/tags" Target="../tags/tag7.xml" /><Relationship Id="rId4" Type="http://schemas.openxmlformats.org/officeDocument/2006/relationships/tags" Target="../tags/tag8.xml" /><Relationship Id="rId5" Type="http://schemas.openxmlformats.org/officeDocument/2006/relationships/image" Target="../media/image3.png" /><Relationship Id="rId6" Type="http://schemas.openxmlformats.org/officeDocument/2006/relationships/tags" Target="../tags/tag9.xml" /><Relationship Id="rId7" Type="http://schemas.openxmlformats.org/officeDocument/2006/relationships/tags" Target="../tags/tag10.xml" /><Relationship Id="rId8" Type="http://schemas.openxmlformats.org/officeDocument/2006/relationships/tags" Target="../tags/tag11.xml" /><Relationship Id="rId9" Type="http://schemas.openxmlformats.org/officeDocument/2006/relationships/tags" Target="../tags/tag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tags" Target="../tags/tag16.xml" /><Relationship Id="rId6" Type="http://schemas.openxmlformats.org/officeDocument/2006/relationships/image" Target="../media/image8.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image" Target="../media/image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image" Target="../media/image9.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image" Target="../media/image8.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image" Target="../media/image10.jpeg" /><Relationship Id="rId6" Type="http://schemas.openxmlformats.org/officeDocument/2006/relationships/image" Target="../media/image9.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2.xml" /><Relationship Id="rId3" Type="http://schemas.openxmlformats.org/officeDocument/2006/relationships/image" Target="../media/image11.jpeg" /><Relationship Id="rId4" Type="http://schemas.openxmlformats.org/officeDocument/2006/relationships/image" Target="../media/image9.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9.png" /><Relationship Id="rId2" Type="http://schemas.openxmlformats.org/officeDocument/2006/relationships/tags" Target="../tags/tag33.xml"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tags" Target="../tags/tag36.xml" /><Relationship Id="rId6" Type="http://schemas.openxmlformats.org/officeDocument/2006/relationships/tags" Target="../tags/tag37.xml" /><Relationship Id="rId7" Type="http://schemas.openxmlformats.org/officeDocument/2006/relationships/tags" Target="../tags/tag38.xml" /><Relationship Id="rId8" Type="http://schemas.openxmlformats.org/officeDocument/2006/relationships/tags" Target="../tags/tag39.xml" /><Relationship Id="rId9" Type="http://schemas.openxmlformats.org/officeDocument/2006/relationships/image" Target="../media/image1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9.png"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image" Target="../media/image1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43112002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5">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狮子"/>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184005" y="3740150"/>
            <a:ext cx="2940685" cy="3117850"/>
          </a:xfrm>
          <a:prstGeom prst="rect">
            <a:avLst/>
          </a:prstGeom>
        </p:spPr>
      </p:pic>
      <p:pic>
        <p:nvPicPr>
          <p:cNvPr id="5" name="图片 4" descr="组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5354955"/>
            <a:ext cx="12192000" cy="1503045"/>
          </a:xfrm>
          <a:prstGeom prst="rect">
            <a:avLst/>
          </a:prstGeom>
        </p:spPr>
      </p:pic>
      <p:pic>
        <p:nvPicPr>
          <p:cNvPr id="6" name="图片 5" descr="五星_"/>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310245" y="0"/>
            <a:ext cx="3881755" cy="925830"/>
          </a:xfrm>
          <a:prstGeom prst="rect">
            <a:avLst/>
          </a:prstGeom>
        </p:spPr>
      </p:pic>
      <p:grpSp>
        <p:nvGrpSpPr>
          <p:cNvPr id="9" name="组合 8"/>
          <p:cNvGrpSpPr/>
          <p:nvPr/>
        </p:nvGrpSpPr>
        <p:grpSpPr>
          <a:xfrm>
            <a:off x="1270000" y="1352550"/>
            <a:ext cx="9829800" cy="2799715"/>
            <a:chOff x="2080" y="2090"/>
            <a:chExt cx="15480" cy="4409"/>
          </a:xfrm>
        </p:grpSpPr>
        <p:sp>
          <p:nvSpPr>
            <p:cNvPr id="8" name="文本框 7"/>
            <p:cNvSpPr txBox="1"/>
            <p:nvPr>
              <p:custDataLst>
                <p:tags r:id="rId5"/>
              </p:custDataLst>
            </p:nvPr>
          </p:nvSpPr>
          <p:spPr>
            <a:xfrm>
              <a:off x="2080" y="2090"/>
              <a:ext cx="15480" cy="440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spc="500">
                  <a:ln w="127000">
                    <a:solidFill>
                      <a:schemeClr val="bg1"/>
                    </a:solidFill>
                  </a:ln>
                  <a:solidFill>
                    <a:schemeClr val="bg1"/>
                  </a:soli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党支部换届选举</a:t>
              </a:r>
            </a:p>
            <a:p>
              <a:pPr algn="ctr"/>
              <a:r>
                <a:rPr lang="zh-CN" altLang="en-US" sz="8800" spc="500">
                  <a:ln w="127000">
                    <a:solidFill>
                      <a:schemeClr val="bg1"/>
                    </a:solidFill>
                  </a:ln>
                  <a:solidFill>
                    <a:schemeClr val="bg1"/>
                  </a:soli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工作程序</a:t>
              </a:r>
            </a:p>
          </p:txBody>
        </p:sp>
        <p:sp>
          <p:nvSpPr>
            <p:cNvPr id="7" name="文本框 6"/>
            <p:cNvSpPr txBox="1"/>
            <p:nvPr/>
          </p:nvSpPr>
          <p:spPr>
            <a:xfrm>
              <a:off x="2080" y="2090"/>
              <a:ext cx="15480" cy="440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spc="500">
                  <a:gradFill>
                    <a:gsLst>
                      <a:gs pos="0">
                        <a:srgbClr val="E30000"/>
                      </a:gs>
                      <a:gs pos="100000">
                        <a:srgbClr val="760303"/>
                      </a:gs>
                    </a:gsLst>
                    <a:lin ang="5400000" scaled="0"/>
                  </a:gra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党支部换届选举</a:t>
              </a:r>
            </a:p>
            <a:p>
              <a:pPr algn="ctr"/>
              <a:r>
                <a:rPr lang="zh-CN" altLang="en-US" sz="8800" spc="500">
                  <a:gradFill>
                    <a:gsLst>
                      <a:gs pos="0">
                        <a:srgbClr val="E30000"/>
                      </a:gs>
                      <a:gs pos="100000">
                        <a:srgbClr val="760303"/>
                      </a:gs>
                    </a:gsLst>
                    <a:lin ang="5400000" scaled="0"/>
                  </a:gra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工作程序</a:t>
              </a:r>
            </a:p>
          </p:txBody>
        </p:sp>
      </p:grpSp>
      <p:sp>
        <p:nvSpPr>
          <p:cNvPr id="13" name="文本框 12"/>
          <p:cNvSpPr txBox="1"/>
          <p:nvPr/>
        </p:nvSpPr>
        <p:spPr>
          <a:xfrm>
            <a:off x="3136900" y="730250"/>
            <a:ext cx="609600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000">
                <a:gradFill>
                  <a:gsLst>
                    <a:gs pos="0">
                      <a:srgbClr val="E30000"/>
                    </a:gs>
                    <a:gs pos="100000">
                      <a:srgbClr val="760303"/>
                    </a:gs>
                  </a:gsLst>
                  <a:lin ang="5400000" scaled="0"/>
                </a:gradFill>
                <a:latin typeface="印品招牌体 中黑（非商用）" panose="02000500000000000000" charset="-122"/>
                <a:ea typeface="印品招牌体 中黑（非商用）" panose="02000500000000000000" charset="-122"/>
              </a:rPr>
              <a:t>Party branch elections</a:t>
            </a:r>
          </a:p>
        </p:txBody>
      </p:sp>
      <p:sp>
        <p:nvSpPr>
          <p:cNvPr id="14" name="文本框 13"/>
          <p:cNvSpPr txBox="1"/>
          <p:nvPr/>
        </p:nvSpPr>
        <p:spPr>
          <a:xfrm>
            <a:off x="2656205" y="4006850"/>
            <a:ext cx="70573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20000"/>
              </a:lnSpc>
            </a:pPr>
            <a:r>
              <a:rPr lang="zh-CN" altLang="en-US" sz="1000">
                <a:solidFill>
                  <a:schemeClr val="bg1">
                    <a:lumMod val="50000"/>
                  </a:schemeClr>
                </a:solidFill>
              </a:rPr>
              <a:t>党支部换届选举是指定期内，根据党章和组织法规定的程序和要求，由党支部全体党员通过民主选举产生新一届党支部领导班子和委员会成员的工作。它是党内的一项重要民主制度，通过选举方式确保党内权力的合法性和代表性。</a:t>
            </a:r>
          </a:p>
        </p:txBody>
      </p:sp>
      <p:grpSp>
        <p:nvGrpSpPr>
          <p:cNvPr id="15" name="组合 14"/>
          <p:cNvGrpSpPr/>
          <p:nvPr>
            <p:custDataLst>
              <p:tags r:id="rId6"/>
            </p:custDataLst>
          </p:nvPr>
        </p:nvGrpSpPr>
        <p:grpSpPr>
          <a:xfrm>
            <a:off x="4314825" y="4622165"/>
            <a:ext cx="3740150" cy="280035"/>
            <a:chOff x="7181" y="9026"/>
            <a:chExt cx="5890" cy="441"/>
          </a:xfrm>
        </p:grpSpPr>
        <p:grpSp>
          <p:nvGrpSpPr>
            <p:cNvPr id="16" name="组合 15"/>
            <p:cNvGrpSpPr/>
            <p:nvPr/>
          </p:nvGrpSpPr>
          <p:grpSpPr>
            <a:xfrm>
              <a:off x="7181" y="9026"/>
              <a:ext cx="2748" cy="441"/>
              <a:chOff x="7181" y="9026"/>
              <a:chExt cx="2748" cy="441"/>
            </a:xfrm>
          </p:grpSpPr>
          <p:pic>
            <p:nvPicPr>
              <p:cNvPr id="17" name="图片 16" descr="3b333634343334373b4eba"/>
              <p:cNvPicPr>
                <a:picLocks noChangeAspect="1"/>
              </p:cNvPicPr>
              <p:nvPr>
                <p:custDataLst>
                  <p:tags r:id="rId9"/>
                </p:custDataLst>
              </p:nvPr>
            </p:nvPicPr>
            <p:blipFill>
              <a:blip r:embed="rId7">
                <a:extLst>
                  <a:ext uri="{96DAC541-7B7A-43D3-8B79-37D633B846F1}">
                    <asvg:svgBlip xmlns:asvg="http://schemas.microsoft.com/office/drawing/2016/SVG/main" xmlns="" r:embed="rId8"/>
                  </a:ext>
                  <a:ext uri="{28A0092B-C50C-407E-A947-70E740481C1C}">
                    <a14:useLocalDpi xmlns:a14="http://schemas.microsoft.com/office/drawing/2010/main"/>
                  </a:ext>
                </a:extLst>
              </a:blip>
              <a:stretch>
                <a:fillRect/>
              </a:stretch>
            </p:blipFill>
            <p:spPr>
              <a:xfrm>
                <a:off x="7181" y="9026"/>
                <a:ext cx="441" cy="441"/>
              </a:xfrm>
              <a:prstGeom prst="rect">
                <a:avLst/>
              </a:prstGeom>
            </p:spPr>
          </p:pic>
          <p:sp>
            <p:nvSpPr>
              <p:cNvPr id="18" name="文本框 17"/>
              <p:cNvSpPr txBox="1"/>
              <p:nvPr>
                <p:custDataLst>
                  <p:tags r:id="rId10"/>
                </p:custDataLst>
              </p:nvPr>
            </p:nvSpPr>
            <p:spPr>
              <a:xfrm>
                <a:off x="7742" y="9029"/>
                <a:ext cx="2187" cy="43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lumMod val="75000"/>
                        <a:lumOff val="25000"/>
                      </a:schemeClr>
                    </a:solidFill>
                    <a:latin typeface="阿里巴巴普惠体" panose="00020600040101010101" charset="-122"/>
                    <a:ea typeface="阿里巴巴普惠体" panose="00020600040101010101" charset="-122"/>
                  </a:rPr>
                  <a:t>汇报人：</a:t>
                </a:r>
              </a:p>
            </p:txBody>
          </p:sp>
        </p:grpSp>
        <p:grpSp>
          <p:nvGrpSpPr>
            <p:cNvPr id="19" name="组合 18"/>
            <p:cNvGrpSpPr/>
            <p:nvPr/>
          </p:nvGrpSpPr>
          <p:grpSpPr>
            <a:xfrm>
              <a:off x="10468" y="9026"/>
              <a:ext cx="2603" cy="440"/>
              <a:chOff x="10842" y="9026"/>
              <a:chExt cx="2603" cy="440"/>
            </a:xfrm>
          </p:grpSpPr>
          <p:pic>
            <p:nvPicPr>
              <p:cNvPr id="20" name="图片 19" descr="343435333332363b333635393135303b65f695f4"/>
              <p:cNvPicPr>
                <a:picLocks noChangeAspect="1"/>
              </p:cNvPicPr>
              <p:nvPr>
                <p:custDataLst>
                  <p:tags r:id="rId13"/>
                </p:custDataLst>
              </p:nvPr>
            </p:nvPicPr>
            <p:blipFill>
              <a:blip r:embed="rId11">
                <a:extLst>
                  <a:ext uri="{96DAC541-7B7A-43D3-8B79-37D633B846F1}">
                    <asvg:svgBlip xmlns:asvg="http://schemas.microsoft.com/office/drawing/2016/SVG/main" xmlns="" r:embed="rId12"/>
                  </a:ext>
                  <a:ext uri="{28A0092B-C50C-407E-A947-70E740481C1C}">
                    <a14:useLocalDpi xmlns:a14="http://schemas.microsoft.com/office/drawing/2010/main"/>
                  </a:ext>
                </a:extLst>
              </a:blip>
              <a:stretch>
                <a:fillRect/>
              </a:stretch>
            </p:blipFill>
            <p:spPr>
              <a:xfrm>
                <a:off x="10842" y="9026"/>
                <a:ext cx="441" cy="441"/>
              </a:xfrm>
              <a:prstGeom prst="rect">
                <a:avLst/>
              </a:prstGeom>
            </p:spPr>
          </p:pic>
          <p:sp>
            <p:nvSpPr>
              <p:cNvPr id="21" name="文本框 20"/>
              <p:cNvSpPr txBox="1"/>
              <p:nvPr>
                <p:custDataLst>
                  <p:tags r:id="rId14"/>
                </p:custDataLst>
              </p:nvPr>
            </p:nvSpPr>
            <p:spPr>
              <a:xfrm>
                <a:off x="11479" y="9029"/>
                <a:ext cx="1966" cy="43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时间：</a:t>
                </a:r>
                <a:r>
                  <a:rPr lang="en-US" altLang="zh-CN" sz="12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rPr>
                  <a:t>20XX.X</a:t>
                </a:r>
              </a:p>
            </p:txBody>
          </p:sp>
        </p:gr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dur="500" fill="hold" grpId="0" nodeType="after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dur="500" fill="hold" nodeType="after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additive="base">
                                        <p:cTn id="22" dur="500" fill="hold"/>
                                        <p:tgtEl>
                                          <p:spTgt spid="15"/>
                                        </p:tgtEl>
                                        <p:attrNameLst>
                                          <p:attrName>ppt_x</p:attrName>
                                        </p:attrNameLst>
                                      </p:cBhvr>
                                      <p:tavLst>
                                        <p:tav tm="0">
                                          <p:val>
                                            <p:strVal val="#ppt_x"/>
                                          </p:val>
                                        </p:tav>
                                        <p:tav tm="100000">
                                          <p:val>
                                            <p:strVal val="#ppt_x"/>
                                          </p:val>
                                        </p:tav>
                                      </p:tavLst>
                                    </p:anim>
                                    <p:anim calcmode="lin" valueType="num">
                                      <p:cBhvr additive="base">
                                        <p:cTn id="2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4">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9" name="图片 8" descr="狮子"/>
          <p:cNvPicPr>
            <a:picLocks noChangeAspect="1"/>
          </p:cNvPicPr>
          <p:nvPr>
            <p:custDataLst>
              <p:tags r:id="rId3"/>
            </p:custDataLst>
          </p:nvPr>
        </p:nvPicPr>
        <p:blipFill>
          <a:blip r:embed="rId2">
            <a:extLst>
              <a:ext uri="{28A0092B-C50C-407E-A947-70E740481C1C}">
                <a14:useLocalDpi xmlns:a14="http://schemas.microsoft.com/office/drawing/2010/main"/>
              </a:ext>
            </a:extLst>
          </a:blip>
          <a:stretch>
            <a:fillRect/>
          </a:stretch>
        </p:blipFill>
        <p:spPr>
          <a:xfrm>
            <a:off x="9251315" y="3740150"/>
            <a:ext cx="2940685" cy="3117850"/>
          </a:xfrm>
          <a:prstGeom prst="rect">
            <a:avLst/>
          </a:prstGeom>
        </p:spPr>
      </p:pic>
      <p:grpSp>
        <p:nvGrpSpPr>
          <p:cNvPr id="8" name="组合 7"/>
          <p:cNvGrpSpPr/>
          <p:nvPr/>
        </p:nvGrpSpPr>
        <p:grpSpPr>
          <a:xfrm>
            <a:off x="5289550" y="616585"/>
            <a:ext cx="1739900" cy="1160780"/>
            <a:chOff x="8330" y="971"/>
            <a:chExt cx="2740" cy="1828"/>
          </a:xfrm>
        </p:grpSpPr>
        <p:grpSp>
          <p:nvGrpSpPr>
            <p:cNvPr id="6" name="组合 5"/>
            <p:cNvGrpSpPr/>
            <p:nvPr/>
          </p:nvGrpSpPr>
          <p:grpSpPr>
            <a:xfrm>
              <a:off x="8330" y="971"/>
              <a:ext cx="2740" cy="1307"/>
              <a:chOff x="8330" y="971"/>
              <a:chExt cx="2740" cy="1307"/>
            </a:xfrm>
          </p:grpSpPr>
          <p:sp>
            <p:nvSpPr>
              <p:cNvPr id="5" name="文本框 4"/>
              <p:cNvSpPr txBox="1"/>
              <p:nvPr>
                <p:custDataLst>
                  <p:tags r:id="rId4"/>
                </p:custDataLst>
              </p:nvPr>
            </p:nvSpPr>
            <p:spPr>
              <a:xfrm>
                <a:off x="8330" y="971"/>
                <a:ext cx="2740" cy="130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spc="800">
                    <a:ln w="127000">
                      <a:solidFill>
                        <a:schemeClr val="bg1"/>
                      </a:solidFill>
                    </a:ln>
                    <a:solidFill>
                      <a:schemeClr val="bg1"/>
                    </a:solidFill>
                    <a:effectLst>
                      <a:outerShdw blurRad="50800" dist="38100" dir="2700000" algn="tl" rotWithShape="0">
                        <a:srgbClr val="98200F">
                          <a:alpha val="40000"/>
                        </a:srgbClr>
                      </a:outerShdw>
                    </a:effectLst>
                    <a:latin typeface="印品招牌体 中黑（非商用）" panose="02000500000000000000" charset="-122"/>
                    <a:ea typeface="印品招牌体 中黑（非商用）" panose="02000500000000000000" charset="-122"/>
                    <a:sym typeface="+mn-ea"/>
                  </a:rPr>
                  <a:t>目录</a:t>
                </a:r>
              </a:p>
            </p:txBody>
          </p:sp>
          <p:sp>
            <p:nvSpPr>
              <p:cNvPr id="4" name="文本框 3"/>
              <p:cNvSpPr txBox="1"/>
              <p:nvPr/>
            </p:nvSpPr>
            <p:spPr>
              <a:xfrm>
                <a:off x="8330" y="971"/>
                <a:ext cx="2740" cy="130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spc="800">
                    <a:gradFill>
                      <a:gsLst>
                        <a:gs pos="0">
                          <a:srgbClr val="E30000"/>
                        </a:gs>
                        <a:gs pos="100000">
                          <a:srgbClr val="760303"/>
                        </a:gs>
                      </a:gsLst>
                      <a:lin ang="5400000" scaled="0"/>
                    </a:gradFill>
                    <a:effectLst>
                      <a:outerShdw blurRad="50800" dist="38100" dir="2700000" algn="tl" rotWithShape="0">
                        <a:srgbClr val="98200F">
                          <a:alpha val="40000"/>
                        </a:srgbClr>
                      </a:outerShdw>
                    </a:effectLst>
                    <a:latin typeface="印品招牌体 中黑（非商用）" panose="02000500000000000000" charset="-122"/>
                    <a:ea typeface="印品招牌体 中黑（非商用）" panose="02000500000000000000" charset="-122"/>
                    <a:sym typeface="+mn-ea"/>
                  </a:rPr>
                  <a:t>目录</a:t>
                </a:r>
              </a:p>
            </p:txBody>
          </p:sp>
        </p:grpSp>
        <p:sp>
          <p:nvSpPr>
            <p:cNvPr id="7" name="文本框 6"/>
            <p:cNvSpPr txBox="1"/>
            <p:nvPr/>
          </p:nvSpPr>
          <p:spPr>
            <a:xfrm>
              <a:off x="8450" y="2219"/>
              <a:ext cx="2501" cy="5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a:solidFill>
                    <a:schemeClr val="tx1">
                      <a:lumMod val="75000"/>
                      <a:lumOff val="25000"/>
                    </a:schemeClr>
                  </a:solidFill>
                  <a:latin typeface="阿里巴巴普惠体" panose="00020600040101010101" charset="-122"/>
                  <a:ea typeface="阿里巴巴普惠体" panose="00020600040101010101" charset="-122"/>
                </a:rPr>
                <a:t>CONTENTS</a:t>
              </a:r>
            </a:p>
          </p:txBody>
        </p:sp>
      </p:grpSp>
      <p:pic>
        <p:nvPicPr>
          <p:cNvPr id="10" name="图片 9" descr="五星_"/>
          <p:cNvPicPr>
            <a:picLocks noChangeAspect="1"/>
          </p:cNvPicPr>
          <p:nvPr>
            <p:custDataLst>
              <p:tags r:id="rId6"/>
            </p:custDataLst>
          </p:nvPr>
        </p:nvPicPr>
        <p:blipFill>
          <a:blip r:embed="rId5">
            <a:extLst>
              <a:ext uri="{28A0092B-C50C-407E-A947-70E740481C1C}">
                <a14:useLocalDpi xmlns:a14="http://schemas.microsoft.com/office/drawing/2010/main"/>
              </a:ext>
            </a:extLst>
          </a:blip>
          <a:stretch>
            <a:fillRect/>
          </a:stretch>
        </p:blipFill>
        <p:spPr>
          <a:xfrm>
            <a:off x="8310245" y="0"/>
            <a:ext cx="3881755" cy="925830"/>
          </a:xfrm>
          <a:prstGeom prst="rect">
            <a:avLst/>
          </a:prstGeom>
        </p:spPr>
      </p:pic>
      <p:grpSp>
        <p:nvGrpSpPr>
          <p:cNvPr id="16" name="组合 15"/>
          <p:cNvGrpSpPr/>
          <p:nvPr/>
        </p:nvGrpSpPr>
        <p:grpSpPr>
          <a:xfrm>
            <a:off x="2907030" y="2073275"/>
            <a:ext cx="6374130" cy="696595"/>
            <a:chOff x="4531" y="3299"/>
            <a:chExt cx="10038" cy="1097"/>
          </a:xfrm>
        </p:grpSpPr>
        <p:grpSp>
          <p:nvGrpSpPr>
            <p:cNvPr id="13" name="组合 12"/>
            <p:cNvGrpSpPr/>
            <p:nvPr/>
          </p:nvGrpSpPr>
          <p:grpSpPr>
            <a:xfrm>
              <a:off x="4531" y="3299"/>
              <a:ext cx="10038" cy="1097"/>
              <a:chOff x="3441" y="3195"/>
              <a:chExt cx="10038" cy="1097"/>
            </a:xfrm>
          </p:grpSpPr>
          <p:sp>
            <p:nvSpPr>
              <p:cNvPr id="12" name="圆角矩形 11"/>
              <p:cNvSpPr/>
              <p:nvPr/>
            </p:nvSpPr>
            <p:spPr>
              <a:xfrm>
                <a:off x="4046" y="3232"/>
                <a:ext cx="9433" cy="1021"/>
              </a:xfrm>
              <a:prstGeom prst="roundRect">
                <a:avLst/>
              </a:prstGeom>
              <a:solidFill>
                <a:srgbClr val="C00000"/>
              </a:solidFill>
              <a:ln>
                <a:solidFill>
                  <a:schemeClr val="bg1"/>
                </a:solidFill>
              </a:ln>
              <a:effectLst>
                <a:outerShdw blurRad="50800" dist="38100" dir="2700000" algn="tl" rotWithShape="0">
                  <a:srgbClr val="98200F">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latin typeface="阿里巴巴普惠体" panose="00020600040101010101" charset="-122"/>
                  <a:ea typeface="阿里巴巴普惠体" panose="00020600040101010101" charset="-122"/>
                </a:endParaRPr>
              </a:p>
            </p:txBody>
          </p:sp>
          <p:sp>
            <p:nvSpPr>
              <p:cNvPr id="11" name="椭圆 10"/>
              <p:cNvSpPr/>
              <p:nvPr/>
            </p:nvSpPr>
            <p:spPr>
              <a:xfrm>
                <a:off x="3441" y="3195"/>
                <a:ext cx="1158" cy="1097"/>
              </a:xfrm>
              <a:prstGeom prst="ellipse">
                <a:avLst/>
              </a:prstGeom>
              <a:solidFill>
                <a:srgbClr val="C00000"/>
              </a:solidFill>
              <a:ln>
                <a:solidFill>
                  <a:schemeClr val="bg1"/>
                </a:solidFill>
              </a:ln>
              <a:effectLst>
                <a:outerShdw blurRad="50800" dist="38100" dir="2700000" algn="tl" rotWithShape="0">
                  <a:srgbClr val="98200F">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0"/>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atin typeface="阿里巴巴普惠体" panose="00020600040101010101" charset="-122"/>
                    <a:ea typeface="阿里巴巴普惠体" panose="00020600040101010101" charset="-122"/>
                  </a:rPr>
                  <a:t>01</a:t>
                </a:r>
              </a:p>
            </p:txBody>
          </p:sp>
        </p:grpSp>
        <p:sp>
          <p:nvSpPr>
            <p:cNvPr id="15" name="文本框 14"/>
            <p:cNvSpPr txBox="1"/>
            <p:nvPr/>
          </p:nvSpPr>
          <p:spPr>
            <a:xfrm>
              <a:off x="5856" y="3422"/>
              <a:ext cx="8475"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b="1">
                  <a:solidFill>
                    <a:schemeClr val="bg1"/>
                  </a:solidFill>
                  <a:effectLst>
                    <a:outerShdw blurRad="50800" dist="38100" dir="2700000" algn="tl" rotWithShape="0">
                      <a:prstClr val="black">
                        <a:alpha val="40000"/>
                      </a:prstClr>
                    </a:outerShdw>
                  </a:effectLst>
                  <a:latin typeface="阿里巴巴普惠体" panose="00020600040101010101" charset="-122"/>
                  <a:ea typeface="阿里巴巴普惠体" panose="00020600040101010101" charset="-122"/>
                  <a:sym typeface="+mn-ea"/>
                </a:rPr>
                <a:t>基层党组织基本知识</a:t>
              </a:r>
            </a:p>
          </p:txBody>
        </p:sp>
      </p:grpSp>
      <p:grpSp>
        <p:nvGrpSpPr>
          <p:cNvPr id="17" name="组合 16"/>
          <p:cNvGrpSpPr/>
          <p:nvPr/>
        </p:nvGrpSpPr>
        <p:grpSpPr>
          <a:xfrm>
            <a:off x="2907030" y="3061335"/>
            <a:ext cx="6374130" cy="696595"/>
            <a:chOff x="4531" y="3299"/>
            <a:chExt cx="10038" cy="1097"/>
          </a:xfrm>
        </p:grpSpPr>
        <p:grpSp>
          <p:nvGrpSpPr>
            <p:cNvPr id="18" name="组合 17"/>
            <p:cNvGrpSpPr/>
            <p:nvPr/>
          </p:nvGrpSpPr>
          <p:grpSpPr>
            <a:xfrm>
              <a:off x="4531" y="3299"/>
              <a:ext cx="10038" cy="1097"/>
              <a:chOff x="3441" y="3195"/>
              <a:chExt cx="10038" cy="1097"/>
            </a:xfrm>
          </p:grpSpPr>
          <p:sp>
            <p:nvSpPr>
              <p:cNvPr id="19" name="圆角矩形 18"/>
              <p:cNvSpPr/>
              <p:nvPr>
                <p:custDataLst>
                  <p:tags r:id="rId7"/>
                </p:custDataLst>
              </p:nvPr>
            </p:nvSpPr>
            <p:spPr>
              <a:xfrm>
                <a:off x="4046" y="3232"/>
                <a:ext cx="9433" cy="1021"/>
              </a:xfrm>
              <a:prstGeom prst="roundRect">
                <a:avLst/>
              </a:prstGeom>
              <a:solidFill>
                <a:srgbClr val="C00000"/>
              </a:solidFill>
              <a:ln>
                <a:solidFill>
                  <a:schemeClr val="bg1"/>
                </a:solidFill>
              </a:ln>
              <a:effectLst>
                <a:outerShdw blurRad="50800" dist="38100" dir="2700000" algn="tl" rotWithShape="0">
                  <a:srgbClr val="98200F">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latin typeface="阿里巴巴普惠体" panose="00020600040101010101" charset="-122"/>
                  <a:ea typeface="阿里巴巴普惠体" panose="00020600040101010101" charset="-122"/>
                </a:endParaRPr>
              </a:p>
            </p:txBody>
          </p:sp>
          <p:sp>
            <p:nvSpPr>
              <p:cNvPr id="20" name="椭圆 19"/>
              <p:cNvSpPr/>
              <p:nvPr>
                <p:custDataLst>
                  <p:tags r:id="rId8"/>
                </p:custDataLst>
              </p:nvPr>
            </p:nvSpPr>
            <p:spPr>
              <a:xfrm>
                <a:off x="3441" y="3195"/>
                <a:ext cx="1158" cy="1097"/>
              </a:xfrm>
              <a:prstGeom prst="ellipse">
                <a:avLst/>
              </a:prstGeom>
              <a:solidFill>
                <a:srgbClr val="C00000"/>
              </a:solidFill>
              <a:ln>
                <a:solidFill>
                  <a:schemeClr val="bg1"/>
                </a:solidFill>
              </a:ln>
              <a:effectLst>
                <a:outerShdw blurRad="50800" dist="38100" dir="2700000" algn="tl" rotWithShape="0">
                  <a:srgbClr val="98200F">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0"/>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atin typeface="阿里巴巴普惠体" panose="00020600040101010101" charset="-122"/>
                    <a:ea typeface="阿里巴巴普惠体" panose="00020600040101010101" charset="-122"/>
                  </a:rPr>
                  <a:t>02</a:t>
                </a:r>
              </a:p>
            </p:txBody>
          </p:sp>
        </p:grpSp>
        <p:sp>
          <p:nvSpPr>
            <p:cNvPr id="21" name="文本框 20"/>
            <p:cNvSpPr txBox="1"/>
            <p:nvPr>
              <p:custDataLst>
                <p:tags r:id="rId9"/>
              </p:custDataLst>
            </p:nvPr>
          </p:nvSpPr>
          <p:spPr>
            <a:xfrm>
              <a:off x="5856" y="3422"/>
              <a:ext cx="8475"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b="1">
                  <a:solidFill>
                    <a:schemeClr val="bg1"/>
                  </a:solidFill>
                  <a:effectLst>
                    <a:outerShdw blurRad="50800" dist="38100" dir="2700000" algn="tl" rotWithShape="0">
                      <a:prstClr val="black">
                        <a:alpha val="40000"/>
                      </a:prstClr>
                    </a:outerShdw>
                  </a:effectLst>
                  <a:latin typeface="阿里巴巴普惠体" panose="00020600040101010101" charset="-122"/>
                  <a:ea typeface="阿里巴巴普惠体" panose="00020600040101010101" charset="-122"/>
                  <a:sym typeface="+mn-ea"/>
                </a:rPr>
                <a:t>党支部换届选举工作程序</a:t>
              </a:r>
            </a:p>
          </p:txBody>
        </p:sp>
      </p:grpSp>
      <p:grpSp>
        <p:nvGrpSpPr>
          <p:cNvPr id="22" name="组合 21"/>
          <p:cNvGrpSpPr/>
          <p:nvPr/>
        </p:nvGrpSpPr>
        <p:grpSpPr>
          <a:xfrm>
            <a:off x="2907030" y="4050030"/>
            <a:ext cx="6374130" cy="696595"/>
            <a:chOff x="4531" y="3299"/>
            <a:chExt cx="10038" cy="1097"/>
          </a:xfrm>
        </p:grpSpPr>
        <p:grpSp>
          <p:nvGrpSpPr>
            <p:cNvPr id="23" name="组合 22"/>
            <p:cNvGrpSpPr/>
            <p:nvPr/>
          </p:nvGrpSpPr>
          <p:grpSpPr>
            <a:xfrm>
              <a:off x="4531" y="3299"/>
              <a:ext cx="10038" cy="1097"/>
              <a:chOff x="3441" y="3195"/>
              <a:chExt cx="10038" cy="1097"/>
            </a:xfrm>
          </p:grpSpPr>
          <p:sp>
            <p:nvSpPr>
              <p:cNvPr id="24" name="圆角矩形 23"/>
              <p:cNvSpPr/>
              <p:nvPr>
                <p:custDataLst>
                  <p:tags r:id="rId10"/>
                </p:custDataLst>
              </p:nvPr>
            </p:nvSpPr>
            <p:spPr>
              <a:xfrm>
                <a:off x="4046" y="3232"/>
                <a:ext cx="9433" cy="1021"/>
              </a:xfrm>
              <a:prstGeom prst="roundRect">
                <a:avLst/>
              </a:prstGeom>
              <a:solidFill>
                <a:srgbClr val="C00000"/>
              </a:solidFill>
              <a:ln>
                <a:solidFill>
                  <a:schemeClr val="bg1"/>
                </a:solidFill>
              </a:ln>
              <a:effectLst>
                <a:outerShdw blurRad="50800" dist="38100" dir="2700000" algn="tl" rotWithShape="0">
                  <a:srgbClr val="98200F">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latin typeface="阿里巴巴普惠体" panose="00020600040101010101" charset="-122"/>
                  <a:ea typeface="阿里巴巴普惠体" panose="00020600040101010101" charset="-122"/>
                </a:endParaRPr>
              </a:p>
            </p:txBody>
          </p:sp>
          <p:sp>
            <p:nvSpPr>
              <p:cNvPr id="25" name="椭圆 24"/>
              <p:cNvSpPr/>
              <p:nvPr>
                <p:custDataLst>
                  <p:tags r:id="rId11"/>
                </p:custDataLst>
              </p:nvPr>
            </p:nvSpPr>
            <p:spPr>
              <a:xfrm>
                <a:off x="3441" y="3195"/>
                <a:ext cx="1158" cy="1097"/>
              </a:xfrm>
              <a:prstGeom prst="ellipse">
                <a:avLst/>
              </a:prstGeom>
              <a:solidFill>
                <a:srgbClr val="C00000"/>
              </a:solidFill>
              <a:ln>
                <a:solidFill>
                  <a:schemeClr val="bg1"/>
                </a:solidFill>
              </a:ln>
              <a:effectLst>
                <a:outerShdw blurRad="50800" dist="38100" dir="2700000" algn="tl" rotWithShape="0">
                  <a:srgbClr val="98200F">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0"/>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atin typeface="阿里巴巴普惠体" panose="00020600040101010101" charset="-122"/>
                    <a:ea typeface="阿里巴巴普惠体" panose="00020600040101010101" charset="-122"/>
                  </a:rPr>
                  <a:t>03</a:t>
                </a:r>
              </a:p>
            </p:txBody>
          </p:sp>
        </p:grpSp>
        <p:sp>
          <p:nvSpPr>
            <p:cNvPr id="26" name="文本框 25"/>
            <p:cNvSpPr txBox="1"/>
            <p:nvPr>
              <p:custDataLst>
                <p:tags r:id="rId12"/>
              </p:custDataLst>
            </p:nvPr>
          </p:nvSpPr>
          <p:spPr>
            <a:xfrm>
              <a:off x="5856" y="3422"/>
              <a:ext cx="8475"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b="1">
                  <a:solidFill>
                    <a:schemeClr val="bg1"/>
                  </a:solidFill>
                  <a:effectLst>
                    <a:outerShdw blurRad="50800" dist="38100" dir="2700000" algn="tl" rotWithShape="0">
                      <a:prstClr val="black">
                        <a:alpha val="40000"/>
                      </a:prstClr>
                    </a:outerShdw>
                  </a:effectLst>
                  <a:latin typeface="阿里巴巴普惠体" panose="00020600040101010101" charset="-122"/>
                  <a:ea typeface="阿里巴巴普惠体" panose="00020600040101010101" charset="-122"/>
                  <a:sym typeface="+mn-ea"/>
                </a:rPr>
                <a:t>选举过程中的注意事项</a:t>
              </a:r>
            </a:p>
          </p:txBody>
        </p:sp>
      </p:grpSp>
      <p:pic>
        <p:nvPicPr>
          <p:cNvPr id="27" name="图片 26" descr="组 1"/>
          <p:cNvPicPr>
            <a:picLocks noChangeAspect="1"/>
          </p:cNvPicPr>
          <p:nvPr/>
        </p:nvPicPr>
        <p:blipFill>
          <a:blip r:embed="rId13">
            <a:extLst>
              <a:ext uri="{28A0092B-C50C-407E-A947-70E740481C1C}">
                <a14:useLocalDpi xmlns:a14="http://schemas.microsoft.com/office/drawing/2010/main"/>
              </a:ext>
            </a:extLst>
          </a:blip>
          <a:stretch>
            <a:fillRect/>
          </a:stretch>
        </p:blipFill>
        <p:spPr>
          <a:xfrm>
            <a:off x="0" y="5331460"/>
            <a:ext cx="12192000" cy="1503045"/>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par>
                          <p:cTn id="7" fill="hold" nodeType="afterGroup">
                            <p:stCondLst>
                              <p:cond delay="1"/>
                            </p:stCondLst>
                            <p:childTnLst>
                              <p:par>
                                <p:cTn id="8" presetID="1" presetClass="entr" presetSubtype="0" dur="1" fill="hold" nodeType="afterEffect">
                                  <p:stCondLst>
                                    <p:cond delay="0"/>
                                  </p:stCondLst>
                                  <p:childTnLst>
                                    <p:set>
                                      <p:cBhvr>
                                        <p:cTn id="9" dur="1" fill="hold">
                                          <p:stCondLst>
                                            <p:cond delay="0"/>
                                          </p:stCondLst>
                                        </p:cTn>
                                        <p:tgtEl>
                                          <p:spTgt spid="16"/>
                                        </p:tgtEl>
                                        <p:attrNameLst>
                                          <p:attrName>style.visibility</p:attrName>
                                        </p:attrNameLst>
                                      </p:cBhvr>
                                      <p:to>
                                        <p:strVal val="visible"/>
                                      </p:to>
                                    </p:set>
                                  </p:childTnLst>
                                </p:cTn>
                              </p:par>
                            </p:childTnLst>
                          </p:cTn>
                        </p:par>
                        <p:par>
                          <p:cTn id="10" fill="hold" nodeType="afterGroup">
                            <p:stCondLst>
                              <p:cond delay="2"/>
                            </p:stCondLst>
                            <p:childTnLst>
                              <p:par>
                                <p:cTn id="11" presetID="1" presetClass="entr" presetSubtype="0" dur="1" fill="hold" nodeType="after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par>
                          <p:cTn id="13" fill="hold" nodeType="afterGroup">
                            <p:stCondLst>
                              <p:cond delay="3"/>
                            </p:stCondLst>
                            <p:childTnLst>
                              <p:par>
                                <p:cTn id="14" presetID="1" presetClass="entr" presetSubtype="0" dur="1" fill="hold" nodeType="afterEffect">
                                  <p:stCondLst>
                                    <p:cond delay="0"/>
                                  </p:stCondLst>
                                  <p:childTnLst>
                                    <p:set>
                                      <p:cBhvr>
                                        <p:cTn id="15"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狮子"/>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184005" y="3740150"/>
            <a:ext cx="2940685" cy="3117850"/>
          </a:xfrm>
          <a:prstGeom prst="rect">
            <a:avLst/>
          </a:prstGeom>
        </p:spPr>
      </p:pic>
      <p:pic>
        <p:nvPicPr>
          <p:cNvPr id="5" name="图片 4" descr="组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5354955"/>
            <a:ext cx="12192000" cy="1503045"/>
          </a:xfrm>
          <a:prstGeom prst="rect">
            <a:avLst/>
          </a:prstGeom>
        </p:spPr>
      </p:pic>
      <p:pic>
        <p:nvPicPr>
          <p:cNvPr id="6" name="图片 5" descr="五星_"/>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310245" y="0"/>
            <a:ext cx="3881755" cy="925830"/>
          </a:xfrm>
          <a:prstGeom prst="rect">
            <a:avLst/>
          </a:prstGeom>
        </p:spPr>
      </p:pic>
      <p:grpSp>
        <p:nvGrpSpPr>
          <p:cNvPr id="9" name="组合 8"/>
          <p:cNvGrpSpPr/>
          <p:nvPr/>
        </p:nvGrpSpPr>
        <p:grpSpPr>
          <a:xfrm>
            <a:off x="647700" y="1524000"/>
            <a:ext cx="11074400" cy="2799715"/>
            <a:chOff x="1100" y="2517"/>
            <a:chExt cx="17440" cy="4409"/>
          </a:xfrm>
        </p:grpSpPr>
        <p:sp>
          <p:nvSpPr>
            <p:cNvPr id="8" name="文本框 7"/>
            <p:cNvSpPr txBox="1"/>
            <p:nvPr>
              <p:custDataLst>
                <p:tags r:id="rId5"/>
              </p:custDataLst>
            </p:nvPr>
          </p:nvSpPr>
          <p:spPr>
            <a:xfrm>
              <a:off x="1100" y="2517"/>
              <a:ext cx="17440" cy="440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spc="500">
                  <a:ln w="127000">
                    <a:solidFill>
                      <a:schemeClr val="bg1"/>
                    </a:solidFill>
                  </a:ln>
                  <a:solidFill>
                    <a:schemeClr val="bg1"/>
                  </a:soli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基层党组织</a:t>
              </a:r>
            </a:p>
            <a:p>
              <a:pPr algn="ctr"/>
              <a:r>
                <a:rPr lang="zh-CN" altLang="en-US" sz="8800" spc="500">
                  <a:ln w="127000">
                    <a:solidFill>
                      <a:schemeClr val="bg1"/>
                    </a:solidFill>
                  </a:ln>
                  <a:solidFill>
                    <a:schemeClr val="bg1"/>
                  </a:soli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基本知识</a:t>
              </a:r>
            </a:p>
          </p:txBody>
        </p:sp>
        <p:sp>
          <p:nvSpPr>
            <p:cNvPr id="7" name="文本框 6"/>
            <p:cNvSpPr txBox="1"/>
            <p:nvPr/>
          </p:nvSpPr>
          <p:spPr>
            <a:xfrm>
              <a:off x="1300" y="2517"/>
              <a:ext cx="17040" cy="440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800" spc="500">
                  <a:gradFill>
                    <a:gsLst>
                      <a:gs pos="0">
                        <a:srgbClr val="E30000"/>
                      </a:gs>
                      <a:gs pos="100000">
                        <a:srgbClr val="760303"/>
                      </a:gs>
                    </a:gsLst>
                    <a:lin ang="5400000" scaled="0"/>
                  </a:gra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基层党组织</a:t>
              </a:r>
            </a:p>
            <a:p>
              <a:pPr algn="ctr"/>
              <a:r>
                <a:rPr lang="zh-CN" altLang="en-US" sz="8800" spc="500">
                  <a:gradFill>
                    <a:gsLst>
                      <a:gs pos="0">
                        <a:srgbClr val="E30000"/>
                      </a:gs>
                      <a:gs pos="100000">
                        <a:srgbClr val="760303"/>
                      </a:gs>
                    </a:gsLst>
                    <a:lin ang="5400000" scaled="0"/>
                  </a:gra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基本知识</a:t>
              </a:r>
            </a:p>
          </p:txBody>
        </p:sp>
      </p:grpSp>
      <p:sp>
        <p:nvSpPr>
          <p:cNvPr id="13" name="文本框 12"/>
          <p:cNvSpPr txBox="1"/>
          <p:nvPr/>
        </p:nvSpPr>
        <p:spPr>
          <a:xfrm>
            <a:off x="4863465" y="791210"/>
            <a:ext cx="264287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sz="3200">
                <a:gradFill>
                  <a:gsLst>
                    <a:gs pos="0">
                      <a:srgbClr val="E30000"/>
                    </a:gs>
                    <a:gs pos="100000">
                      <a:srgbClr val="760303"/>
                    </a:gs>
                  </a:gsLst>
                  <a:lin ang="5400000" scaled="0"/>
                </a:gradFill>
                <a:latin typeface="印品招牌体 中黑（非商用）" panose="02000500000000000000" charset="-122"/>
                <a:ea typeface="印品招牌体 中黑（非商用）" panose="02000500000000000000" charset="-122"/>
              </a:rPr>
              <a:t>PART.01</a:t>
            </a:r>
          </a:p>
        </p:txBody>
      </p:sp>
      <p:sp>
        <p:nvSpPr>
          <p:cNvPr id="14" name="文本框 13"/>
          <p:cNvSpPr txBox="1"/>
          <p:nvPr/>
        </p:nvSpPr>
        <p:spPr>
          <a:xfrm>
            <a:off x="2560955" y="4323715"/>
            <a:ext cx="72478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20000"/>
              </a:lnSpc>
            </a:pPr>
            <a:r>
              <a:rPr lang="zh-CN" altLang="en-US" sz="1000">
                <a:solidFill>
                  <a:schemeClr val="bg1">
                    <a:lumMod val="50000"/>
                  </a:schemeClr>
                </a:solidFill>
              </a:rPr>
              <a:t>党支部换届选举是指定期内，根据党章和组织法规定的程序和要求，由党支部全体党员通过民主选举产生新一届党支部领导班子和委员会成员的工作。它是党内的一项重要民主制度，通过选举方式确保党内权力的合法性和代表性。</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linds(horizontal)">
                                      <p:cBhvr>
                                        <p:cTn id="7" dur="500"/>
                                        <p:tgtEl>
                                          <p:spTgt spid="14"/>
                                        </p:tgtEl>
                                      </p:cBhvr>
                                    </p:animEffect>
                                  </p:childTnLst>
                                </p:cTn>
                              </p:par>
                            </p:childTnLst>
                          </p:cTn>
                        </p:par>
                        <p:par>
                          <p:cTn id="8" fill="hold" nodeType="afterGroup">
                            <p:stCondLst>
                              <p:cond delay="500"/>
                            </p:stCondLst>
                            <p:childTnLst>
                              <p:par>
                                <p:cTn id="9" presetID="3" presetClass="entr" presetSubtype="10" dur="50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blinds(horizontal)">
                                      <p:cBhvr>
                                        <p:cTn id="11" dur="500"/>
                                        <p:tgtEl>
                                          <p:spTgt spid="9"/>
                                        </p:tgtEl>
                                      </p:cBhvr>
                                    </p:animEffect>
                                  </p:childTnLst>
                                </p:cTn>
                              </p:par>
                            </p:childTnLst>
                          </p:cTn>
                        </p:par>
                        <p:par>
                          <p:cTn id="12" fill="hold" nodeType="afterGroup">
                            <p:stCondLst>
                              <p:cond delay="1000"/>
                            </p:stCondLst>
                            <p:childTnLst>
                              <p:par>
                                <p:cTn id="13" presetID="3" presetClass="entr" presetSubtype="10" dur="50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blinds(horizontal)">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8">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2" name="文本框 1"/>
          <p:cNvSpPr txBox="1"/>
          <p:nvPr/>
        </p:nvSpPr>
        <p:spPr>
          <a:xfrm>
            <a:off x="495300" y="279400"/>
            <a:ext cx="6096000"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spc="500">
                <a:gradFill>
                  <a:gsLst>
                    <a:gs pos="0">
                      <a:srgbClr val="E30000"/>
                    </a:gs>
                    <a:gs pos="100000">
                      <a:srgbClr val="760303"/>
                    </a:gs>
                  </a:gsLst>
                  <a:lin ang="5400000" scaled="0"/>
                </a:gradFill>
                <a:uFillTx/>
                <a:latin typeface="印品招牌体 中黑（非商用）" panose="02000500000000000000" charset="-122"/>
                <a:ea typeface="印品招牌体 中黑（非商用）" panose="02000500000000000000" charset="-122"/>
                <a:sym typeface="+mn-ea"/>
              </a:rPr>
              <a:t>基层党组织基本知识</a:t>
            </a:r>
          </a:p>
        </p:txBody>
      </p:sp>
      <p:grpSp>
        <p:nvGrpSpPr>
          <p:cNvPr id="14" name="组合 13"/>
          <p:cNvGrpSpPr/>
          <p:nvPr/>
        </p:nvGrpSpPr>
        <p:grpSpPr>
          <a:xfrm>
            <a:off x="547370" y="1071880"/>
            <a:ext cx="11182350" cy="2535555"/>
            <a:chOff x="1242" y="2188"/>
            <a:chExt cx="16130" cy="3993"/>
          </a:xfrm>
        </p:grpSpPr>
        <p:sp>
          <p:nvSpPr>
            <p:cNvPr id="11" name="圆角矩形 8"/>
            <p:cNvSpPr/>
            <p:nvPr>
              <p:custDataLst>
                <p:tags r:id="rId2"/>
              </p:custDataLst>
            </p:nvPr>
          </p:nvSpPr>
          <p:spPr>
            <a:xfrm>
              <a:off x="1262" y="2680"/>
              <a:ext cx="16110" cy="3501"/>
            </a:xfrm>
            <a:prstGeom prst="roundRect">
              <a:avLst>
                <a:gd name="adj" fmla="val 0"/>
              </a:avLst>
            </a:prstGeom>
            <a:noFill/>
            <a:ln>
              <a:solidFill>
                <a:srgbClr val="DD270F"/>
              </a:solidFill>
            </a:ln>
          </p:spPr>
          <p:style>
            <a:lnRef idx="2">
              <a:srgbClr val="DD270F">
                <a:shade val="50000"/>
              </a:srgbClr>
            </a:lnRef>
            <a:fillRef idx="1">
              <a:srgbClr val="DD270F"/>
            </a:fillRef>
            <a:effectRef idx="0">
              <a:srgbClr val="DD270F"/>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indent="370840" algn="l" fontAlgn="auto">
                <a:lnSpc>
                  <a:spcPct val="150000"/>
                </a:lnSpc>
              </a:pPr>
              <a:r>
                <a:rPr lang="zh-CN" altLang="en-US" sz="1600">
                  <a:solidFill>
                    <a:schemeClr val="tx1">
                      <a:lumMod val="75000"/>
                      <a:lumOff val="25000"/>
                    </a:schemeClr>
                  </a:solidFill>
                  <a:latin typeface="阿里巴巴普惠体" panose="00020600040101010101" charset="-122"/>
                  <a:ea typeface="阿里巴巴普惠体" panose="00020600040101010101" charset="-122"/>
                  <a:sym typeface="+mn-ea"/>
                </a:rPr>
                <a:t>企业、农村、机关、学校、科研院所、街道社区、社会组织、人民解放军连队和其他基层单位，凡是有正式党员三人以上的，都应当成立党的基层组织。</a:t>
              </a:r>
            </a:p>
            <a:p>
              <a:pPr algn="l" fontAlgn="auto">
                <a:lnSpc>
                  <a:spcPct val="150000"/>
                </a:lnSpc>
              </a:pPr>
              <a:r>
                <a:rPr lang="zh-CN" altLang="en-US" sz="1600">
                  <a:solidFill>
                    <a:schemeClr val="tx1">
                      <a:lumMod val="75000"/>
                      <a:lumOff val="25000"/>
                    </a:schemeClr>
                  </a:solidFill>
                  <a:latin typeface="阿里巴巴普惠体" panose="00020600040101010101" charset="-122"/>
                  <a:ea typeface="阿里巴巴普惠体" panose="00020600040101010101" charset="-122"/>
                  <a:sym typeface="+mn-ea"/>
                </a:rPr>
                <a:t>      党的基层组织，根据工作需要和党员数，经上级党组织批准，分别设立党的基层委员会、总支部委员会、支部委员会。基层委员会由党员大会或代表大会选举产生，总支部委员会和支部委员会由党员大会选举产生，提出委员候选人要广泛征求党员和群众的意见 。</a:t>
              </a:r>
            </a:p>
          </p:txBody>
        </p:sp>
        <p:grpSp>
          <p:nvGrpSpPr>
            <p:cNvPr id="15" name="组合 14"/>
            <p:cNvGrpSpPr/>
            <p:nvPr/>
          </p:nvGrpSpPr>
          <p:grpSpPr>
            <a:xfrm>
              <a:off x="1242" y="2188"/>
              <a:ext cx="4179" cy="787"/>
              <a:chOff x="801083" y="1398564"/>
              <a:chExt cx="2653645" cy="499643"/>
            </a:xfrm>
          </p:grpSpPr>
          <p:sp>
            <p:nvSpPr>
              <p:cNvPr id="12" name="圆角矩形 10"/>
              <p:cNvSpPr/>
              <p:nvPr>
                <p:custDataLst>
                  <p:tags r:id="rId3"/>
                </p:custDataLst>
              </p:nvPr>
            </p:nvSpPr>
            <p:spPr>
              <a:xfrm>
                <a:off x="801083" y="1398564"/>
                <a:ext cx="2653645" cy="499643"/>
              </a:xfrm>
              <a:prstGeom prst="roundRect">
                <a:avLst>
                  <a:gd name="adj" fmla="val 0"/>
                </a:avLst>
              </a:prstGeom>
              <a:solidFill>
                <a:srgbClr val="DD270F"/>
              </a:solidFill>
              <a:ln>
                <a:noFill/>
              </a:ln>
            </p:spPr>
            <p:style>
              <a:lnRef idx="2">
                <a:srgbClr val="DD270F">
                  <a:shade val="50000"/>
                </a:srgbClr>
              </a:lnRef>
              <a:fillRef idx="1">
                <a:srgbClr val="DD270F"/>
              </a:fillRef>
              <a:effectRef idx="0">
                <a:srgbClr val="DD270F"/>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solidFill>
                    <a:sysClr val="window" lastClr="FFFFFF"/>
                  </a:solidFill>
                  <a:latin typeface="思源黑体 CN Light" panose="020b0300000000000000" pitchFamily="34" charset="-122"/>
                  <a:ea typeface="思源黑体 CN Light" panose="020b0300000000000000" pitchFamily="34" charset="-122"/>
                </a:endParaRPr>
              </a:p>
            </p:txBody>
          </p:sp>
          <p:sp>
            <p:nvSpPr>
              <p:cNvPr id="13" name="PA-10223"/>
              <p:cNvSpPr/>
              <p:nvPr>
                <p:custDataLst>
                  <p:tags r:id="rId4"/>
                </p:custDataLst>
              </p:nvPr>
            </p:nvSpPr>
            <p:spPr>
              <a:xfrm>
                <a:off x="929352" y="1463956"/>
                <a:ext cx="2143109" cy="3986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000" b="1">
                    <a:solidFill>
                      <a:sysClr val="window" lastClr="FFFFFF"/>
                    </a:solidFill>
                    <a:latin typeface="阿里巴巴普惠体" panose="00020600040101010101" charset="-122"/>
                    <a:ea typeface="阿里巴巴普惠体" panose="00020600040101010101" charset="-122"/>
                    <a:cs typeface="阿里巴巴普惠体" panose="00020600040101010101" charset="-122"/>
                  </a:rPr>
                  <a:t> 《党章》规定</a:t>
                </a:r>
              </a:p>
            </p:txBody>
          </p:sp>
        </p:grpSp>
      </p:grpSp>
      <p:grpSp>
        <p:nvGrpSpPr>
          <p:cNvPr id="17" name="组合 16"/>
          <p:cNvGrpSpPr/>
          <p:nvPr/>
        </p:nvGrpSpPr>
        <p:grpSpPr>
          <a:xfrm>
            <a:off x="547370" y="3733800"/>
            <a:ext cx="11182350" cy="1938020"/>
            <a:chOff x="1242" y="2188"/>
            <a:chExt cx="16130" cy="3052"/>
          </a:xfrm>
        </p:grpSpPr>
        <p:sp>
          <p:nvSpPr>
            <p:cNvPr id="18" name="圆角矩形 8"/>
            <p:cNvSpPr/>
            <p:nvPr>
              <p:custDataLst>
                <p:tags r:id="rId5"/>
              </p:custDataLst>
            </p:nvPr>
          </p:nvSpPr>
          <p:spPr>
            <a:xfrm>
              <a:off x="1262" y="2680"/>
              <a:ext cx="16110" cy="2560"/>
            </a:xfrm>
            <a:prstGeom prst="roundRect">
              <a:avLst>
                <a:gd name="adj" fmla="val 0"/>
              </a:avLst>
            </a:prstGeom>
            <a:noFill/>
            <a:ln>
              <a:solidFill>
                <a:srgbClr val="DD270F"/>
              </a:solidFill>
            </a:ln>
          </p:spPr>
          <p:style>
            <a:lnRef idx="2">
              <a:srgbClr val="DD270F">
                <a:shade val="50000"/>
              </a:srgbClr>
            </a:lnRef>
            <a:fillRef idx="1">
              <a:srgbClr val="DD270F"/>
            </a:fillRef>
            <a:effectRef idx="0">
              <a:srgbClr val="DD270F"/>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indent="370840" algn="l" fontAlgn="auto">
                <a:lnSpc>
                  <a:spcPct val="150000"/>
                </a:lnSpc>
              </a:pPr>
              <a:r>
                <a:rPr lang="zh-CN" altLang="en-US" sz="1600">
                  <a:solidFill>
                    <a:schemeClr val="tx1">
                      <a:lumMod val="75000"/>
                      <a:lumOff val="25000"/>
                    </a:schemeClr>
                  </a:solidFill>
                  <a:latin typeface="阿里巴巴普惠体" panose="00020600040101010101" charset="-122"/>
                  <a:ea typeface="阿里巴巴普惠体" panose="00020600040101010101" charset="-122"/>
                  <a:sym typeface="+mn-ea"/>
                </a:rPr>
                <a:t>党员人数7人以上50人一下的党支部，设立支部委员会；党员不足7人的党支部，不设支部委员会，由党员大会选举支部书记1人，必要时可选副书记1人。党支部委员的设置，应根据党员人数和工作需要作出具体决定。一般情况下，支部委员会由3人至5人组成，最多不超过7人。可设书记、副书记、组织委员、宣传委员、纪检委员、青年委员等。</a:t>
              </a:r>
            </a:p>
          </p:txBody>
        </p:sp>
        <p:grpSp>
          <p:nvGrpSpPr>
            <p:cNvPr id="19" name="组合 18"/>
            <p:cNvGrpSpPr/>
            <p:nvPr/>
          </p:nvGrpSpPr>
          <p:grpSpPr>
            <a:xfrm>
              <a:off x="1242" y="2188"/>
              <a:ext cx="6514" cy="787"/>
              <a:chOff x="801083" y="1398564"/>
              <a:chExt cx="4136359" cy="499643"/>
            </a:xfrm>
          </p:grpSpPr>
          <p:sp>
            <p:nvSpPr>
              <p:cNvPr id="20" name="圆角矩形 10"/>
              <p:cNvSpPr/>
              <p:nvPr>
                <p:custDataLst>
                  <p:tags r:id="rId6"/>
                </p:custDataLst>
              </p:nvPr>
            </p:nvSpPr>
            <p:spPr>
              <a:xfrm>
                <a:off x="801083" y="1398564"/>
                <a:ext cx="4136359" cy="499643"/>
              </a:xfrm>
              <a:prstGeom prst="roundRect">
                <a:avLst>
                  <a:gd name="adj" fmla="val 0"/>
                </a:avLst>
              </a:prstGeom>
              <a:solidFill>
                <a:srgbClr val="DD270F"/>
              </a:solidFill>
              <a:ln>
                <a:noFill/>
              </a:ln>
            </p:spPr>
            <p:style>
              <a:lnRef idx="2">
                <a:srgbClr val="DD270F">
                  <a:shade val="50000"/>
                </a:srgbClr>
              </a:lnRef>
              <a:fillRef idx="1">
                <a:srgbClr val="DD270F"/>
              </a:fillRef>
              <a:effectRef idx="0">
                <a:srgbClr val="DD270F"/>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solidFill>
                    <a:sysClr val="window" lastClr="FFFFFF"/>
                  </a:solidFill>
                  <a:latin typeface="思源黑体 CN Light" panose="020b0300000000000000" pitchFamily="34" charset="-122"/>
                  <a:ea typeface="思源黑体 CN Light" panose="020b0300000000000000" pitchFamily="34" charset="-122"/>
                </a:endParaRPr>
              </a:p>
            </p:txBody>
          </p:sp>
          <p:sp>
            <p:nvSpPr>
              <p:cNvPr id="21" name="PA-10223"/>
              <p:cNvSpPr/>
              <p:nvPr>
                <p:custDataLst>
                  <p:tags r:id="rId7"/>
                </p:custDataLst>
              </p:nvPr>
            </p:nvSpPr>
            <p:spPr>
              <a:xfrm>
                <a:off x="929352" y="1463956"/>
                <a:ext cx="3729962" cy="3986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000" b="1">
                    <a:solidFill>
                      <a:sysClr val="window" lastClr="FFFFFF"/>
                    </a:solidFill>
                    <a:latin typeface="阿里巴巴普惠体" panose="00020600040101010101" charset="-122"/>
                    <a:ea typeface="阿里巴巴普惠体" panose="00020600040101010101" charset="-122"/>
                    <a:cs typeface="阿里巴巴普惠体" panose="00020600040101010101" charset="-122"/>
                  </a:rPr>
                  <a:t>党支部委员人数设置</a:t>
                </a:r>
              </a:p>
            </p:txBody>
          </p:sp>
        </p:grpSp>
      </p:grpSp>
    </p:spTree>
  </p:cSld>
  <p:clrMapOvr>
    <a:masterClrMapping/>
  </p:clrMapOvr>
  <mc:AlternateContent>
    <mc:Choice xmlns:p14="http://schemas.microsoft.com/office/powerpoint/2010/main" Requires="p14">
      <p:transition spd="slow" advTm="5000" p14:dur="1500">
        <p:random/>
      </p:transition>
    </mc:Choice>
    <mc:Fallback>
      <p:transition spd="slow" advTm="5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barn(inVertical)">
                                      <p:cBhvr>
                                        <p:cTn id="1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2" name="文本框 1"/>
          <p:cNvSpPr txBox="1"/>
          <p:nvPr/>
        </p:nvSpPr>
        <p:spPr>
          <a:xfrm>
            <a:off x="495300" y="279400"/>
            <a:ext cx="11543665"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spc="500">
                <a:gradFill>
                  <a:gsLst>
                    <a:gs pos="0">
                      <a:srgbClr val="E30000"/>
                    </a:gs>
                    <a:gs pos="100000">
                      <a:srgbClr val="760303"/>
                    </a:gs>
                  </a:gsLst>
                  <a:lin ang="5400000" scaled="0"/>
                </a:gradFill>
                <a:uFillTx/>
                <a:latin typeface="印品招牌体 中黑（非商用）" panose="02000500000000000000" charset="-122"/>
                <a:ea typeface="印品招牌体 中黑（非商用）" panose="02000500000000000000" charset="-122"/>
                <a:sym typeface="+mn-ea"/>
              </a:rPr>
              <a:t>党的支部委员会的换届选举的特殊情况</a:t>
            </a:r>
          </a:p>
        </p:txBody>
      </p:sp>
      <p:grpSp>
        <p:nvGrpSpPr>
          <p:cNvPr id="4" name="组合 3"/>
          <p:cNvGrpSpPr/>
          <p:nvPr/>
        </p:nvGrpSpPr>
        <p:grpSpPr>
          <a:xfrm>
            <a:off x="673100" y="1181100"/>
            <a:ext cx="10541000" cy="1421765"/>
            <a:chOff x="1060" y="1860"/>
            <a:chExt cx="16600" cy="2239"/>
          </a:xfrm>
        </p:grpSpPr>
        <p:grpSp>
          <p:nvGrpSpPr>
            <p:cNvPr id="15" name="组合 14"/>
            <p:cNvGrpSpPr/>
            <p:nvPr/>
          </p:nvGrpSpPr>
          <p:grpSpPr>
            <a:xfrm>
              <a:off x="1142" y="1860"/>
              <a:ext cx="2704" cy="787"/>
              <a:chOff x="801083" y="1398564"/>
              <a:chExt cx="2653645" cy="499643"/>
            </a:xfrm>
          </p:grpSpPr>
          <p:sp>
            <p:nvSpPr>
              <p:cNvPr id="12" name="圆角矩形 10"/>
              <p:cNvSpPr/>
              <p:nvPr>
                <p:custDataLst>
                  <p:tags r:id="rId2"/>
                </p:custDataLst>
              </p:nvPr>
            </p:nvSpPr>
            <p:spPr>
              <a:xfrm>
                <a:off x="801083" y="1398564"/>
                <a:ext cx="2653645" cy="499643"/>
              </a:xfrm>
              <a:prstGeom prst="roundRect">
                <a:avLst>
                  <a:gd name="adj" fmla="val 0"/>
                </a:avLst>
              </a:prstGeom>
              <a:solidFill>
                <a:srgbClr val="DD270F"/>
              </a:solidFill>
              <a:ln>
                <a:noFill/>
              </a:ln>
            </p:spPr>
            <p:style>
              <a:lnRef idx="2">
                <a:srgbClr val="DD270F">
                  <a:shade val="50000"/>
                </a:srgbClr>
              </a:lnRef>
              <a:fillRef idx="1">
                <a:srgbClr val="DD270F"/>
              </a:fillRef>
              <a:effectRef idx="0">
                <a:srgbClr val="DD270F"/>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solidFill>
                    <a:sysClr val="window" lastClr="FFFFFF"/>
                  </a:solidFill>
                  <a:latin typeface="思源黑体 CN Light" panose="020b0300000000000000" pitchFamily="34" charset="-122"/>
                  <a:ea typeface="思源黑体 CN Light" panose="020b0300000000000000" pitchFamily="34" charset="-122"/>
                </a:endParaRPr>
              </a:p>
            </p:txBody>
          </p:sp>
          <p:sp>
            <p:nvSpPr>
              <p:cNvPr id="13" name="PA-10223"/>
              <p:cNvSpPr/>
              <p:nvPr>
                <p:custDataLst>
                  <p:tags r:id="rId3"/>
                </p:custDataLst>
              </p:nvPr>
            </p:nvSpPr>
            <p:spPr>
              <a:xfrm>
                <a:off x="929352" y="1463956"/>
                <a:ext cx="2143109" cy="3986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000" b="1">
                    <a:solidFill>
                      <a:sysClr val="window" lastClr="FFFFFF"/>
                    </a:solidFill>
                    <a:latin typeface="阿里巴巴普惠体" panose="00020600040101010101" charset="-122"/>
                    <a:ea typeface="阿里巴巴普惠体" panose="00020600040101010101" charset="-122"/>
                    <a:cs typeface="阿里巴巴普惠体" panose="00020600040101010101" charset="-122"/>
                  </a:rPr>
                  <a:t>党章规定</a:t>
                </a:r>
              </a:p>
            </p:txBody>
          </p:sp>
        </p:grpSp>
        <p:sp>
          <p:nvSpPr>
            <p:cNvPr id="3" name="文本框 2"/>
            <p:cNvSpPr txBox="1"/>
            <p:nvPr/>
          </p:nvSpPr>
          <p:spPr>
            <a:xfrm>
              <a:off x="1060" y="2647"/>
              <a:ext cx="16600" cy="145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6725" fontAlgn="auto">
                <a:lnSpc>
                  <a:spcPct val="150000"/>
                </a:lnSpc>
              </a:pPr>
              <a:r>
                <a:rPr lang="zh-CN" altLang="en-US">
                  <a:solidFill>
                    <a:schemeClr val="tx1">
                      <a:lumMod val="75000"/>
                      <a:lumOff val="25000"/>
                    </a:schemeClr>
                  </a:solidFill>
                  <a:sym typeface="+mn-ea"/>
                </a:rPr>
                <a:t>支部委员会任期届满时，应及时进行改选；不设支部委员会的党支部，也应根据上述规定，按期改选支部书记。如需延期或提前进行换届选举，应报上级党组织批准。延长期限一般不超过一年。</a:t>
              </a:r>
            </a:p>
          </p:txBody>
        </p:sp>
      </p:grpSp>
      <p:grpSp>
        <p:nvGrpSpPr>
          <p:cNvPr id="7" name="组合 6"/>
          <p:cNvGrpSpPr/>
          <p:nvPr/>
        </p:nvGrpSpPr>
        <p:grpSpPr>
          <a:xfrm>
            <a:off x="725170" y="2776220"/>
            <a:ext cx="4624705" cy="2384425"/>
            <a:chOff x="1142" y="4472"/>
            <a:chExt cx="7283" cy="3755"/>
          </a:xfrm>
        </p:grpSpPr>
        <p:sp>
          <p:nvSpPr>
            <p:cNvPr id="5" name="文本框 4"/>
            <p:cNvSpPr txBox="1"/>
            <p:nvPr/>
          </p:nvSpPr>
          <p:spPr>
            <a:xfrm>
              <a:off x="1142" y="4472"/>
              <a:ext cx="5901" cy="55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5000"/>
                </a:lnSpc>
              </a:pPr>
              <a:r>
                <a:rPr lang="zh-CN" altLang="en-US" b="1">
                  <a:solidFill>
                    <a:srgbClr val="C00000"/>
                  </a:solidFill>
                  <a:latin typeface="阿里巴巴普惠体" panose="00020600040101010101" charset="-122"/>
                  <a:ea typeface="阿里巴巴普惠体" panose="00020600040101010101" charset="-122"/>
                  <a:cs typeface="阿里巴巴普惠体" panose="00020600040101010101" charset="-122"/>
                  <a:sym typeface="+mn-ea"/>
                </a:rPr>
                <a:t>（</a:t>
              </a:r>
              <a:r>
                <a:rPr lang="en-US" altLang="zh-CN" b="1">
                  <a:solidFill>
                    <a:srgbClr val="C00000"/>
                  </a:solidFill>
                  <a:latin typeface="阿里巴巴普惠体" panose="00020600040101010101" charset="-122"/>
                  <a:ea typeface="阿里巴巴普惠体" panose="00020600040101010101" charset="-122"/>
                  <a:cs typeface="阿里巴巴普惠体" panose="00020600040101010101" charset="-122"/>
                  <a:sym typeface="+mn-ea"/>
                </a:rPr>
                <a:t>1</a:t>
              </a:r>
              <a:r>
                <a:rPr lang="zh-CN" altLang="en-US" b="1">
                  <a:solidFill>
                    <a:srgbClr val="C00000"/>
                  </a:solidFill>
                  <a:latin typeface="阿里巴巴普惠体" panose="00020600040101010101" charset="-122"/>
                  <a:ea typeface="阿里巴巴普惠体" panose="00020600040101010101" charset="-122"/>
                  <a:cs typeface="阿里巴巴普惠体" panose="00020600040101010101" charset="-122"/>
                  <a:sym typeface="+mn-ea"/>
                </a:rPr>
                <a:t>）提前改选的几种特殊情况：</a:t>
              </a:r>
            </a:p>
          </p:txBody>
        </p:sp>
        <p:sp>
          <p:nvSpPr>
            <p:cNvPr id="6" name="文本框 5"/>
            <p:cNvSpPr txBox="1"/>
            <p:nvPr/>
          </p:nvSpPr>
          <p:spPr>
            <a:xfrm>
              <a:off x="1142" y="5030"/>
              <a:ext cx="7283" cy="31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29260" indent="-429260" fontAlgn="auto">
                <a:lnSpc>
                  <a:spcPct val="150000"/>
                </a:lnSpc>
              </a:pPr>
              <a:r>
                <a:rPr lang="zh-CN" altLang="en-US" sz="1600" b="1">
                  <a:solidFill>
                    <a:srgbClr val="C00000"/>
                  </a:solidFill>
                  <a:sym typeface="+mn-ea"/>
                </a:rPr>
                <a:t>一是</a:t>
              </a:r>
              <a:r>
                <a:rPr lang="zh-CN" altLang="en-US" sz="1400">
                  <a:solidFill>
                    <a:schemeClr val="tx1">
                      <a:lumMod val="75000"/>
                      <a:lumOff val="25000"/>
                    </a:schemeClr>
                  </a:solidFill>
                  <a:sym typeface="+mn-ea"/>
                </a:rPr>
                <a:t>支部委员会任期未满，但委员发生缺额较多，使支部工作受到严重影响的。</a:t>
              </a:r>
            </a:p>
            <a:p>
              <a:pPr marL="429260" indent="-429260" fontAlgn="auto">
                <a:lnSpc>
                  <a:spcPct val="150000"/>
                </a:lnSpc>
              </a:pPr>
              <a:endParaRPr lang="zh-CN" altLang="en-US" sz="400">
                <a:solidFill>
                  <a:schemeClr val="tx1">
                    <a:lumMod val="75000"/>
                    <a:lumOff val="25000"/>
                  </a:schemeClr>
                </a:solidFill>
              </a:endParaRPr>
            </a:p>
            <a:p>
              <a:pPr marL="429260" indent="-429260" fontAlgn="auto">
                <a:lnSpc>
                  <a:spcPct val="150000"/>
                </a:lnSpc>
              </a:pPr>
              <a:r>
                <a:rPr lang="zh-CN" altLang="en-US" sz="1600" b="1">
                  <a:solidFill>
                    <a:srgbClr val="C00000"/>
                  </a:solidFill>
                  <a:sym typeface="+mn-ea"/>
                </a:rPr>
                <a:t>二是</a:t>
              </a:r>
              <a:r>
                <a:rPr lang="zh-CN" altLang="en-US" sz="1400">
                  <a:solidFill>
                    <a:schemeClr val="tx1">
                      <a:lumMod val="75000"/>
                      <a:lumOff val="25000"/>
                    </a:schemeClr>
                  </a:solidFill>
                  <a:sym typeface="+mn-ea"/>
                </a:rPr>
                <a:t>支部委员会严重破坏党的纪律，拒不贯彻党的路线、方针、政策，党员强烈要求改选的。</a:t>
              </a:r>
            </a:p>
            <a:p>
              <a:pPr marL="429260" indent="-429260" fontAlgn="auto">
                <a:lnSpc>
                  <a:spcPct val="150000"/>
                </a:lnSpc>
              </a:pPr>
              <a:endParaRPr lang="zh-CN" altLang="en-US" sz="400">
                <a:solidFill>
                  <a:schemeClr val="tx1">
                    <a:lumMod val="75000"/>
                    <a:lumOff val="25000"/>
                  </a:schemeClr>
                </a:solidFill>
              </a:endParaRPr>
            </a:p>
            <a:p>
              <a:pPr marL="429260" indent="-429260" fontAlgn="auto">
                <a:lnSpc>
                  <a:spcPct val="150000"/>
                </a:lnSpc>
              </a:pPr>
              <a:r>
                <a:rPr lang="zh-CN" altLang="en-US" sz="1600" b="1">
                  <a:solidFill>
                    <a:srgbClr val="C00000"/>
                  </a:solidFill>
                  <a:sym typeface="+mn-ea"/>
                </a:rPr>
                <a:t>三是</a:t>
              </a:r>
              <a:r>
                <a:rPr lang="zh-CN" altLang="en-US" sz="1400">
                  <a:solidFill>
                    <a:schemeClr val="tx1">
                      <a:lumMod val="75000"/>
                      <a:lumOff val="25000"/>
                    </a:schemeClr>
                  </a:solidFill>
                  <a:sym typeface="+mn-ea"/>
                </a:rPr>
                <a:t>由于其他原因，上级党组织决定提前改选的。</a:t>
              </a:r>
            </a:p>
          </p:txBody>
        </p:sp>
      </p:grpSp>
      <p:grpSp>
        <p:nvGrpSpPr>
          <p:cNvPr id="8" name="组合 7"/>
          <p:cNvGrpSpPr/>
          <p:nvPr/>
        </p:nvGrpSpPr>
        <p:grpSpPr>
          <a:xfrm>
            <a:off x="5881370" y="2776220"/>
            <a:ext cx="5754370" cy="3261995"/>
            <a:chOff x="1142" y="4472"/>
            <a:chExt cx="9062" cy="5137"/>
          </a:xfrm>
        </p:grpSpPr>
        <p:sp>
          <p:nvSpPr>
            <p:cNvPr id="9" name="文本框 8"/>
            <p:cNvSpPr txBox="1"/>
            <p:nvPr>
              <p:custDataLst>
                <p:tags r:id="rId4"/>
              </p:custDataLst>
            </p:nvPr>
          </p:nvSpPr>
          <p:spPr>
            <a:xfrm>
              <a:off x="1142" y="4472"/>
              <a:ext cx="5901" cy="55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5000"/>
                </a:lnSpc>
              </a:pPr>
              <a:r>
                <a:rPr b="1">
                  <a:solidFill>
                    <a:srgbClr val="C00000"/>
                  </a:solidFill>
                  <a:latin typeface="阿里巴巴普惠体" panose="00020600040101010101" charset="-122"/>
                  <a:ea typeface="阿里巴巴普惠体" panose="00020600040101010101" charset="-122"/>
                  <a:cs typeface="阿里巴巴普惠体" panose="00020600040101010101" charset="-122"/>
                  <a:sym typeface="+mn-ea"/>
                </a:rPr>
                <a:t>（2）暂缓改选的几种特殊情况：</a:t>
              </a:r>
            </a:p>
          </p:txBody>
        </p:sp>
        <p:sp>
          <p:nvSpPr>
            <p:cNvPr id="10" name="文本框 9"/>
            <p:cNvSpPr txBox="1"/>
            <p:nvPr>
              <p:custDataLst>
                <p:tags r:id="rId5"/>
              </p:custDataLst>
            </p:nvPr>
          </p:nvSpPr>
          <p:spPr>
            <a:xfrm>
              <a:off x="1142" y="5030"/>
              <a:ext cx="9062" cy="457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29260" indent="-429260" fontAlgn="auto">
                <a:lnSpc>
                  <a:spcPct val="150000"/>
                </a:lnSpc>
              </a:pPr>
              <a:r>
                <a:rPr lang="zh-CN" altLang="en-US" sz="1600" b="1">
                  <a:solidFill>
                    <a:srgbClr val="C00000"/>
                  </a:solidFill>
                  <a:sym typeface="+mn-ea"/>
                </a:rPr>
                <a:t>一是</a:t>
              </a:r>
              <a:r>
                <a:rPr lang="zh-CN" altLang="en-US" sz="1400">
                  <a:solidFill>
                    <a:schemeClr val="tx1">
                      <a:lumMod val="75000"/>
                      <a:lumOff val="25000"/>
                    </a:schemeClr>
                  </a:solidFill>
                  <a:sym typeface="+mn-ea"/>
                </a:rPr>
                <a:t>党支部多数委员被派遣临时外出工作，无法按期改选的。</a:t>
              </a:r>
            </a:p>
            <a:p>
              <a:pPr marL="429260" indent="-429260" fontAlgn="auto">
                <a:lnSpc>
                  <a:spcPct val="150000"/>
                </a:lnSpc>
              </a:pPr>
              <a:r>
                <a:rPr lang="zh-CN" altLang="en-US" sz="1600" b="1">
                  <a:solidFill>
                    <a:srgbClr val="C00000"/>
                  </a:solidFill>
                  <a:sym typeface="+mn-ea"/>
                </a:rPr>
                <a:t>二是</a:t>
              </a:r>
              <a:r>
                <a:rPr lang="zh-CN" altLang="en-US" sz="1400">
                  <a:solidFill>
                    <a:schemeClr val="tx1">
                      <a:lumMod val="75000"/>
                      <a:lumOff val="25000"/>
                    </a:schemeClr>
                  </a:solidFill>
                  <a:sym typeface="+mn-ea"/>
                </a:rPr>
                <a:t>党支部任期届满时，正值集中一段时间完成某项重要任务的关键时刻，不宜立即改选的。</a:t>
              </a:r>
            </a:p>
            <a:p>
              <a:pPr marL="429260" indent="-429260" fontAlgn="auto">
                <a:lnSpc>
                  <a:spcPct val="150000"/>
                </a:lnSpc>
              </a:pPr>
              <a:r>
                <a:rPr lang="zh-CN" altLang="en-US" sz="1600" b="1">
                  <a:solidFill>
                    <a:srgbClr val="C00000"/>
                  </a:solidFill>
                  <a:sym typeface="+mn-ea"/>
                </a:rPr>
                <a:t>三是</a:t>
              </a:r>
              <a:r>
                <a:rPr lang="zh-CN" altLang="en-US" sz="1400">
                  <a:solidFill>
                    <a:schemeClr val="tx1">
                      <a:lumMod val="75000"/>
                      <a:lumOff val="25000"/>
                    </a:schemeClr>
                  </a:solidFill>
                  <a:sym typeface="+mn-ea"/>
                </a:rPr>
                <a:t>组织不纯、派性严重，或领导以权谋私，腐化堕落，需首先进行整顿，待具备了民主选举条件后在进行选举的。</a:t>
              </a:r>
            </a:p>
            <a:p>
              <a:pPr marL="429260" indent="-429260" fontAlgn="auto">
                <a:lnSpc>
                  <a:spcPct val="150000"/>
                </a:lnSpc>
              </a:pPr>
              <a:r>
                <a:rPr lang="zh-CN" altLang="en-US" sz="1600" b="1">
                  <a:solidFill>
                    <a:srgbClr val="C00000"/>
                  </a:solidFill>
                  <a:sym typeface="+mn-ea"/>
                </a:rPr>
                <a:t>四是</a:t>
              </a:r>
              <a:r>
                <a:rPr lang="zh-CN" altLang="en-US" sz="1400">
                  <a:solidFill>
                    <a:schemeClr val="tx1">
                      <a:lumMod val="75000"/>
                      <a:lumOff val="25000"/>
                    </a:schemeClr>
                  </a:solidFill>
                  <a:sym typeface="+mn-ea"/>
                </a:rPr>
                <a:t>新建立的单位，实行民主选举的条件不成熟的。</a:t>
              </a:r>
            </a:p>
            <a:p>
              <a:pPr marL="429260" indent="-429260" fontAlgn="auto">
                <a:lnSpc>
                  <a:spcPct val="150000"/>
                </a:lnSpc>
              </a:pPr>
              <a:r>
                <a:rPr lang="zh-CN" altLang="en-US" sz="1600" b="1">
                  <a:solidFill>
                    <a:srgbClr val="C00000"/>
                  </a:solidFill>
                  <a:sym typeface="+mn-ea"/>
                </a:rPr>
                <a:t>五是</a:t>
              </a:r>
              <a:r>
                <a:rPr lang="zh-CN" altLang="en-US" sz="1400">
                  <a:solidFill>
                    <a:schemeClr val="tx1">
                      <a:lumMod val="75000"/>
                      <a:lumOff val="25000"/>
                    </a:schemeClr>
                  </a:solidFill>
                  <a:sym typeface="+mn-ea"/>
                </a:rPr>
                <a:t>由于其他原因，上级党组织决定延期改选的。</a:t>
              </a:r>
            </a:p>
            <a:p>
              <a:pPr marL="429260" indent="-429260" fontAlgn="auto">
                <a:lnSpc>
                  <a:spcPct val="150000"/>
                </a:lnSpc>
              </a:pPr>
              <a:endParaRPr lang="zh-CN" altLang="en-US" sz="1400">
                <a:solidFill>
                  <a:schemeClr val="tx1">
                    <a:lumMod val="75000"/>
                    <a:lumOff val="25000"/>
                  </a:schemeClr>
                </a:solidFill>
                <a:sym typeface="+mn-ea"/>
              </a:endParaRPr>
            </a:p>
          </p:txBody>
        </p:sp>
      </p:grpSp>
    </p:spTree>
  </p:cSld>
  <p:clrMapOvr>
    <a:masterClrMapping/>
  </p:clrMapOvr>
  <mc:AlternateContent>
    <mc:Choice xmlns:p14="http://schemas.microsoft.com/office/powerpoint/2010/main" Requires="p14">
      <p:transition spd="slow" advTm="5000" p14:dur="1500">
        <p:random/>
      </p:transition>
    </mc:Choice>
    <mc:Fallback>
      <p:transition spd="slow" advTm="5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par>
                          <p:cTn id="8" fill="hold" nodeType="afterGroup">
                            <p:stCondLst>
                              <p:cond delay="500"/>
                            </p:stCondLst>
                            <p:childTnLst>
                              <p:par>
                                <p:cTn id="9" presetID="9" presetClass="entr" presetSubtype="0" dur="50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dissolve">
                                      <p:cBhvr>
                                        <p:cTn id="11" dur="500"/>
                                        <p:tgtEl>
                                          <p:spTgt spid="7"/>
                                        </p:tgtEl>
                                      </p:cBhvr>
                                    </p:animEffect>
                                  </p:childTnLst>
                                </p:cTn>
                              </p:par>
                            </p:childTnLst>
                          </p:cTn>
                        </p:par>
                        <p:par>
                          <p:cTn id="12" fill="hold" nodeType="afterGroup">
                            <p:stCondLst>
                              <p:cond delay="1000"/>
                            </p:stCondLst>
                            <p:childTnLst>
                              <p:par>
                                <p:cTn id="13" presetID="9" presetClass="entr" presetSubtype="0" dur="500"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dissolv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7">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狮子"/>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184005" y="3740150"/>
            <a:ext cx="2940685" cy="3117850"/>
          </a:xfrm>
          <a:prstGeom prst="rect">
            <a:avLst/>
          </a:prstGeom>
        </p:spPr>
      </p:pic>
      <p:pic>
        <p:nvPicPr>
          <p:cNvPr id="5" name="图片 4" descr="组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5354955"/>
            <a:ext cx="12192000" cy="1503045"/>
          </a:xfrm>
          <a:prstGeom prst="rect">
            <a:avLst/>
          </a:prstGeom>
        </p:spPr>
      </p:pic>
      <p:pic>
        <p:nvPicPr>
          <p:cNvPr id="6" name="图片 5" descr="五星_"/>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310245" y="0"/>
            <a:ext cx="3881755" cy="925830"/>
          </a:xfrm>
          <a:prstGeom prst="rect">
            <a:avLst/>
          </a:prstGeom>
        </p:spPr>
      </p:pic>
      <p:grpSp>
        <p:nvGrpSpPr>
          <p:cNvPr id="2" name="组合 1"/>
          <p:cNvGrpSpPr/>
          <p:nvPr/>
        </p:nvGrpSpPr>
        <p:grpSpPr>
          <a:xfrm>
            <a:off x="1717040" y="1477010"/>
            <a:ext cx="9229725" cy="2799715"/>
            <a:chOff x="3124" y="2006"/>
            <a:chExt cx="14535" cy="4409"/>
          </a:xfrm>
        </p:grpSpPr>
        <p:sp>
          <p:nvSpPr>
            <p:cNvPr id="8" name="文本框 7"/>
            <p:cNvSpPr txBox="1"/>
            <p:nvPr>
              <p:custDataLst>
                <p:tags r:id="rId5"/>
              </p:custDataLst>
            </p:nvPr>
          </p:nvSpPr>
          <p:spPr>
            <a:xfrm>
              <a:off x="4172" y="2006"/>
              <a:ext cx="12440" cy="440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00000"/>
                </a:lnSpc>
              </a:pPr>
              <a:r>
                <a:rPr lang="zh-CN" altLang="en-US" sz="8800" spc="500">
                  <a:ln w="127000">
                    <a:solidFill>
                      <a:schemeClr val="bg1"/>
                    </a:solidFill>
                  </a:ln>
                  <a:solidFill>
                    <a:schemeClr val="bg1"/>
                  </a:soli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党支部换届</a:t>
              </a:r>
            </a:p>
            <a:p>
              <a:pPr indent="0" algn="ctr" fontAlgn="auto">
                <a:lnSpc>
                  <a:spcPct val="100000"/>
                </a:lnSpc>
              </a:pPr>
              <a:r>
                <a:rPr lang="zh-CN" altLang="en-US" sz="8800" spc="500">
                  <a:ln w="127000">
                    <a:solidFill>
                      <a:schemeClr val="bg1"/>
                    </a:solidFill>
                  </a:ln>
                  <a:solidFill>
                    <a:schemeClr val="bg1"/>
                  </a:soli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选举工作程序</a:t>
              </a:r>
            </a:p>
          </p:txBody>
        </p:sp>
        <p:sp>
          <p:nvSpPr>
            <p:cNvPr id="7" name="文本框 6"/>
            <p:cNvSpPr txBox="1"/>
            <p:nvPr/>
          </p:nvSpPr>
          <p:spPr>
            <a:xfrm>
              <a:off x="3124" y="2006"/>
              <a:ext cx="14535" cy="440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00000"/>
                </a:lnSpc>
              </a:pPr>
              <a:r>
                <a:rPr lang="zh-CN" altLang="en-US" sz="8800" spc="500">
                  <a:gradFill>
                    <a:gsLst>
                      <a:gs pos="0">
                        <a:srgbClr val="E30000"/>
                      </a:gs>
                      <a:gs pos="100000">
                        <a:srgbClr val="760303"/>
                      </a:gs>
                    </a:gsLst>
                    <a:lin ang="5400000" scaled="0"/>
                  </a:gra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党支部换届</a:t>
              </a:r>
            </a:p>
            <a:p>
              <a:pPr indent="0" algn="ctr" fontAlgn="auto">
                <a:lnSpc>
                  <a:spcPct val="100000"/>
                </a:lnSpc>
              </a:pPr>
              <a:r>
                <a:rPr lang="zh-CN" altLang="en-US" sz="8800" spc="500">
                  <a:gradFill>
                    <a:gsLst>
                      <a:gs pos="0">
                        <a:srgbClr val="E30000"/>
                      </a:gs>
                      <a:gs pos="100000">
                        <a:srgbClr val="760303"/>
                      </a:gs>
                    </a:gsLst>
                    <a:lin ang="5400000" scaled="0"/>
                  </a:gradFill>
                  <a:effectLst>
                    <a:outerShdw blurRad="50800" dist="38100" dir="2700000" algn="tl" rotWithShape="0">
                      <a:srgbClr val="580000">
                        <a:alpha val="40000"/>
                      </a:srgbClr>
                    </a:outerShdw>
                  </a:effectLst>
                  <a:latin typeface="印品招牌体 中黑（非商用）" panose="02000500000000000000" charset="-122"/>
                  <a:ea typeface="印品招牌体 中黑（非商用）" panose="02000500000000000000" charset="-122"/>
                  <a:sym typeface="+mn-ea"/>
                </a:rPr>
                <a:t>选举工作程序</a:t>
              </a:r>
            </a:p>
          </p:txBody>
        </p:sp>
      </p:grpSp>
      <p:sp>
        <p:nvSpPr>
          <p:cNvPr id="13" name="文本框 12"/>
          <p:cNvSpPr txBox="1"/>
          <p:nvPr/>
        </p:nvSpPr>
        <p:spPr>
          <a:xfrm>
            <a:off x="5010468" y="728345"/>
            <a:ext cx="264287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sz="3200">
                <a:gradFill>
                  <a:gsLst>
                    <a:gs pos="0">
                      <a:srgbClr val="E30000"/>
                    </a:gs>
                    <a:gs pos="100000">
                      <a:srgbClr val="760303"/>
                    </a:gs>
                  </a:gsLst>
                  <a:lin ang="5400000" scaled="0"/>
                </a:gradFill>
                <a:latin typeface="印品招牌体 中黑（非商用）" panose="02000500000000000000" charset="-122"/>
                <a:ea typeface="印品招牌体 中黑（非商用）" panose="02000500000000000000" charset="-122"/>
              </a:rPr>
              <a:t>PART.02</a:t>
            </a:r>
          </a:p>
        </p:txBody>
      </p:sp>
      <p:sp>
        <p:nvSpPr>
          <p:cNvPr id="14" name="文本框 13"/>
          <p:cNvSpPr txBox="1"/>
          <p:nvPr>
            <p:custDataLst>
              <p:tags r:id="rId6"/>
            </p:custDataLst>
          </p:nvPr>
        </p:nvSpPr>
        <p:spPr>
          <a:xfrm>
            <a:off x="2707640" y="4225925"/>
            <a:ext cx="724852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20000"/>
              </a:lnSpc>
            </a:pPr>
            <a:r>
              <a:rPr lang="zh-CN" altLang="en-US" sz="1000">
                <a:solidFill>
                  <a:schemeClr val="bg1">
                    <a:lumMod val="50000"/>
                  </a:schemeClr>
                </a:solidFill>
              </a:rPr>
              <a:t>党支部换届选举是指定期内，根据党章和组织法规定的程序和要求，由党支部全体党员通过民主选举产生新一届党支部领导班子和委员会成员的工作。它是党内的一项重要民主制度，通过选举方式确保党内权力的合法性和代表性。</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par>
                          <p:cTn id="8" fill="hold" nodeType="afterGroup">
                            <p:stCondLst>
                              <p:cond delay="500"/>
                            </p:stCondLst>
                            <p:childTnLst>
                              <p:par>
                                <p:cTn id="9" presetID="22" presetClass="entr" presetSubtype="4" dur="50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par>
                          <p:cTn id="12" fill="hold" nodeType="afterGroup">
                            <p:stCondLst>
                              <p:cond delay="1000"/>
                            </p:stCondLst>
                            <p:childTnLst>
                              <p:par>
                                <p:cTn id="13" presetID="22" presetClass="entr" presetSubtype="4" dur="500" fill="hold" grpId="0"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wipe(down)">
                                      <p:cBhvr>
                                        <p:cTn id="1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2" name="文本框 1"/>
          <p:cNvSpPr txBox="1"/>
          <p:nvPr>
            <p:custDataLst>
              <p:tags r:id="rId2"/>
            </p:custDataLst>
          </p:nvPr>
        </p:nvSpPr>
        <p:spPr>
          <a:xfrm>
            <a:off x="495300" y="330200"/>
            <a:ext cx="11543665"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spc="500">
                <a:gradFill>
                  <a:gsLst>
                    <a:gs pos="0">
                      <a:srgbClr val="E30000"/>
                    </a:gs>
                    <a:gs pos="100000">
                      <a:srgbClr val="760303"/>
                    </a:gs>
                  </a:gsLst>
                  <a:lin ang="5400000" scaled="0"/>
                </a:gradFill>
                <a:uFillTx/>
                <a:latin typeface="印品招牌体 中黑（非商用）" panose="02000500000000000000" charset="-122"/>
                <a:ea typeface="印品招牌体 中黑（非商用）" panose="02000500000000000000" charset="-122"/>
                <a:sym typeface="+mn-ea"/>
              </a:rPr>
              <a:t>程序一：党支部作出换届选举决定</a:t>
            </a:r>
          </a:p>
        </p:txBody>
      </p:sp>
      <p:grpSp>
        <p:nvGrpSpPr>
          <p:cNvPr id="5" name="组合 4"/>
          <p:cNvGrpSpPr/>
          <p:nvPr/>
        </p:nvGrpSpPr>
        <p:grpSpPr>
          <a:xfrm>
            <a:off x="457200" y="1279525"/>
            <a:ext cx="10913110" cy="1527810"/>
            <a:chOff x="600" y="2075"/>
            <a:chExt cx="17186" cy="2406"/>
          </a:xfrm>
        </p:grpSpPr>
        <p:sp>
          <p:nvSpPr>
            <p:cNvPr id="3" name="文本框 2"/>
            <p:cNvSpPr txBox="1"/>
            <p:nvPr/>
          </p:nvSpPr>
          <p:spPr>
            <a:xfrm>
              <a:off x="780" y="2075"/>
              <a:ext cx="17007" cy="5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85000"/>
                </a:lnSpc>
                <a:buNone/>
              </a:pPr>
              <a:r>
                <a:rPr lang="zh-CN" altLang="en-US" sz="2000" b="1">
                  <a:solidFill>
                    <a:srgbClr val="C00000"/>
                  </a:solidFill>
                  <a:latin typeface="阿里巴巴普惠体" panose="00020600040101010101" charset="-122"/>
                  <a:sym typeface="+mn-ea"/>
                </a:rPr>
                <a:t>1、党支部任期届满——召开支部委员会——作出换届选举决定。</a:t>
              </a:r>
            </a:p>
          </p:txBody>
        </p:sp>
        <p:sp>
          <p:nvSpPr>
            <p:cNvPr id="4" name="文本框 3"/>
            <p:cNvSpPr txBox="1"/>
            <p:nvPr/>
          </p:nvSpPr>
          <p:spPr>
            <a:xfrm>
              <a:off x="600" y="2593"/>
              <a:ext cx="17007" cy="188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buNone/>
              </a:pPr>
              <a:r>
                <a:rPr lang="zh-CN" altLang="en-US" sz="1600">
                  <a:solidFill>
                    <a:schemeClr val="tx1">
                      <a:lumMod val="75000"/>
                      <a:lumOff val="25000"/>
                    </a:schemeClr>
                  </a:solidFill>
                  <a:latin typeface="阿里巴巴普惠体" panose="00020600040101010101" charset="-122"/>
                  <a:sym typeface="+mn-ea"/>
                </a:rPr>
                <a:t>（1）回顾总结本届委员会的工作，对取得的成绩、存在的问题和经验教训进行认真分析，提出对下届委员会的建议等；</a:t>
              </a:r>
              <a:endParaRPr lang="zh-CN" altLang="en-US" sz="1600">
                <a:solidFill>
                  <a:schemeClr val="tx1">
                    <a:lumMod val="75000"/>
                    <a:lumOff val="25000"/>
                  </a:schemeClr>
                </a:solidFill>
                <a:latin typeface="阿里巴巴普惠体" panose="00020600040101010101" charset="-122"/>
              </a:endParaRPr>
            </a:p>
            <a:p>
              <a:pPr indent="0" fontAlgn="auto">
                <a:lnSpc>
                  <a:spcPct val="150000"/>
                </a:lnSpc>
                <a:buNone/>
              </a:pPr>
              <a:r>
                <a:rPr lang="zh-CN" altLang="en-US" sz="1600">
                  <a:solidFill>
                    <a:schemeClr val="tx1">
                      <a:lumMod val="75000"/>
                      <a:lumOff val="25000"/>
                    </a:schemeClr>
                  </a:solidFill>
                  <a:latin typeface="阿里巴巴普惠体" panose="00020600040101010101" charset="-122"/>
                  <a:sym typeface="+mn-ea"/>
                </a:rPr>
                <a:t>（2）提出下届委员会委员名额，构成原则，委员候选人条件，委员候选人酝酿提名方法和选举办法；</a:t>
              </a:r>
              <a:endParaRPr lang="zh-CN" altLang="en-US" sz="1600">
                <a:solidFill>
                  <a:schemeClr val="tx1">
                    <a:lumMod val="75000"/>
                    <a:lumOff val="25000"/>
                  </a:schemeClr>
                </a:solidFill>
                <a:latin typeface="阿里巴巴普惠体" panose="00020600040101010101" charset="-122"/>
              </a:endParaRPr>
            </a:p>
            <a:p>
              <a:pPr indent="0" fontAlgn="auto">
                <a:lnSpc>
                  <a:spcPct val="150000"/>
                </a:lnSpc>
                <a:buNone/>
              </a:pPr>
              <a:r>
                <a:rPr lang="zh-CN" altLang="en-US" sz="1600">
                  <a:solidFill>
                    <a:schemeClr val="tx1">
                      <a:lumMod val="75000"/>
                      <a:lumOff val="25000"/>
                    </a:schemeClr>
                  </a:solidFill>
                  <a:latin typeface="阿里巴巴普惠体" panose="00020600040101010101" charset="-122"/>
                  <a:sym typeface="+mn-ea"/>
                </a:rPr>
                <a:t>（3）改选时间安排。</a:t>
              </a:r>
            </a:p>
          </p:txBody>
        </p:sp>
      </p:grpSp>
      <p:grpSp>
        <p:nvGrpSpPr>
          <p:cNvPr id="6" name="组合 5"/>
          <p:cNvGrpSpPr/>
          <p:nvPr/>
        </p:nvGrpSpPr>
        <p:grpSpPr>
          <a:xfrm>
            <a:off x="457200" y="2917825"/>
            <a:ext cx="10913745" cy="2952750"/>
            <a:chOff x="600" y="2075"/>
            <a:chExt cx="17187" cy="4650"/>
          </a:xfrm>
        </p:grpSpPr>
        <p:sp>
          <p:nvSpPr>
            <p:cNvPr id="7" name="文本框 6"/>
            <p:cNvSpPr txBox="1"/>
            <p:nvPr>
              <p:custDataLst>
                <p:tags r:id="rId3"/>
              </p:custDataLst>
            </p:nvPr>
          </p:nvSpPr>
          <p:spPr>
            <a:xfrm>
              <a:off x="780" y="2075"/>
              <a:ext cx="17007" cy="15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buNone/>
              </a:pPr>
              <a:r>
                <a:rPr lang="zh-CN" altLang="en-US" sz="2000" b="1">
                  <a:solidFill>
                    <a:srgbClr val="C00000"/>
                  </a:solidFill>
                  <a:latin typeface="阿里巴巴普惠体" panose="00020600040101010101" charset="-122"/>
                  <a:sym typeface="+mn-ea"/>
                </a:rPr>
                <a:t>2、党支部以书面形式呈报请示：</a:t>
              </a:r>
            </a:p>
            <a:p>
              <a:pPr indent="0" fontAlgn="auto">
                <a:lnSpc>
                  <a:spcPct val="150000"/>
                </a:lnSpc>
                <a:buNone/>
              </a:pPr>
              <a:r>
                <a:rPr lang="zh-CN" altLang="en-US" sz="2000" b="1">
                  <a:solidFill>
                    <a:srgbClr val="C00000"/>
                  </a:solidFill>
                  <a:latin typeface="阿里巴巴普惠体" panose="00020600040101010101" charset="-122"/>
                  <a:sym typeface="+mn-ea"/>
                </a:rPr>
                <a:t>党支部委员会换届选举应征得团组织部门的同意。 </a:t>
              </a:r>
            </a:p>
          </p:txBody>
        </p:sp>
        <p:sp>
          <p:nvSpPr>
            <p:cNvPr id="8" name="文本框 7"/>
            <p:cNvSpPr txBox="1"/>
            <p:nvPr>
              <p:custDataLst>
                <p:tags r:id="rId4"/>
              </p:custDataLst>
            </p:nvPr>
          </p:nvSpPr>
          <p:spPr>
            <a:xfrm>
              <a:off x="600" y="3673"/>
              <a:ext cx="10447" cy="305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buNone/>
              </a:pPr>
              <a:r>
                <a:rPr lang="zh-CN" altLang="en-US" sz="1600">
                  <a:solidFill>
                    <a:schemeClr val="tx1">
                      <a:lumMod val="75000"/>
                      <a:lumOff val="25000"/>
                    </a:schemeClr>
                  </a:solidFill>
                  <a:latin typeface="阿里巴巴普惠体" panose="00020600040101010101" charset="-122"/>
                  <a:sym typeface="+mn-ea"/>
                </a:rPr>
                <a:t>向团组织部门呈递书面报告的内容为：召开支部委员会准备工作——点明上届支部委员会换届选举的具体时间；本次换届选举的理由；换届选举的指导思想及主要议程；选举时间大致安排；支部委员会书记、副书记、委员的名额；酝酿候选人的方法及选举办法。</a:t>
              </a:r>
            </a:p>
            <a:p>
              <a:pPr indent="0" fontAlgn="auto">
                <a:lnSpc>
                  <a:spcPct val="150000"/>
                </a:lnSpc>
                <a:buNone/>
              </a:pPr>
              <a:endParaRPr lang="zh-CN" altLang="en-US" sz="1600">
                <a:solidFill>
                  <a:schemeClr val="tx1">
                    <a:lumMod val="75000"/>
                    <a:lumOff val="25000"/>
                  </a:schemeClr>
                </a:solidFill>
                <a:latin typeface="阿里巴巴普惠体" panose="00020600040101010101" charset="-122"/>
                <a:sym typeface="+mn-ea"/>
              </a:endParaRPr>
            </a:p>
          </p:txBody>
        </p:sp>
      </p:grpSp>
      <p:pic>
        <p:nvPicPr>
          <p:cNvPr id="9" name="图片 8" descr="P-10217840-1020669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7458075" y="3136265"/>
            <a:ext cx="3547110" cy="2350135"/>
          </a:xfrm>
          <a:prstGeom prst="rect">
            <a:avLst/>
          </a:prstGeom>
        </p:spPr>
      </p:pic>
    </p:spTree>
  </p:cSld>
  <p:clrMapOvr>
    <a:masterClrMapping/>
  </p:clrMapOvr>
  <mc:AlternateContent>
    <mc:Choice xmlns:p14="http://schemas.microsoft.com/office/powerpoint/2010/main" Requires="p14">
      <p:transition spd="slow" advTm="5000" p14:dur="1500">
        <p:random/>
      </p:transition>
    </mc:Choice>
    <mc:Fallback>
      <p:transition spd="slow" advTm="5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dur="500" fill="hold" nodeType="after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2" name="文本框 1"/>
          <p:cNvSpPr txBox="1"/>
          <p:nvPr>
            <p:custDataLst>
              <p:tags r:id="rId2"/>
            </p:custDataLst>
          </p:nvPr>
        </p:nvSpPr>
        <p:spPr>
          <a:xfrm>
            <a:off x="495300" y="330200"/>
            <a:ext cx="11543665"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spc="500">
                <a:gradFill>
                  <a:gsLst>
                    <a:gs pos="0">
                      <a:srgbClr val="E30000"/>
                    </a:gs>
                    <a:gs pos="100000">
                      <a:srgbClr val="760303"/>
                    </a:gs>
                  </a:gsLst>
                  <a:lin ang="5400000" scaled="0"/>
                </a:gradFill>
                <a:uFillTx/>
                <a:latin typeface="印品招牌体 中黑（非商用）" panose="02000500000000000000" charset="-122"/>
                <a:ea typeface="印品招牌体 中黑（非商用）" panose="02000500000000000000" charset="-122"/>
                <a:sym typeface="+mn-ea"/>
              </a:rPr>
              <a:t>程序二：团组织部门审查并下发批复</a:t>
            </a:r>
          </a:p>
        </p:txBody>
      </p:sp>
      <p:sp>
        <p:nvSpPr>
          <p:cNvPr id="9" name="文本框 8"/>
          <p:cNvSpPr txBox="1"/>
          <p:nvPr/>
        </p:nvSpPr>
        <p:spPr>
          <a:xfrm>
            <a:off x="788035" y="1420495"/>
            <a:ext cx="5829300" cy="37846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fontAlgn="auto">
              <a:lnSpc>
                <a:spcPct val="200000"/>
              </a:lnSpc>
              <a:buClr>
                <a:srgbClr val="C00000"/>
              </a:buClr>
              <a:buFont typeface="Wingdings" panose="05000000000000000000" charset="0"/>
              <a:buChar char="l"/>
            </a:pPr>
            <a:r>
              <a:rPr lang="zh-CN" altLang="en-US" sz="20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团组织部门审查——党支部换届理由是否充分；</a:t>
            </a:r>
            <a:endParaRPr lang="en-US" altLang="zh-CN" sz="20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endParaRPr>
          </a:p>
          <a:p>
            <a:pPr marL="342900" indent="-342900" fontAlgn="auto">
              <a:lnSpc>
                <a:spcPct val="200000"/>
              </a:lnSpc>
              <a:buClr>
                <a:srgbClr val="C00000"/>
              </a:buClr>
              <a:buFont typeface="Wingdings" panose="05000000000000000000" charset="0"/>
              <a:buChar char="l"/>
            </a:pPr>
            <a:r>
              <a:rPr lang="zh-CN" altLang="en-US" sz="20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时间安排是否得当；</a:t>
            </a:r>
            <a:endParaRPr lang="en-US" altLang="zh-CN" sz="20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endParaRPr>
          </a:p>
          <a:p>
            <a:pPr marL="342900" indent="-342900" fontAlgn="auto">
              <a:lnSpc>
                <a:spcPct val="200000"/>
              </a:lnSpc>
              <a:buClr>
                <a:srgbClr val="C00000"/>
              </a:buClr>
              <a:buFont typeface="Wingdings" panose="05000000000000000000" charset="0"/>
              <a:buChar char="l"/>
            </a:pPr>
            <a:r>
              <a:rPr lang="zh-CN" altLang="en-US" sz="20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委员和正副书记名额是否合理；</a:t>
            </a:r>
            <a:endParaRPr lang="en-US" altLang="zh-CN" sz="20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endParaRPr>
          </a:p>
          <a:p>
            <a:pPr marL="342900" indent="-342900" fontAlgn="auto">
              <a:lnSpc>
                <a:spcPct val="200000"/>
              </a:lnSpc>
              <a:buClr>
                <a:srgbClr val="C00000"/>
              </a:buClr>
              <a:buFont typeface="Wingdings" panose="05000000000000000000" charset="0"/>
              <a:buChar char="l"/>
            </a:pPr>
            <a:r>
              <a:rPr lang="zh-CN" altLang="en-US" sz="20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选举办法是否符合规定</a:t>
            </a:r>
            <a:endParaRPr lang="en-US" altLang="zh-CN" sz="20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endParaRPr>
          </a:p>
          <a:p>
            <a:pPr marL="342900" indent="-342900" fontAlgn="auto">
              <a:lnSpc>
                <a:spcPct val="200000"/>
              </a:lnSpc>
              <a:buClr>
                <a:srgbClr val="C00000"/>
              </a:buClr>
              <a:buFont typeface="Wingdings" panose="05000000000000000000" charset="0"/>
              <a:buChar char="l"/>
            </a:pPr>
            <a:r>
              <a:rPr lang="zh-CN" altLang="en-US" sz="20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通过审查——下发批复，同意党支部召开党员大会进行换届选举</a:t>
            </a:r>
            <a:r>
              <a:rPr lang="en-US" altLang="zh-CN" sz="2000">
                <a:solidFill>
                  <a:schemeClr val="tx1">
                    <a:lumMod val="75000"/>
                    <a:lumOff val="25000"/>
                  </a:schemeClr>
                </a:solidFill>
                <a:latin typeface="阿里巴巴普惠体" panose="00020600040101010101" charset="-122"/>
                <a:ea typeface="阿里巴巴普惠体" panose="00020600040101010101" charset="-122"/>
                <a:cs typeface="阿里巴巴普惠体" panose="00020600040101010101" charset="-122"/>
                <a:sym typeface="+mn-ea"/>
              </a:rPr>
              <a:t>。</a:t>
            </a:r>
          </a:p>
        </p:txBody>
      </p:sp>
      <p:pic>
        <p:nvPicPr>
          <p:cNvPr id="10" name="图片 9" descr="P-10242499-10226133"/>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125335" y="2171700"/>
            <a:ext cx="4114165" cy="2743200"/>
          </a:xfrm>
          <a:prstGeom prst="rect">
            <a:avLst/>
          </a:prstGeom>
        </p:spPr>
      </p:pic>
    </p:spTree>
  </p:cSld>
  <p:clrMapOvr>
    <a:masterClrMapping/>
  </p:clrMapOvr>
  <mc:AlternateContent>
    <mc:Choice xmlns:p14="http://schemas.microsoft.com/office/powerpoint/2010/main" Requires="p14">
      <p:transition spd="slow" advTm="5000" p14:dur="1500">
        <p:random/>
      </p:transition>
    </mc:Choice>
    <mc:Fallback>
      <p:transition spd="slow" advTm="5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par>
                          <p:cTn id="7" fill="hold" nodeType="afterGroup">
                            <p:stCondLst>
                              <p:cond delay="1"/>
                            </p:stCondLst>
                            <p:childTnLst>
                              <p:par>
                                <p:cTn id="8" presetID="1" presetClass="entr" presetSubtype="0" dur="1" fill="hold" nodeType="afterEffect">
                                  <p:stCondLst>
                                    <p:cond delay="0"/>
                                  </p:stCondLst>
                                  <p:childTnLst>
                                    <p:set>
                                      <p:cBhvr>
                                        <p:cTn id="9"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2" name="文本框 1"/>
          <p:cNvSpPr txBox="1"/>
          <p:nvPr>
            <p:custDataLst>
              <p:tags r:id="rId2"/>
            </p:custDataLst>
          </p:nvPr>
        </p:nvSpPr>
        <p:spPr>
          <a:xfrm>
            <a:off x="495300" y="330200"/>
            <a:ext cx="11543665"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spc="500">
                <a:gradFill>
                  <a:gsLst>
                    <a:gs pos="0">
                      <a:srgbClr val="E30000"/>
                    </a:gs>
                    <a:gs pos="100000">
                      <a:srgbClr val="760303"/>
                    </a:gs>
                  </a:gsLst>
                  <a:lin ang="5400000" scaled="0"/>
                </a:gradFill>
                <a:uFillTx/>
                <a:latin typeface="印品招牌体 中黑（非商用）" panose="02000500000000000000" charset="-122"/>
                <a:ea typeface="印品招牌体 中黑（非商用）" panose="02000500000000000000" charset="-122"/>
                <a:sym typeface="+mn-ea"/>
              </a:rPr>
              <a:t>程序三：党支部换届选举准备工作</a:t>
            </a:r>
          </a:p>
        </p:txBody>
      </p:sp>
      <p:grpSp>
        <p:nvGrpSpPr>
          <p:cNvPr id="5" name="组合 4"/>
          <p:cNvGrpSpPr/>
          <p:nvPr/>
        </p:nvGrpSpPr>
        <p:grpSpPr>
          <a:xfrm>
            <a:off x="711200" y="1457325"/>
            <a:ext cx="10313035" cy="922020"/>
            <a:chOff x="1060" y="2255"/>
            <a:chExt cx="16241" cy="1452"/>
          </a:xfrm>
        </p:grpSpPr>
        <p:sp>
          <p:nvSpPr>
            <p:cNvPr id="3" name="文本框 2"/>
            <p:cNvSpPr txBox="1"/>
            <p:nvPr/>
          </p:nvSpPr>
          <p:spPr>
            <a:xfrm>
              <a:off x="1060" y="2521"/>
              <a:ext cx="1381"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200" b="1" i="1">
                  <a:solidFill>
                    <a:srgbClr val="C00000"/>
                  </a:solidFill>
                  <a:latin typeface="阿里巴巴普惠体" panose="00020600040101010101" charset="-122"/>
                  <a:ea typeface="阿里巴巴普惠体" panose="00020600040101010101" charset="-122"/>
                  <a:sym typeface="+mn-ea"/>
                </a:rPr>
                <a:t>01/</a:t>
              </a:r>
            </a:p>
          </p:txBody>
        </p:sp>
        <p:sp>
          <p:nvSpPr>
            <p:cNvPr id="4" name="文本框 3"/>
            <p:cNvSpPr txBox="1"/>
            <p:nvPr/>
          </p:nvSpPr>
          <p:spPr>
            <a:xfrm>
              <a:off x="2660" y="2255"/>
              <a:ext cx="14641" cy="145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a:solidFill>
                    <a:schemeClr val="tx1">
                      <a:lumMod val="75000"/>
                      <a:lumOff val="25000"/>
                    </a:schemeClr>
                  </a:solidFill>
                  <a:latin typeface="阿里巴巴普惠体" panose="00020600040101010101" charset="-122"/>
                  <a:ea typeface="阿里巴巴普惠体" panose="00020600040101010101" charset="-122"/>
                  <a:sym typeface="+mn-ea"/>
                </a:rPr>
                <a:t>党支部撰写工作报告（要对本届任期内的工作进行总结，既要讲成绩，也要讲不足，同时对下届支部班子提出建议等）</a:t>
              </a:r>
            </a:p>
          </p:txBody>
        </p:sp>
      </p:grpSp>
      <p:grpSp>
        <p:nvGrpSpPr>
          <p:cNvPr id="6" name="组合 5"/>
          <p:cNvGrpSpPr/>
          <p:nvPr/>
        </p:nvGrpSpPr>
        <p:grpSpPr>
          <a:xfrm>
            <a:off x="711200" y="2755900"/>
            <a:ext cx="5741035" cy="583565"/>
            <a:chOff x="1060" y="2418"/>
            <a:chExt cx="9041" cy="919"/>
          </a:xfrm>
        </p:grpSpPr>
        <p:sp>
          <p:nvSpPr>
            <p:cNvPr id="7" name="文本框 6"/>
            <p:cNvSpPr txBox="1"/>
            <p:nvPr>
              <p:custDataLst>
                <p:tags r:id="rId3"/>
              </p:custDataLst>
            </p:nvPr>
          </p:nvSpPr>
          <p:spPr>
            <a:xfrm>
              <a:off x="1060" y="2418"/>
              <a:ext cx="1381"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200" b="1" i="1">
                  <a:solidFill>
                    <a:srgbClr val="C00000"/>
                  </a:solidFill>
                  <a:latin typeface="阿里巴巴普惠体" panose="00020600040101010101" charset="-122"/>
                  <a:ea typeface="阿里巴巴普惠体" panose="00020600040101010101" charset="-122"/>
                  <a:sym typeface="+mn-ea"/>
                </a:rPr>
                <a:t>02/</a:t>
              </a:r>
            </a:p>
          </p:txBody>
        </p:sp>
        <p:sp>
          <p:nvSpPr>
            <p:cNvPr id="8" name="文本框 7"/>
            <p:cNvSpPr txBox="1"/>
            <p:nvPr>
              <p:custDataLst>
                <p:tags r:id="rId4"/>
              </p:custDataLst>
            </p:nvPr>
          </p:nvSpPr>
          <p:spPr>
            <a:xfrm>
              <a:off x="2660" y="2515"/>
              <a:ext cx="7441" cy="7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a:solidFill>
                    <a:schemeClr val="tx1">
                      <a:lumMod val="75000"/>
                      <a:lumOff val="25000"/>
                    </a:schemeClr>
                  </a:solidFill>
                  <a:latin typeface="阿里巴巴普惠体" panose="00020600040101010101" charset="-122"/>
                  <a:ea typeface="阿里巴巴普惠体" panose="00020600040101010101" charset="-122"/>
                  <a:sym typeface="+mn-ea"/>
                </a:rPr>
                <a:t>选举前党员教育工作</a:t>
              </a:r>
            </a:p>
          </p:txBody>
        </p:sp>
      </p:grpSp>
      <p:grpSp>
        <p:nvGrpSpPr>
          <p:cNvPr id="9" name="组合 8"/>
          <p:cNvGrpSpPr/>
          <p:nvPr/>
        </p:nvGrpSpPr>
        <p:grpSpPr>
          <a:xfrm>
            <a:off x="711200" y="3716020"/>
            <a:ext cx="5741035" cy="583565"/>
            <a:chOff x="1060" y="2418"/>
            <a:chExt cx="9041" cy="919"/>
          </a:xfrm>
        </p:grpSpPr>
        <p:sp>
          <p:nvSpPr>
            <p:cNvPr id="10" name="文本框 9"/>
            <p:cNvSpPr txBox="1"/>
            <p:nvPr>
              <p:custDataLst>
                <p:tags r:id="rId5"/>
              </p:custDataLst>
            </p:nvPr>
          </p:nvSpPr>
          <p:spPr>
            <a:xfrm>
              <a:off x="1060" y="2418"/>
              <a:ext cx="1381"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200" b="1" i="1">
                  <a:solidFill>
                    <a:srgbClr val="C00000"/>
                  </a:solidFill>
                  <a:latin typeface="阿里巴巴普惠体" panose="00020600040101010101" charset="-122"/>
                  <a:ea typeface="阿里巴巴普惠体" panose="00020600040101010101" charset="-122"/>
                  <a:sym typeface="+mn-ea"/>
                </a:rPr>
                <a:t>03/</a:t>
              </a:r>
            </a:p>
          </p:txBody>
        </p:sp>
        <p:sp>
          <p:nvSpPr>
            <p:cNvPr id="11" name="文本框 10"/>
            <p:cNvSpPr txBox="1"/>
            <p:nvPr>
              <p:custDataLst>
                <p:tags r:id="rId6"/>
              </p:custDataLst>
            </p:nvPr>
          </p:nvSpPr>
          <p:spPr>
            <a:xfrm>
              <a:off x="2660" y="2515"/>
              <a:ext cx="7441" cy="7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a:solidFill>
                    <a:schemeClr val="tx1">
                      <a:lumMod val="75000"/>
                      <a:lumOff val="25000"/>
                    </a:schemeClr>
                  </a:solidFill>
                  <a:latin typeface="阿里巴巴普惠体" panose="00020600040101010101" charset="-122"/>
                  <a:ea typeface="阿里巴巴普惠体" panose="00020600040101010101" charset="-122"/>
                  <a:sym typeface="+mn-ea"/>
                </a:rPr>
                <a:t>团组织部门批示</a:t>
              </a:r>
            </a:p>
          </p:txBody>
        </p:sp>
      </p:grpSp>
      <p:grpSp>
        <p:nvGrpSpPr>
          <p:cNvPr id="12" name="组合 11"/>
          <p:cNvGrpSpPr/>
          <p:nvPr/>
        </p:nvGrpSpPr>
        <p:grpSpPr>
          <a:xfrm>
            <a:off x="711200" y="4676140"/>
            <a:ext cx="5741035" cy="583565"/>
            <a:chOff x="1060" y="2418"/>
            <a:chExt cx="9041" cy="919"/>
          </a:xfrm>
        </p:grpSpPr>
        <p:sp>
          <p:nvSpPr>
            <p:cNvPr id="13" name="文本框 12"/>
            <p:cNvSpPr txBox="1"/>
            <p:nvPr>
              <p:custDataLst>
                <p:tags r:id="rId7"/>
              </p:custDataLst>
            </p:nvPr>
          </p:nvSpPr>
          <p:spPr>
            <a:xfrm>
              <a:off x="1060" y="2418"/>
              <a:ext cx="1381"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200" b="1" i="1">
                  <a:solidFill>
                    <a:srgbClr val="C00000"/>
                  </a:solidFill>
                  <a:latin typeface="阿里巴巴普惠体" panose="00020600040101010101" charset="-122"/>
                  <a:ea typeface="阿里巴巴普惠体" panose="00020600040101010101" charset="-122"/>
                  <a:sym typeface="+mn-ea"/>
                </a:rPr>
                <a:t>04/</a:t>
              </a:r>
            </a:p>
          </p:txBody>
        </p:sp>
        <p:sp>
          <p:nvSpPr>
            <p:cNvPr id="14" name="文本框 13"/>
            <p:cNvSpPr txBox="1"/>
            <p:nvPr>
              <p:custDataLst>
                <p:tags r:id="rId8"/>
              </p:custDataLst>
            </p:nvPr>
          </p:nvSpPr>
          <p:spPr>
            <a:xfrm>
              <a:off x="2660" y="2515"/>
              <a:ext cx="7441" cy="7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a:solidFill>
                    <a:schemeClr val="tx1">
                      <a:lumMod val="75000"/>
                      <a:lumOff val="25000"/>
                    </a:schemeClr>
                  </a:solidFill>
                  <a:latin typeface="阿里巴巴普惠体" panose="00020600040101010101" charset="-122"/>
                  <a:ea typeface="阿里巴巴普惠体" panose="00020600040101010101" charset="-122"/>
                  <a:sym typeface="+mn-ea"/>
                </a:rPr>
                <a:t>召开支部党员大会或党小组长会议</a:t>
              </a:r>
            </a:p>
          </p:txBody>
        </p:sp>
      </p:grpSp>
      <p:pic>
        <p:nvPicPr>
          <p:cNvPr id="25" name="图片 24" descr="P-10238002-10222720"/>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6452235" y="2543810"/>
            <a:ext cx="4204970" cy="2802890"/>
          </a:xfrm>
          <a:prstGeom prst="rect">
            <a:avLst/>
          </a:prstGeom>
        </p:spPr>
      </p:pic>
    </p:spTree>
  </p:cSld>
  <p:clrMapOvr>
    <a:masterClrMapping/>
  </p:clrMapOvr>
  <mc:AlternateContent>
    <mc:Choice xmlns:p14="http://schemas.microsoft.com/office/powerpoint/2010/main" Requires="p14">
      <p:transition spd="slow" advTm="5000" p14:dur="1500">
        <p:random/>
      </p:transition>
    </mc:Choice>
    <mc:Fallback>
      <p:transition spd="slow" advTm="5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par>
                          <p:cTn id="8" fill="hold" nodeType="afterGroup">
                            <p:stCondLst>
                              <p:cond delay="500"/>
                            </p:stCondLst>
                            <p:childTnLst>
                              <p:par>
                                <p:cTn id="9" presetID="3" presetClass="entr" presetSubtype="10"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500"/>
                                        <p:tgtEl>
                                          <p:spTgt spid="6"/>
                                        </p:tgtEl>
                                      </p:cBhvr>
                                    </p:animEffect>
                                  </p:childTnLst>
                                </p:cTn>
                              </p:par>
                            </p:childTnLst>
                          </p:cTn>
                        </p:par>
                        <p:par>
                          <p:cTn id="12" fill="hold" nodeType="afterGroup">
                            <p:stCondLst>
                              <p:cond delay="1000"/>
                            </p:stCondLst>
                            <p:childTnLst>
                              <p:par>
                                <p:cTn id="13" presetID="3" presetClass="entr" presetSubtype="10" dur="50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blinds(horizontal)">
                                      <p:cBhvr>
                                        <p:cTn id="15" dur="500"/>
                                        <p:tgtEl>
                                          <p:spTgt spid="9"/>
                                        </p:tgtEl>
                                      </p:cBhvr>
                                    </p:animEffect>
                                  </p:childTnLst>
                                </p:cTn>
                              </p:par>
                            </p:childTnLst>
                          </p:cTn>
                        </p:par>
                        <p:par>
                          <p:cTn id="16" fill="hold" nodeType="afterGroup">
                            <p:stCondLst>
                              <p:cond delay="1500"/>
                            </p:stCondLst>
                            <p:childTnLst>
                              <p:par>
                                <p:cTn id="17" presetID="3" presetClass="entr" presetSubtype="10" dur="500"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blinds(horizontal)">
                                      <p:cBhvr>
                                        <p:cTn id="19" dur="500"/>
                                        <p:tgtEl>
                                          <p:spTgt spid="12"/>
                                        </p:tgtEl>
                                      </p:cBhvr>
                                    </p:animEffect>
                                  </p:childTnLst>
                                </p:cTn>
                              </p:par>
                            </p:childTnLst>
                          </p:cTn>
                        </p:par>
                        <p:par>
                          <p:cTn id="20" fill="hold" nodeType="afterGroup">
                            <p:stCondLst>
                              <p:cond delay="2000"/>
                            </p:stCondLst>
                            <p:childTnLst>
                              <p:par>
                                <p:cTn id="21" presetID="3" presetClass="entr" presetSubtype="10" dur="500" fill="hold" nodeType="after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blinds(horizontal)">
                                      <p:cBhvr>
                                        <p:cTn id="2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2" name="文本框 1"/>
          <p:cNvSpPr txBox="1"/>
          <p:nvPr>
            <p:custDataLst>
              <p:tags r:id="rId2"/>
            </p:custDataLst>
          </p:nvPr>
        </p:nvSpPr>
        <p:spPr>
          <a:xfrm>
            <a:off x="495300" y="330200"/>
            <a:ext cx="11543665"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spc="500">
                <a:gradFill>
                  <a:gsLst>
                    <a:gs pos="0">
                      <a:srgbClr val="E30000"/>
                    </a:gs>
                    <a:gs pos="100000">
                      <a:srgbClr val="760303"/>
                    </a:gs>
                  </a:gsLst>
                  <a:lin ang="5400000" scaled="0"/>
                </a:gradFill>
                <a:uFillTx/>
                <a:latin typeface="印品招牌体 中黑（非商用）" panose="02000500000000000000" charset="-122"/>
                <a:ea typeface="印品招牌体 中黑（非商用）" panose="02000500000000000000" charset="-122"/>
                <a:sym typeface="+mn-ea"/>
              </a:rPr>
              <a:t>程序三：党支部换届选举准备工作</a:t>
            </a:r>
          </a:p>
        </p:txBody>
      </p:sp>
      <p:grpSp>
        <p:nvGrpSpPr>
          <p:cNvPr id="16" name="组合 15"/>
          <p:cNvGrpSpPr/>
          <p:nvPr/>
        </p:nvGrpSpPr>
        <p:grpSpPr>
          <a:xfrm>
            <a:off x="5690235" y="1954530"/>
            <a:ext cx="5741035" cy="583565"/>
            <a:chOff x="1060" y="2418"/>
            <a:chExt cx="9041" cy="919"/>
          </a:xfrm>
        </p:grpSpPr>
        <p:sp>
          <p:nvSpPr>
            <p:cNvPr id="17" name="文本框 16"/>
            <p:cNvSpPr txBox="1"/>
            <p:nvPr>
              <p:custDataLst>
                <p:tags r:id="rId3"/>
              </p:custDataLst>
            </p:nvPr>
          </p:nvSpPr>
          <p:spPr>
            <a:xfrm>
              <a:off x="1060" y="2418"/>
              <a:ext cx="1381"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200" b="1" i="1">
                  <a:solidFill>
                    <a:srgbClr val="C00000"/>
                  </a:solidFill>
                  <a:latin typeface="阿里巴巴普惠体" panose="00020600040101010101" charset="-122"/>
                  <a:ea typeface="阿里巴巴普惠体" panose="00020600040101010101" charset="-122"/>
                  <a:sym typeface="+mn-ea"/>
                </a:rPr>
                <a:t>05/</a:t>
              </a:r>
            </a:p>
          </p:txBody>
        </p:sp>
        <p:sp>
          <p:nvSpPr>
            <p:cNvPr id="18" name="文本框 17"/>
            <p:cNvSpPr txBox="1"/>
            <p:nvPr>
              <p:custDataLst>
                <p:tags r:id="rId4"/>
              </p:custDataLst>
            </p:nvPr>
          </p:nvSpPr>
          <p:spPr>
            <a:xfrm>
              <a:off x="2660" y="2515"/>
              <a:ext cx="7441" cy="7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a:solidFill>
                    <a:schemeClr val="tx1">
                      <a:lumMod val="75000"/>
                      <a:lumOff val="25000"/>
                    </a:schemeClr>
                  </a:solidFill>
                  <a:latin typeface="阿里巴巴普惠体" panose="00020600040101010101" charset="-122"/>
                  <a:ea typeface="阿里巴巴普惠体" panose="00020600040101010101" charset="-122"/>
                  <a:sym typeface="+mn-ea"/>
                </a:rPr>
                <a:t>组织党小组讨论</a:t>
              </a:r>
            </a:p>
          </p:txBody>
        </p:sp>
      </p:grpSp>
      <p:grpSp>
        <p:nvGrpSpPr>
          <p:cNvPr id="19" name="组合 18"/>
          <p:cNvGrpSpPr/>
          <p:nvPr/>
        </p:nvGrpSpPr>
        <p:grpSpPr>
          <a:xfrm>
            <a:off x="5690235" y="2830830"/>
            <a:ext cx="5119370" cy="922020"/>
            <a:chOff x="1060" y="2467"/>
            <a:chExt cx="8062" cy="1452"/>
          </a:xfrm>
        </p:grpSpPr>
        <p:sp>
          <p:nvSpPr>
            <p:cNvPr id="20" name="文本框 19"/>
            <p:cNvSpPr txBox="1"/>
            <p:nvPr>
              <p:custDataLst>
                <p:tags r:id="rId5"/>
              </p:custDataLst>
            </p:nvPr>
          </p:nvSpPr>
          <p:spPr>
            <a:xfrm>
              <a:off x="1060" y="2733"/>
              <a:ext cx="1381"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200" b="1" i="1">
                  <a:solidFill>
                    <a:srgbClr val="C00000"/>
                  </a:solidFill>
                  <a:latin typeface="阿里巴巴普惠体" panose="00020600040101010101" charset="-122"/>
                  <a:ea typeface="阿里巴巴普惠体" panose="00020600040101010101" charset="-122"/>
                  <a:sym typeface="+mn-ea"/>
                </a:rPr>
                <a:t>06/</a:t>
              </a:r>
            </a:p>
          </p:txBody>
        </p:sp>
        <p:sp>
          <p:nvSpPr>
            <p:cNvPr id="21" name="文本框 20"/>
            <p:cNvSpPr txBox="1"/>
            <p:nvPr>
              <p:custDataLst>
                <p:tags r:id="rId6"/>
              </p:custDataLst>
            </p:nvPr>
          </p:nvSpPr>
          <p:spPr>
            <a:xfrm>
              <a:off x="2660" y="2467"/>
              <a:ext cx="6462" cy="145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a:solidFill>
                    <a:schemeClr val="tx1">
                      <a:lumMod val="75000"/>
                      <a:lumOff val="25000"/>
                    </a:schemeClr>
                  </a:solidFill>
                  <a:latin typeface="阿里巴巴普惠体" panose="00020600040101010101" charset="-122"/>
                  <a:ea typeface="阿里巴巴普惠体" panose="00020600040101010101" charset="-122"/>
                  <a:sym typeface="+mn-ea"/>
                </a:rPr>
                <a:t>根据名额，构成原则及委员候选人条件，酝酿提名候选人</a:t>
              </a:r>
            </a:p>
          </p:txBody>
        </p:sp>
      </p:grpSp>
      <p:grpSp>
        <p:nvGrpSpPr>
          <p:cNvPr id="22" name="组合 21"/>
          <p:cNvGrpSpPr/>
          <p:nvPr/>
        </p:nvGrpSpPr>
        <p:grpSpPr>
          <a:xfrm>
            <a:off x="5690235" y="4045585"/>
            <a:ext cx="5119370" cy="922020"/>
            <a:chOff x="1060" y="2467"/>
            <a:chExt cx="8062" cy="1452"/>
          </a:xfrm>
        </p:grpSpPr>
        <p:sp>
          <p:nvSpPr>
            <p:cNvPr id="23" name="文本框 22"/>
            <p:cNvSpPr txBox="1"/>
            <p:nvPr>
              <p:custDataLst>
                <p:tags r:id="rId7"/>
              </p:custDataLst>
            </p:nvPr>
          </p:nvSpPr>
          <p:spPr>
            <a:xfrm>
              <a:off x="1060" y="2733"/>
              <a:ext cx="1381"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200" b="1" i="1">
                  <a:solidFill>
                    <a:srgbClr val="C00000"/>
                  </a:solidFill>
                  <a:latin typeface="阿里巴巴普惠体" panose="00020600040101010101" charset="-122"/>
                  <a:ea typeface="阿里巴巴普惠体" panose="00020600040101010101" charset="-122"/>
                  <a:sym typeface="+mn-ea"/>
                </a:rPr>
                <a:t>07/</a:t>
              </a:r>
            </a:p>
          </p:txBody>
        </p:sp>
        <p:sp>
          <p:nvSpPr>
            <p:cNvPr id="24" name="文本框 23"/>
            <p:cNvSpPr txBox="1"/>
            <p:nvPr>
              <p:custDataLst>
                <p:tags r:id="rId8"/>
              </p:custDataLst>
            </p:nvPr>
          </p:nvSpPr>
          <p:spPr>
            <a:xfrm>
              <a:off x="2660" y="2467"/>
              <a:ext cx="6462" cy="145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a:solidFill>
                    <a:schemeClr val="tx1">
                      <a:lumMod val="75000"/>
                      <a:lumOff val="25000"/>
                    </a:schemeClr>
                  </a:solidFill>
                  <a:latin typeface="阿里巴巴普惠体" panose="00020600040101010101" charset="-122"/>
                  <a:ea typeface="阿里巴巴普惠体" panose="00020600040101010101" charset="-122"/>
                  <a:sym typeface="+mn-ea"/>
                </a:rPr>
                <a:t>党支部向团组织部门呈报报告。党支部要将初步人选向团组织部门汇报。</a:t>
              </a:r>
            </a:p>
          </p:txBody>
        </p:sp>
      </p:grpSp>
      <p:pic>
        <p:nvPicPr>
          <p:cNvPr id="15" name="图片 14" descr="P-10238790-10224356"/>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989965" y="2016125"/>
            <a:ext cx="4266565" cy="2844165"/>
          </a:xfrm>
          <a:prstGeom prst="rect">
            <a:avLst/>
          </a:prstGeom>
        </p:spPr>
      </p:pic>
    </p:spTree>
  </p:cSld>
  <p:clrMapOvr>
    <a:masterClrMapping/>
  </p:clrMapOvr>
  <mc:AlternateContent>
    <mc:Choice xmlns:p14="http://schemas.microsoft.com/office/powerpoint/2010/main" Requires="p14">
      <p:transition spd="slow" advTm="5000" p14:dur="1500">
        <p:random/>
      </p:transition>
    </mc:Choice>
    <mc:Fallback>
      <p:transition spd="slow" advTm="5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barn(inVertical)">
                                      <p:cBhvr>
                                        <p:cTn id="11" dur="500"/>
                                        <p:tgtEl>
                                          <p:spTgt spid="16"/>
                                        </p:tgtEl>
                                      </p:cBhvr>
                                    </p:animEffect>
                                  </p:childTnLst>
                                </p:cTn>
                              </p:par>
                            </p:childTnLst>
                          </p:cTn>
                        </p:par>
                        <p:par>
                          <p:cTn id="12" fill="hold" nodeType="afterGroup">
                            <p:stCondLst>
                              <p:cond delay="1000"/>
                            </p:stCondLst>
                            <p:childTnLst>
                              <p:par>
                                <p:cTn id="13" presetID="16" presetClass="entr" presetSubtype="21" dur="500" fill="hold"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barn(inVertical)">
                                      <p:cBhvr>
                                        <p:cTn id="15" dur="500"/>
                                        <p:tgtEl>
                                          <p:spTgt spid="19"/>
                                        </p:tgtEl>
                                      </p:cBhvr>
                                    </p:animEffect>
                                  </p:childTnLst>
                                </p:cTn>
                              </p:par>
                            </p:childTnLst>
                          </p:cTn>
                        </p:par>
                        <p:par>
                          <p:cTn id="16" fill="hold" nodeType="afterGroup">
                            <p:stCondLst>
                              <p:cond delay="1500"/>
                            </p:stCondLst>
                            <p:childTnLst>
                              <p:par>
                                <p:cTn id="17" presetID="16" presetClass="entr" presetSubtype="21" dur="500" fill="hold" nodeType="after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barn(inVertical)">
                                      <p:cBhvr>
                                        <p:cTn id="1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https://d.book118.com/568143112002006047</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UNIT_PLACING_PICTURE_USER_VIEWPORT" val="{&quot;height&quot;:441,&quot;width&quot;:5890}"/>
</p:tagLst>
</file>

<file path=ppt/tags/tag3.xml><?xml version="1.0" encoding="utf-8"?>
<p:tagLst xmlns:p="http://schemas.openxmlformats.org/presentationml/2006/main">
  <p:tag name="KSO_WM_BEAUTIFY_FLAG" val=""/>
  <p:tag name="KSO_WM_UNIT_PLACING_PICTURE_USER_VIEWPORT" val="{&quot;height&quot;:441,&quot;width&quot;:441}"/>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 name="KSO_WM_UNIT_PLACING_PICTURE_USER_VIEWPORT" val="{&quot;height&quot;:441,&quot;width&quot;:441}"/>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 name="PA" val="v5.2.5"/>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 name="PA" val="v5.2.5"/>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 name="PA" val="v5.2.5"/>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UNIT_PLACING_PICTURE_USER_VIEWPORT" val="{&quot;height&quot;:725,&quot;width&quot;:12714}"/>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阿里巴巴普惠体" panose="00020600040101010101" charset="-122"/>
        <a:cs typeface="Arial"/>
        <a:font script="Jpan" typeface="ＭＳ Ｐゴシック"/>
        <a:font script="Hang" typeface="맑은 고딕"/>
        <a:font script="Hans" typeface="阿里巴巴普惠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阿里巴巴普惠体" panose="00020600040101010101" charset="-122"/>
        <a:cs typeface="Arial"/>
        <a:font script="Jpan" typeface="ＭＳ Ｐゴシック"/>
        <a:font script="Hang" typeface="맑은 고딕"/>
        <a:font script="Hans" typeface="阿里巴巴普惠体"/>
        <a:font script="Hant" typeface="新細明體"/>
        <a:font script="Arab" typeface="阿里巴巴普惠体"/>
        <a:font script="Hebr" typeface="阿里巴巴普惠体"/>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阿里巴巴普惠体"/>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11</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阿里巴巴普惠体</vt:lpstr>
      <vt:lpstr>印品招牌体 中黑（非商用）</vt:lpstr>
      <vt:lpstr>思源黑体 CN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2024-09-28T01:16:17.351</cp:lastPrinted>
  <dcterms:created xsi:type="dcterms:W3CDTF">2024-09-27T17:16:17Z</dcterms:created>
  <dcterms:modified xsi:type="dcterms:W3CDTF">2024-09-27T17:16:22Z</dcterms:modified>
</cp:coreProperties>
</file>