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23762970" cy="133223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pitchFamily="34" charset="0"/>
              </a:defRPr>
            </a:lvl1pPr>
          </a:lstStyle>
          <a:p>
            <a:pPr>
              <a:defRPr/>
            </a:pPr>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pitchFamily="34" charset="0"/>
              </a:defRPr>
            </a:lvl1pPr>
          </a:lstStyle>
          <a:p>
            <a:pPr>
              <a:defRPr/>
            </a:pPr>
            <a:fld id="{7255D1F0-0559-45E3-AA3F-653AFB4BCBF4}" type="datetimeFigureOut">
              <a:rPr lang="zh-CN" altLang="en-US"/>
              <a:t/>
            </a:fld>
            <a:endParaRPr lang="zh-CN" altLang="en-US"/>
          </a:p>
        </p:txBody>
      </p:sp>
      <p:sp>
        <p:nvSpPr>
          <p:cNvPr id="4" name="幻灯片图像占位符 3"/>
          <p:cNvSpPr>
            <a:spLocks noGrp="1" noRot="1" noChangeAspect="1"/>
          </p:cNvSpPr>
          <p:nvPr>
            <p:ph type="sldImg" idx="2"/>
          </p:nvPr>
        </p:nvSpPr>
        <p:spPr>
          <a:xfrm>
            <a:off x="371475" y="685800"/>
            <a:ext cx="611505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noProof="0"/>
              <a:t>单击此处编辑母版文本样式</a:t>
            </a:r>
            <a:endParaRPr lang="zh-CN" altLang="en-US" noProof="0"/>
          </a:p>
          <a:p>
            <a:pPr lvl="1"/>
            <a:r>
              <a:rPr lang="zh-CN" altLang="en-US" noProof="0"/>
              <a:t>第二级</a:t>
            </a:r>
            <a:endParaRPr lang="zh-CN" altLang="en-US" noProof="0"/>
          </a:p>
          <a:p>
            <a:pPr lvl="2"/>
            <a:r>
              <a:rPr lang="zh-CN" altLang="en-US" noProof="0"/>
              <a:t>第三级</a:t>
            </a:r>
            <a:endParaRPr lang="zh-CN" altLang="en-US" noProof="0"/>
          </a:p>
          <a:p>
            <a:pPr lvl="3"/>
            <a:r>
              <a:rPr lang="zh-CN" altLang="en-US" noProof="0"/>
              <a:t>第四级</a:t>
            </a:r>
            <a:endParaRPr lang="zh-CN" altLang="en-US" noProof="0"/>
          </a:p>
          <a:p>
            <a:pPr lvl="4"/>
            <a:r>
              <a:rPr lang="zh-CN" altLang="en-US" noProof="0"/>
              <a:t>第五级</a:t>
            </a:r>
            <a:endParaRPr lang="zh-CN" altLang="en-US" noProof="0"/>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pitchFamily="34" charset="0"/>
              </a:defRPr>
            </a:lvl1pPr>
          </a:lstStyle>
          <a:p>
            <a:pPr>
              <a:defRPr/>
            </a:pPr>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Arial" pitchFamily="34" charset="0"/>
              </a:defRPr>
            </a:lvl1pPr>
          </a:lstStyle>
          <a:p>
            <a:pPr>
              <a:defRPr/>
            </a:pPr>
            <a:fld id="{09E6B5E2-414F-4B9B-AAB9-9B87664B65D6}" type="slidenum">
              <a:rPr lang="zh-CN" altLang="en-US"/>
              <a:t/>
            </a:fld>
            <a:endParaRPr lang="zh-CN"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a:defRPr/>
            </a:pPr>
            <a:fld id="{09E6B5E2-414F-4B9B-AAB9-9B87664B65D6}" type="slidenum">
              <a:rPr lang="zh-CN" altLang="en-US" smtClean="0"/>
              <a:t>11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D1B220-7A84-4493-8D8D-F157F694E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C3685B-2537-4B1E-ADA0-CB603AB3E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D09734-5B38-4156-9E34-1FF6F0BF3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8DEC17-A982-4315-82BF-B701F6D6D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724B3C-055D-444D-BC1C-408FABA6B0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205165-8AAD-43BE-96D0-0389BED449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91E83A-EB95-4219-93E9-50E9EA83CE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B8BDD2-C723-4061-926A-C14FD0ABB8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B60897-2BA8-4DB9-A5CA-613CF7FC2C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093481-B44C-48F8-9190-B81F37C76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140DAC-318B-4E45-8137-7695A7859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1192826" y="12266307"/>
            <a:ext cx="5262469" cy="615413"/>
          </a:xfrm>
        </p:spPr>
        <p:txBody>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a:xfrm>
            <a:off x="8022341" y="12266307"/>
            <a:ext cx="7718288" cy="615413"/>
          </a:xfrm>
        </p:spPr>
        <p:txBody>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4" name="灯片编号占位符 3"/>
          <p:cNvSpPr>
            <a:spLocks noGrp="1"/>
          </p:cNvSpPr>
          <p:nvPr>
            <p:ph type="sldNum" sz="quarter" idx="12"/>
            <p:custDataLst>
              <p:tags r:id="rId3"/>
            </p:custDataLst>
          </p:nvPr>
        </p:nvSpPr>
        <p:spPr>
          <a:xfrm>
            <a:off x="17302997" y="12266307"/>
            <a:ext cx="5262469" cy="615413"/>
          </a:xfrm>
        </p:spPr>
        <p:txBody>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file:///D:\qq&#25991;&#20214;\712321467\Image\C2C\Image2\%7b75232B38-A165-1FB7-499C-2E1C792CACB5%7d.png" TargetMode="External" /><Relationship Id="rId4" Type="http://schemas.openxmlformats.org/officeDocument/2006/relationships/image" Target="../media/image1.pn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noFill/>
        <a:effectLst/>
      </p:bgPr>
    </p:bg>
    <p:spTree>
      <p:nvGrpSpPr>
        <p:cNvPr id="1" name=""/>
        <p:cNvGrpSpPr/>
        <p:nvPr/>
      </p:nvGrpSpPr>
      <p:grpSpPr>
        <a:xfrm>
          <a:off x="0" y="0"/>
          <a:ext cx="0" cy="0"/>
        </a:xfrm>
      </p:grpSpPr>
      <p:pic>
        <p:nvPicPr>
          <p:cNvPr id="2" name="图片 1073743875" descr="学科网 zxxk.com"/>
          <p:cNvPicPr>
            <a:picLocks noChangeAspect="1"/>
          </p:cNvPicPr>
          <p:nvPr/>
        </p:nvPicPr>
        <p:blipFill>
          <a:blip r:embed="rId4" r:link="rId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ctr" defTabSz="2117725" rtl="0" eaLnBrk="0" fontAlgn="base" hangingPunct="0">
        <a:spcBef>
          <a:spcPct val="0"/>
        </a:spcBef>
        <a:spcAft>
          <a:spcPct val="0"/>
        </a:spcAft>
        <a:defRPr sz="10200" kern="1200">
          <a:solidFill>
            <a:schemeClr val="tx1"/>
          </a:solidFill>
          <a:latin typeface="+mj-lt"/>
          <a:ea typeface="+mj-ea"/>
          <a:cs typeface="+mj-cs"/>
        </a:defRPr>
      </a:lvl1pPr>
      <a:lvl2pPr algn="ctr" defTabSz="2117725" rtl="0" eaLnBrk="0" fontAlgn="base" hangingPunct="0">
        <a:spcBef>
          <a:spcPct val="0"/>
        </a:spcBef>
        <a:spcAft>
          <a:spcPct val="0"/>
        </a:spcAft>
        <a:defRPr sz="10200">
          <a:solidFill>
            <a:schemeClr val="tx1"/>
          </a:solidFill>
          <a:latin typeface="Calibri" panose="020f0502020204030204" pitchFamily="34" charset="0"/>
          <a:ea typeface="宋体" panose="02010600030101010101" pitchFamily="2" charset="-122"/>
        </a:defRPr>
      </a:lvl2pPr>
      <a:lvl3pPr algn="ctr" defTabSz="2117725" rtl="0" eaLnBrk="0" fontAlgn="base" hangingPunct="0">
        <a:spcBef>
          <a:spcPct val="0"/>
        </a:spcBef>
        <a:spcAft>
          <a:spcPct val="0"/>
        </a:spcAft>
        <a:defRPr sz="10200">
          <a:solidFill>
            <a:schemeClr val="tx1"/>
          </a:solidFill>
          <a:latin typeface="Calibri" panose="020f0502020204030204" pitchFamily="34" charset="0"/>
          <a:ea typeface="宋体" panose="02010600030101010101" pitchFamily="2" charset="-122"/>
        </a:defRPr>
      </a:lvl3pPr>
      <a:lvl4pPr algn="ctr" defTabSz="2117725" rtl="0" eaLnBrk="0" fontAlgn="base" hangingPunct="0">
        <a:spcBef>
          <a:spcPct val="0"/>
        </a:spcBef>
        <a:spcAft>
          <a:spcPct val="0"/>
        </a:spcAft>
        <a:defRPr sz="10200">
          <a:solidFill>
            <a:schemeClr val="tx1"/>
          </a:solidFill>
          <a:latin typeface="Calibri" panose="020f0502020204030204" pitchFamily="34" charset="0"/>
          <a:ea typeface="宋体" panose="02010600030101010101" pitchFamily="2" charset="-122"/>
        </a:defRPr>
      </a:lvl4pPr>
      <a:lvl5pPr algn="ctr" defTabSz="2117725" rtl="0" eaLnBrk="0" fontAlgn="base" hangingPunct="0">
        <a:spcBef>
          <a:spcPct val="0"/>
        </a:spcBef>
        <a:spcAft>
          <a:spcPct val="0"/>
        </a:spcAft>
        <a:defRPr sz="10200">
          <a:solidFill>
            <a:schemeClr val="tx1"/>
          </a:solidFill>
          <a:latin typeface="Calibri" panose="020f0502020204030204" pitchFamily="34" charset="0"/>
          <a:ea typeface="宋体" panose="02010600030101010101" pitchFamily="2" charset="-122"/>
        </a:defRPr>
      </a:lvl5pPr>
      <a:lvl6pPr marL="457200" algn="ctr" defTabSz="2117725" rtl="0" fontAlgn="base">
        <a:spcBef>
          <a:spcPct val="0"/>
        </a:spcBef>
        <a:spcAft>
          <a:spcPct val="0"/>
        </a:spcAft>
        <a:defRPr sz="10200">
          <a:solidFill>
            <a:schemeClr val="tx1"/>
          </a:solidFill>
          <a:latin typeface="Calibri" panose="020f0502020204030204" pitchFamily="34" charset="0"/>
          <a:ea typeface="宋体" panose="02010600030101010101" pitchFamily="2" charset="-122"/>
        </a:defRPr>
      </a:lvl6pPr>
      <a:lvl7pPr marL="914400" algn="ctr" defTabSz="2117725" rtl="0" fontAlgn="base">
        <a:spcBef>
          <a:spcPct val="0"/>
        </a:spcBef>
        <a:spcAft>
          <a:spcPct val="0"/>
        </a:spcAft>
        <a:defRPr sz="10200">
          <a:solidFill>
            <a:schemeClr val="tx1"/>
          </a:solidFill>
          <a:latin typeface="Calibri" panose="020f0502020204030204" pitchFamily="34" charset="0"/>
          <a:ea typeface="宋体" panose="02010600030101010101" pitchFamily="2" charset="-122"/>
        </a:defRPr>
      </a:lvl7pPr>
      <a:lvl8pPr marL="1371600" algn="ctr" defTabSz="2117725" rtl="0" fontAlgn="base">
        <a:spcBef>
          <a:spcPct val="0"/>
        </a:spcBef>
        <a:spcAft>
          <a:spcPct val="0"/>
        </a:spcAft>
        <a:defRPr sz="10200">
          <a:solidFill>
            <a:schemeClr val="tx1"/>
          </a:solidFill>
          <a:latin typeface="Calibri" panose="020f0502020204030204" pitchFamily="34" charset="0"/>
          <a:ea typeface="宋体" panose="02010600030101010101" pitchFamily="2" charset="-122"/>
        </a:defRPr>
      </a:lvl8pPr>
      <a:lvl9pPr marL="1828800" algn="ctr" defTabSz="2117725" rtl="0" fontAlgn="base">
        <a:spcBef>
          <a:spcPct val="0"/>
        </a:spcBef>
        <a:spcAft>
          <a:spcPct val="0"/>
        </a:spcAft>
        <a:defRPr sz="10200">
          <a:solidFill>
            <a:schemeClr val="tx1"/>
          </a:solidFill>
          <a:latin typeface="Calibri" panose="020f0502020204030204" pitchFamily="34" charset="0"/>
          <a:ea typeface="宋体" panose="02010600030101010101" pitchFamily="2" charset="-122"/>
        </a:defRPr>
      </a:lvl9pPr>
    </p:titleStyle>
    <p:bodyStyle>
      <a:lvl1pPr marL="793750" indent="-793750" algn="l" defTabSz="2117725" rtl="0" eaLnBrk="0" fontAlgn="base" hangingPunct="0">
        <a:spcBef>
          <a:spcPct val="20000"/>
        </a:spcBef>
        <a:spcAft>
          <a:spcPct val="0"/>
        </a:spcAft>
        <a:buFont typeface="Arial" pitchFamily="34" charset="0"/>
        <a:buChar char="•"/>
        <a:defRPr sz="7400" kern="1200">
          <a:solidFill>
            <a:schemeClr val="tx1"/>
          </a:solidFill>
          <a:latin typeface="+mn-lt"/>
          <a:ea typeface="+mn-ea"/>
          <a:cs typeface="+mn-cs"/>
        </a:defRPr>
      </a:lvl1pPr>
      <a:lvl2pPr marL="1720850" indent="-662305" algn="l" defTabSz="2117725" rtl="0" eaLnBrk="0" fontAlgn="base" hangingPunct="0">
        <a:spcBef>
          <a:spcPct val="20000"/>
        </a:spcBef>
        <a:spcAft>
          <a:spcPct val="0"/>
        </a:spcAft>
        <a:buFont typeface="Arial" pitchFamily="34" charset="0"/>
        <a:buChar char="–"/>
        <a:defRPr sz="6500" kern="1200">
          <a:solidFill>
            <a:schemeClr val="tx1"/>
          </a:solidFill>
          <a:latin typeface="+mn-lt"/>
          <a:ea typeface="+mn-ea"/>
          <a:cs typeface="+mn-cs"/>
        </a:defRPr>
      </a:lvl2pPr>
      <a:lvl3pPr marL="2647950" indent="-528955" algn="l" defTabSz="2117725" rtl="0" eaLnBrk="0" fontAlgn="base" hangingPunct="0">
        <a:spcBef>
          <a:spcPct val="20000"/>
        </a:spcBef>
        <a:spcAft>
          <a:spcPct val="0"/>
        </a:spcAft>
        <a:buFont typeface="Arial" pitchFamily="34" charset="0"/>
        <a:buChar char="•"/>
        <a:defRPr sz="5600" kern="1200">
          <a:solidFill>
            <a:schemeClr val="tx1"/>
          </a:solidFill>
          <a:latin typeface="+mn-lt"/>
          <a:ea typeface="+mn-ea"/>
          <a:cs typeface="+mn-cs"/>
        </a:defRPr>
      </a:lvl3pPr>
      <a:lvl4pPr marL="3708400" indent="-528955" algn="l" defTabSz="2117725" rtl="0" eaLnBrk="0" fontAlgn="base" hangingPunct="0">
        <a:spcBef>
          <a:spcPct val="20000"/>
        </a:spcBef>
        <a:spcAft>
          <a:spcPct val="0"/>
        </a:spcAft>
        <a:buFont typeface="Arial" pitchFamily="34" charset="0"/>
        <a:buChar char="–"/>
        <a:defRPr sz="4600" kern="1200">
          <a:solidFill>
            <a:schemeClr val="tx1"/>
          </a:solidFill>
          <a:latin typeface="+mn-lt"/>
          <a:ea typeface="+mn-ea"/>
          <a:cs typeface="+mn-cs"/>
        </a:defRPr>
      </a:lvl4pPr>
      <a:lvl5pPr marL="4767580" indent="-528955" algn="l" defTabSz="2117725" rtl="0" eaLnBrk="0" fontAlgn="base" hangingPunct="0">
        <a:spcBef>
          <a:spcPct val="20000"/>
        </a:spcBef>
        <a:spcAft>
          <a:spcPct val="0"/>
        </a:spcAft>
        <a:buFont typeface="Arial" pitchFamily="34" charset="0"/>
        <a:buChar char="»"/>
        <a:defRPr sz="4600" kern="1200">
          <a:solidFill>
            <a:schemeClr val="tx1"/>
          </a:solidFill>
          <a:latin typeface="+mn-lt"/>
          <a:ea typeface="+mn-ea"/>
          <a:cs typeface="+mn-cs"/>
        </a:defRPr>
      </a:lvl5pPr>
      <a:lvl6pPr marL="5827395" indent="-529590" algn="l" defTabSz="2118995" rtl="0" eaLnBrk="1" latinLnBrk="0" hangingPunct="1">
        <a:spcBef>
          <a:spcPct val="20000"/>
        </a:spcBef>
        <a:buFont typeface="Arial" pitchFamily="34" charset="0"/>
        <a:buChar char="•"/>
        <a:defRPr sz="4600" kern="1200">
          <a:solidFill>
            <a:schemeClr val="tx1"/>
          </a:solidFill>
          <a:latin typeface="+mn-lt"/>
          <a:ea typeface="+mn-ea"/>
          <a:cs typeface="+mn-cs"/>
        </a:defRPr>
      </a:lvl6pPr>
      <a:lvl7pPr marL="6887210" indent="-529590" algn="l" defTabSz="2118995" rtl="0" eaLnBrk="1" latinLnBrk="0" hangingPunct="1">
        <a:spcBef>
          <a:spcPct val="20000"/>
        </a:spcBef>
        <a:buFont typeface="Arial" pitchFamily="34" charset="0"/>
        <a:buChar char="•"/>
        <a:defRPr sz="4600" kern="1200">
          <a:solidFill>
            <a:schemeClr val="tx1"/>
          </a:solidFill>
          <a:latin typeface="+mn-lt"/>
          <a:ea typeface="+mn-ea"/>
          <a:cs typeface="+mn-cs"/>
        </a:defRPr>
      </a:lvl7pPr>
      <a:lvl8pPr marL="7947025" indent="-529590" algn="l" defTabSz="2118995" rtl="0" eaLnBrk="1" latinLnBrk="0" hangingPunct="1">
        <a:spcBef>
          <a:spcPct val="20000"/>
        </a:spcBef>
        <a:buFont typeface="Arial" pitchFamily="34" charset="0"/>
        <a:buChar char="•"/>
        <a:defRPr sz="4600" kern="1200">
          <a:solidFill>
            <a:schemeClr val="tx1"/>
          </a:solidFill>
          <a:latin typeface="+mn-lt"/>
          <a:ea typeface="+mn-ea"/>
          <a:cs typeface="+mn-cs"/>
        </a:defRPr>
      </a:lvl8pPr>
      <a:lvl9pPr marL="9006205" indent="-529590" algn="l" defTabSz="2118995" rtl="0" eaLnBrk="1" latinLnBrk="0" hangingPunct="1">
        <a:spcBef>
          <a:spcPct val="20000"/>
        </a:spcBef>
        <a:buFont typeface="Arial" pitchFamily="34" charset="0"/>
        <a:buChar char="•"/>
        <a:defRPr sz="4600" kern="1200">
          <a:solidFill>
            <a:schemeClr val="tx1"/>
          </a:solidFill>
          <a:latin typeface="+mn-lt"/>
          <a:ea typeface="+mn-ea"/>
          <a:cs typeface="+mn-cs"/>
        </a:defRPr>
      </a:lvl9pPr>
    </p:bodyStyle>
    <p:otherStyle>
      <a:defPPr>
        <a:defRPr lang="zh-CN"/>
      </a:defPPr>
      <a:lvl1pPr marL="0" algn="l" defTabSz="2118995" rtl="0" eaLnBrk="1" latinLnBrk="0" hangingPunct="1">
        <a:defRPr sz="4200" kern="1200">
          <a:solidFill>
            <a:schemeClr val="tx1"/>
          </a:solidFill>
          <a:latin typeface="+mn-lt"/>
          <a:ea typeface="+mn-ea"/>
          <a:cs typeface="+mn-cs"/>
        </a:defRPr>
      </a:lvl1pPr>
      <a:lvl2pPr marL="1059815" algn="l" defTabSz="2118995" rtl="0" eaLnBrk="1" latinLnBrk="0" hangingPunct="1">
        <a:defRPr sz="4200" kern="1200">
          <a:solidFill>
            <a:schemeClr val="tx1"/>
          </a:solidFill>
          <a:latin typeface="+mn-lt"/>
          <a:ea typeface="+mn-ea"/>
          <a:cs typeface="+mn-cs"/>
        </a:defRPr>
      </a:lvl2pPr>
      <a:lvl3pPr marL="2118995" algn="l" defTabSz="2118995" rtl="0" eaLnBrk="1" latinLnBrk="0" hangingPunct="1">
        <a:defRPr sz="4200" kern="1200">
          <a:solidFill>
            <a:schemeClr val="tx1"/>
          </a:solidFill>
          <a:latin typeface="+mn-lt"/>
          <a:ea typeface="+mn-ea"/>
          <a:cs typeface="+mn-cs"/>
        </a:defRPr>
      </a:lvl3pPr>
      <a:lvl4pPr marL="3178810" algn="l" defTabSz="2118995" rtl="0" eaLnBrk="1" latinLnBrk="0" hangingPunct="1">
        <a:defRPr sz="4200" kern="1200">
          <a:solidFill>
            <a:schemeClr val="tx1"/>
          </a:solidFill>
          <a:latin typeface="+mn-lt"/>
          <a:ea typeface="+mn-ea"/>
          <a:cs typeface="+mn-cs"/>
        </a:defRPr>
      </a:lvl4pPr>
      <a:lvl5pPr marL="4237990" algn="l" defTabSz="2118995" rtl="0" eaLnBrk="1" latinLnBrk="0" hangingPunct="1">
        <a:defRPr sz="4200" kern="1200">
          <a:solidFill>
            <a:schemeClr val="tx1"/>
          </a:solidFill>
          <a:latin typeface="+mn-lt"/>
          <a:ea typeface="+mn-ea"/>
          <a:cs typeface="+mn-cs"/>
        </a:defRPr>
      </a:lvl5pPr>
      <a:lvl6pPr marL="5297805" algn="l" defTabSz="2118995" rtl="0" eaLnBrk="1" latinLnBrk="0" hangingPunct="1">
        <a:defRPr sz="4200" kern="1200">
          <a:solidFill>
            <a:schemeClr val="tx1"/>
          </a:solidFill>
          <a:latin typeface="+mn-lt"/>
          <a:ea typeface="+mn-ea"/>
          <a:cs typeface="+mn-cs"/>
        </a:defRPr>
      </a:lvl6pPr>
      <a:lvl7pPr marL="6357620" algn="l" defTabSz="2118995" rtl="0" eaLnBrk="1" latinLnBrk="0" hangingPunct="1">
        <a:defRPr sz="4200" kern="1200">
          <a:solidFill>
            <a:schemeClr val="tx1"/>
          </a:solidFill>
          <a:latin typeface="+mn-lt"/>
          <a:ea typeface="+mn-ea"/>
          <a:cs typeface="+mn-cs"/>
        </a:defRPr>
      </a:lvl7pPr>
      <a:lvl8pPr marL="7416800" algn="l" defTabSz="2118995" rtl="0" eaLnBrk="1" latinLnBrk="0" hangingPunct="1">
        <a:defRPr sz="4200" kern="1200">
          <a:solidFill>
            <a:schemeClr val="tx1"/>
          </a:solidFill>
          <a:latin typeface="+mn-lt"/>
          <a:ea typeface="+mn-ea"/>
          <a:cs typeface="+mn-cs"/>
        </a:defRPr>
      </a:lvl8pPr>
      <a:lvl9pPr marL="8476615" algn="l" defTabSz="2118995" rtl="0" eaLnBrk="1" latinLnBrk="0" hangingPunct="1">
        <a:defRPr sz="42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tags" Target="../tags/tag4.xml" /><Relationship Id="rId4" Type="http://schemas.openxmlformats.org/officeDocument/2006/relationships/tags" Target="../tags/tag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0031421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 name="Picture 3"/>
          <p:cNvPicPr>
            <a:picLocks noChangeAspect="1" noChangeArrowheads="1"/>
          </p:cNvPicPr>
          <p:nvPr>
            <p:custDataLst>
              <p:tags r:id="rId3"/>
            </p:custDataLst>
          </p:nvPr>
        </p:nvPicPr>
        <p:blipFill>
          <a:blip r:embed="rId2">
            <a:extLst>
              <a:ext uri="{28A0092B-C50C-407E-A947-70E740481C1C}">
                <a14:useLocalDpi xmlns:a14="http://schemas.microsoft.com/office/drawing/2010/main" val="0"/>
              </a:ext>
            </a:extLst>
          </a:blip>
          <a:srcRect l="17234" r="46231"/>
          <a:stretch>
            <a:fillRect/>
          </a:stretch>
        </p:blipFill>
        <p:spPr bwMode="auto">
          <a:xfrm>
            <a:off x="39441" y="1206886"/>
            <a:ext cx="5720712" cy="11899005"/>
          </a:xfrm>
          <a:prstGeom prst="rect">
            <a:avLst/>
          </a:prstGeom>
          <a:noFill/>
          <a:extLst>
            <a:ext uri="{909E8E84-426E-40DD-AFC4-6F175D3DCCD1}">
              <a14:hiddenFill xmlns:a14="http://schemas.microsoft.com/office/drawing/2010/main">
                <a:solidFill>
                  <a:srgbClr val="FFFFFF"/>
                </a:solidFill>
              </a14:hiddenFill>
            </a:ext>
          </a:extLst>
        </p:spPr>
      </p:pic>
      <p:sp>
        <p:nvSpPr>
          <p:cNvPr id="100" name="文本框 99"/>
          <p:cNvSpPr txBox="1"/>
          <p:nvPr/>
        </p:nvSpPr>
        <p:spPr>
          <a:xfrm>
            <a:off x="326773" y="2785318"/>
            <a:ext cx="6399805" cy="2143606"/>
          </a:xfrm>
          <a:prstGeom prst="rect">
            <a:avLst/>
          </a:prstGeom>
          <a:noFill/>
          <a:ln w="9525">
            <a:noFill/>
          </a:ln>
        </p:spPr>
        <p:txBody>
          <a:bodyPr wrap="square">
            <a:no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indent="0"/>
            <a:r>
              <a:rPr lang="en-US" sz="438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2024</a:t>
            </a:r>
            <a:r>
              <a:rPr lang="zh-CN" sz="438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高考一轮复习</a:t>
            </a:r>
            <a:endParaRPr lang="zh-CN" sz="438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a:p>
            <a:pPr marL="0" indent="0" algn="ctr"/>
            <a:endParaRPr lang="zh-CN" altLang="en-US" sz="438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2" name="文本框 1"/>
          <p:cNvSpPr txBox="1"/>
          <p:nvPr>
            <p:custDataLst>
              <p:tags r:id="rId4"/>
            </p:custDataLst>
          </p:nvPr>
        </p:nvSpPr>
        <p:spPr>
          <a:xfrm>
            <a:off x="900807" y="9459798"/>
            <a:ext cx="3730265" cy="2143606"/>
          </a:xfrm>
          <a:prstGeom prst="rect">
            <a:avLst/>
          </a:prstGeom>
          <a:noFill/>
          <a:ln w="9525">
            <a:noFill/>
          </a:ln>
        </p:spPr>
        <p:txBody>
          <a:bodyPr wrap="square">
            <a:no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indent="0"/>
            <a:r>
              <a:rPr lang="en-US" sz="438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2023.</a:t>
            </a:r>
            <a:r>
              <a:rPr lang="en-US" altLang="zh-CN" sz="438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6.20—</a:t>
            </a:r>
            <a:endParaRPr lang="en-US" altLang="zh-CN" sz="438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a:p>
            <a:pPr marL="0" indent="0"/>
            <a:r>
              <a:rPr lang="en-US" altLang="zh-CN" sz="438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rPr>
              <a:t>2024.1.31</a:t>
            </a:r>
            <a:endParaRPr lang="zh-CN" altLang="en-US" sz="4380" b="1">
              <a:solidFill>
                <a:schemeClr val="bg1"/>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 name="文本框 3"/>
          <p:cNvSpPr txBox="1"/>
          <p:nvPr/>
        </p:nvSpPr>
        <p:spPr>
          <a:xfrm>
            <a:off x="8149320" y="2139770"/>
            <a:ext cx="12597086" cy="2856230"/>
          </a:xfrm>
          <a:prstGeom prst="rect">
            <a:avLst/>
          </a:prstGeom>
          <a:noFill/>
          <a:ln w="9525">
            <a:noFill/>
          </a:ln>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indent="0" algn="ctr" eaLnBrk="1" latinLnBrk="0" hangingPunct="1">
              <a:lnSpc>
                <a:spcPct val="150000"/>
              </a:lnSpc>
            </a:pPr>
            <a:r>
              <a:rPr lang="zh-CN" sz="598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第三部分</a:t>
            </a:r>
            <a:r>
              <a:rPr lang="en-US" sz="598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  </a:t>
            </a:r>
            <a:r>
              <a:rPr lang="zh-CN" sz="598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现代文阅读</a:t>
            </a:r>
            <a:endParaRPr lang="zh-CN" sz="598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p>
            <a:pPr marL="0" indent="0" algn="ctr" eaLnBrk="1" latinLnBrk="0" hangingPunct="1">
              <a:lnSpc>
                <a:spcPct val="150000"/>
              </a:lnSpc>
            </a:pPr>
            <a:r>
              <a:rPr lang="zh-CN" altLang="en-US" sz="598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信息类文本阅读</a:t>
            </a:r>
            <a:endParaRPr lang="zh-CN" altLang="en-US" sz="5985"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 name="文本框 4"/>
          <p:cNvSpPr txBox="1"/>
          <p:nvPr/>
        </p:nvSpPr>
        <p:spPr>
          <a:xfrm>
            <a:off x="5976657" y="5868539"/>
            <a:ext cx="17655791" cy="4254301"/>
          </a:xfrm>
          <a:prstGeom prst="rect">
            <a:avLst/>
          </a:prstGeom>
          <a:noFill/>
          <a:ln w="9525">
            <a:noFill/>
          </a:ln>
        </p:spPr>
        <p:txBody>
          <a:bodyPr>
            <a:no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indent="0" algn="ctr"/>
            <a:endParaRPr lang="zh-CN" altLang="en-US" sz="4790" b="1" spc="300">
              <a:solidFill>
                <a:srgbClr val="FF0000"/>
              </a:solidFill>
              <a:latin typeface="微软雅黑" panose="020b0503020204020204" pitchFamily="34" charset="-122"/>
              <a:ea typeface="微软雅黑" panose="020b0503020204020204" pitchFamily="34" charset="-122"/>
              <a:sym typeface="+mn-ea"/>
            </a:endParaRPr>
          </a:p>
          <a:p>
            <a:pPr marL="0" indent="0" algn="ctr"/>
            <a:endParaRPr lang="zh-CN" altLang="en-US" sz="4790" b="1" spc="300">
              <a:solidFill>
                <a:srgbClr val="FF0000"/>
              </a:solidFill>
              <a:latin typeface="微软雅黑" panose="020b0503020204020204" pitchFamily="34" charset="-122"/>
              <a:ea typeface="微软雅黑" panose="020b0503020204020204" pitchFamily="34" charset="-122"/>
              <a:sym typeface="+mn-ea"/>
            </a:endParaRPr>
          </a:p>
          <a:p>
            <a:pPr marL="0" indent="0" algn="ctr"/>
            <a:r>
              <a:rPr lang="zh-CN" altLang="en-US" sz="8800" b="1" spc="300">
                <a:solidFill>
                  <a:srgbClr val="FF0000"/>
                </a:solidFill>
                <a:latin typeface="微软雅黑" panose="020b0503020204020204" pitchFamily="34" charset="-122"/>
                <a:ea typeface="微软雅黑" panose="020b0503020204020204" pitchFamily="34" charset="-122"/>
                <a:sym typeface="+mn-ea"/>
              </a:rPr>
              <a:t>文内</a:t>
            </a:r>
            <a:r>
              <a:rPr lang="zh-CN" altLang="en-US" sz="8800" b="1" spc="300" smtClean="0">
                <a:solidFill>
                  <a:srgbClr val="FF0000"/>
                </a:solidFill>
                <a:latin typeface="微软雅黑" panose="020b0503020204020204" pitchFamily="34" charset="-122"/>
                <a:ea typeface="微软雅黑" panose="020b0503020204020204" pitchFamily="34" charset="-122"/>
                <a:sym typeface="+mn-ea"/>
              </a:rPr>
              <a:t>信息</a:t>
            </a:r>
            <a:r>
              <a:rPr lang="zh-CN" altLang="en-US" sz="8800" b="1" spc="300">
                <a:solidFill>
                  <a:srgbClr val="FF0000"/>
                </a:solidFill>
                <a:latin typeface="微软雅黑" panose="020b0503020204020204" pitchFamily="34" charset="-122"/>
                <a:ea typeface="微软雅黑" panose="020b0503020204020204" pitchFamily="34" charset="-122"/>
                <a:sym typeface="+mn-ea"/>
              </a:rPr>
              <a:t>的逻辑判断</a:t>
            </a:r>
            <a:endParaRPr lang="zh-CN" altLang="en-US" sz="8800" b="1" spc="300">
              <a:solidFill>
                <a:srgbClr val="FF0000"/>
              </a:solidFill>
              <a:latin typeface="微软雅黑" panose="020b0503020204020204" pitchFamily="34" charset="-122"/>
              <a:ea typeface="微软雅黑" panose="020b0503020204020204" pitchFamily="34" charset="-122"/>
              <a:cs typeface="黑体" panose="02010609060101010101" charset="-122"/>
              <a:sym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矩形 16"/>
          <p:cNvSpPr/>
          <p:nvPr/>
        </p:nvSpPr>
        <p:spPr>
          <a:xfrm>
            <a:off x="3718629" y="4212878"/>
            <a:ext cx="16326028" cy="1568450"/>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r>
              <a:rPr lang="zh-CN" sz="9600" b="1" spc="300">
                <a:solidFill>
                  <a:schemeClr val="accent6">
                    <a:lumMod val="75000"/>
                  </a:schemeClr>
                </a:solidFill>
                <a:latin typeface="微软雅黑" panose="020b0503020204020204" pitchFamily="34" charset="-122"/>
                <a:ea typeface="微软雅黑" panose="020b0503020204020204" pitchFamily="34" charset="-122"/>
              </a:rPr>
              <a:t>信息类文本阅读</a:t>
            </a:r>
            <a:endParaRPr lang="zh-CN" sz="9600" b="1" spc="300">
              <a:solidFill>
                <a:schemeClr val="accent6">
                  <a:lumMod val="75000"/>
                </a:schemeClr>
              </a:solidFill>
              <a:latin typeface="微软雅黑" panose="020b0503020204020204" pitchFamily="34" charset="-122"/>
              <a:ea typeface="微软雅黑" panose="020b0503020204020204" pitchFamily="34" charset="-122"/>
            </a:endParaRPr>
          </a:p>
        </p:txBody>
      </p:sp>
      <p:sp>
        <p:nvSpPr>
          <p:cNvPr id="2" name="矩形 1"/>
          <p:cNvSpPr/>
          <p:nvPr>
            <p:custDataLst>
              <p:tags r:id="rId2"/>
            </p:custDataLst>
          </p:nvPr>
        </p:nvSpPr>
        <p:spPr>
          <a:xfrm>
            <a:off x="2521115" y="6805310"/>
            <a:ext cx="19611493" cy="11988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r>
              <a:rPr lang="zh-CN" altLang="en-US" sz="6500" b="1" spc="300">
                <a:solidFill>
                  <a:srgbClr val="FF0000"/>
                </a:solidFill>
                <a:latin typeface="微软雅黑" panose="020b0503020204020204" pitchFamily="34" charset="-122"/>
                <a:ea typeface="微软雅黑" panose="020b0503020204020204" pitchFamily="34" charset="-122"/>
              </a:rPr>
              <a:t> </a:t>
            </a:r>
            <a:r>
              <a:rPr lang="zh-CN" altLang="en-US" sz="7200" b="1" spc="300">
                <a:solidFill>
                  <a:srgbClr val="FF0000"/>
                </a:solidFill>
                <a:latin typeface="微软雅黑" panose="020b0503020204020204" pitchFamily="34" charset="-122"/>
                <a:ea typeface="微软雅黑" panose="020b0503020204020204" pitchFamily="34" charset="-122"/>
              </a:rPr>
              <a:t>文内</a:t>
            </a:r>
            <a:r>
              <a:rPr lang="zh-CN" altLang="en-US" sz="7200" b="1" spc="300" smtClean="0">
                <a:solidFill>
                  <a:srgbClr val="FF0000"/>
                </a:solidFill>
                <a:latin typeface="微软雅黑" panose="020b0503020204020204" pitchFamily="34" charset="-122"/>
                <a:ea typeface="微软雅黑" panose="020b0503020204020204" pitchFamily="34" charset="-122"/>
              </a:rPr>
              <a:t>信息的逻辑判断</a:t>
            </a:r>
            <a:endParaRPr lang="en-US" altLang="zh-CN" sz="7200" b="1" spc="300">
              <a:solidFill>
                <a:srgbClr val="FF0000"/>
              </a:solidFill>
              <a:latin typeface="微软雅黑" panose="020b0503020204020204" pitchFamily="34" charset="-122"/>
              <a:ea typeface="微软雅黑" panose="020b0503020204020204" pitchFamily="34" charset="-122"/>
            </a:endParaRPr>
          </a:p>
        </p:txBody>
      </p:sp>
    </p:spTree>
  </p:cSld>
  <p:clrMapOvr>
    <a:masterClrMapping/>
  </p:clrMapOvr>
  <p:transition>
    <p:pull dir="d"/>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972518"/>
            <a:ext cx="20912717" cy="8286884"/>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just">
              <a:lnSpc>
                <a:spcPct val="150000"/>
              </a:lnSpc>
            </a:pPr>
            <a:r>
              <a:rPr kumimoji="0" lang="zh-CN" altLang="en-US" sz="5500" b="1" i="0" u="none" strike="noStrike" kern="1200" cap="none" spc="0" normalizeH="0" baseline="0" noProof="0" smtClean="0">
                <a:ln>
                  <a:noFill/>
                </a:ln>
                <a:solidFill>
                  <a:srgbClr val="F79646">
                    <a:lumMod val="75000"/>
                  </a:srgbClr>
                </a:solidFill>
                <a:effectLst/>
                <a:uLnTx/>
                <a:uFillTx/>
                <a:latin typeface="微软雅黑" panose="020b0503020204020204" pitchFamily="34" charset="-122"/>
                <a:ea typeface="微软雅黑" panose="020b0503020204020204" pitchFamily="34" charset="-122"/>
                <a:cs typeface="Times New Roman" panose="02020603050405020304"/>
              </a:rPr>
              <a:t>突破二       </a:t>
            </a:r>
            <a:r>
              <a:rPr lang="zh-CN" altLang="en-US" sz="5500" b="1" smtClean="0">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信息</a:t>
            </a:r>
            <a:r>
              <a:rPr lang="zh-CN" altLang="en-US" sz="5500" b="1">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的逻辑推断</a:t>
            </a:r>
            <a:endParaRPr kumimoji="0" lang="en-US" altLang="zh-CN" sz="5500" b="1" i="0" u="none" strike="noStrike" kern="1200" cap="none" spc="0" normalizeH="0" baseline="0" noProof="0" smtClean="0">
              <a:ln>
                <a:noFill/>
              </a:ln>
              <a:solidFill>
                <a:srgbClr val="F79646">
                  <a:lumMod val="75000"/>
                </a:srgbClr>
              </a:solidFill>
              <a:effectLst/>
              <a:uLnTx/>
              <a:uFillTx/>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       文内</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信息的推理判断题是信息性阅读的必考题</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此类题目的选项往往对文本观点进行分析、评价和推断。推断</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就是由已知的判断</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前提</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合乎逻辑地推断出一个新的判断</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结论</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。其“前提”在原文之中</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结论则在原文之外。推断题的每个选项</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大致由前提、结论及联结两者的关联词语组成</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要判断选项正误</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就要做到“三切入”</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看其前提是否有据</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看其结论是否合理</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看其过程是否符合逻辑。</a:t>
            </a:r>
            <a:endParaRPr kumimoji="0" lang="zh-CN" altLang="en-US" sz="5000" b="0"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972518"/>
            <a:ext cx="20912717" cy="10479792"/>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just">
              <a:lnSpc>
                <a:spcPct val="150000"/>
              </a:lnSpc>
            </a:pPr>
            <a:r>
              <a:rPr lang="zh-CN" altLang="en-US" sz="5000" b="1">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切入点一</a:t>
            </a:r>
            <a:r>
              <a:rPr lang="en-US" altLang="zh-CN" sz="5000" b="1">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a:t>
            </a:r>
            <a:r>
              <a:rPr lang="zh-CN" altLang="en-US" sz="5000" b="1">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分析推断前提是否有</a:t>
            </a:r>
            <a:r>
              <a:rPr lang="zh-CN" altLang="en-US" sz="5000" b="1" smtClean="0">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据</a:t>
            </a:r>
            <a:endParaRPr lang="en-US" altLang="zh-CN" sz="5000" b="1" smtClean="0">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en-US" altLang="zh-CN" sz="5000" b="1">
                <a:latin typeface="微软雅黑" panose="020b0503020204020204" pitchFamily="34" charset="-122"/>
                <a:ea typeface="微软雅黑" panose="020b0503020204020204" pitchFamily="34" charset="-122"/>
                <a:cs typeface="Times New Roman" panose="02020603050405020304"/>
              </a:rPr>
              <a:t>[</a:t>
            </a:r>
            <a:r>
              <a:rPr lang="zh-CN" altLang="en-US" sz="5000" b="1">
                <a:latin typeface="微软雅黑" panose="020b0503020204020204" pitchFamily="34" charset="-122"/>
                <a:ea typeface="微软雅黑" panose="020b0503020204020204" pitchFamily="34" charset="-122"/>
                <a:cs typeface="Times New Roman" panose="02020603050405020304"/>
              </a:rPr>
              <a:t>内涵解读</a:t>
            </a:r>
            <a:r>
              <a:rPr lang="en-US" altLang="zh-CN" sz="5000" b="1">
                <a:latin typeface="微软雅黑" panose="020b0503020204020204" pitchFamily="34" charset="-122"/>
                <a:ea typeface="微软雅黑" panose="020b0503020204020204" pitchFamily="34" charset="-122"/>
                <a:cs typeface="Times New Roman" panose="02020603050405020304"/>
              </a:rPr>
              <a:t>]</a:t>
            </a:r>
            <a:endParaRPr kumimoji="0" lang="en-US" altLang="zh-CN" sz="5000" b="1" i="0" u="none" strike="noStrike" kern="1200" cap="none" spc="0" normalizeH="0" baseline="0" noProof="0">
              <a:ln>
                <a:noFill/>
              </a:ln>
              <a:effectLst/>
              <a:uLnTx/>
              <a:uFillTx/>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       分析</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推断前提是否有据</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就是分析前提是否合乎文本内容</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也就是分析作为推断的依据与原文内容是否一致</a:t>
            </a: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a:t>
            </a:r>
            <a:endParaRPr lang="en-US" altLang="zh-CN" sz="5000" smtClean="0">
              <a:solidFill>
                <a:prstClr val="black"/>
              </a:solidFill>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en-US" altLang="zh-CN" sz="5000" b="1">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b="1">
                <a:solidFill>
                  <a:prstClr val="black"/>
                </a:solidFill>
                <a:latin typeface="微软雅黑" panose="020b0503020204020204" pitchFamily="34" charset="-122"/>
                <a:ea typeface="微软雅黑" panose="020b0503020204020204" pitchFamily="34" charset="-122"/>
                <a:cs typeface="Times New Roman" panose="02020603050405020304"/>
              </a:rPr>
              <a:t>判断技巧</a:t>
            </a:r>
            <a:r>
              <a:rPr lang="en-US" altLang="zh-CN" sz="5000" b="1" smtClean="0">
                <a:solidFill>
                  <a:prstClr val="black"/>
                </a:solidFill>
                <a:latin typeface="微软雅黑" panose="020b0503020204020204" pitchFamily="34" charset="-122"/>
                <a:ea typeface="微软雅黑" panose="020b0503020204020204" pitchFamily="34" charset="-122"/>
                <a:cs typeface="Times New Roman" panose="02020603050405020304"/>
              </a:rPr>
              <a:t>]</a:t>
            </a:r>
            <a:endParaRPr lang="en-US" altLang="zh-CN" sz="5000" b="1" smtClean="0">
              <a:solidFill>
                <a:prstClr val="black"/>
              </a:solidFill>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       首先</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在审选项的过程中</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分出前提与结论、关联词语。其次</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分析选项的前提时思考</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endPar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endParaRPr>
          </a:p>
          <a:p>
            <a:pPr lvl="0" algn="dist">
              <a:lnSpc>
                <a:spcPct val="150000"/>
              </a:lnSpc>
            </a:pPr>
            <a:r>
              <a:rPr lang="en-US" altLang="zh-CN" sz="5000" smtClean="0">
                <a:solidFill>
                  <a:prstClr val="black"/>
                </a:solidFill>
                <a:latin typeface="微软雅黑" panose="020b0503020204020204" pitchFamily="34" charset="-122"/>
                <a:ea typeface="微软雅黑" panose="020b0503020204020204" pitchFamily="34" charset="-122"/>
                <a:cs typeface="Times New Roman" panose="02020603050405020304"/>
              </a:rPr>
              <a:t>       (</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1)</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前提是否混淆范围</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如原文内容是涉及局部的</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或整体的</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而选项</a:t>
            </a: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则</a:t>
            </a:r>
            <a:endParaRPr lang="en-US" altLang="zh-CN" sz="5000" smtClean="0">
              <a:solidFill>
                <a:prstClr val="black"/>
              </a:solidFill>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相反。</a:t>
            </a:r>
            <a:endPar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972518"/>
            <a:ext cx="20912717" cy="7017306"/>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dist">
              <a:lnSpc>
                <a:spcPct val="150000"/>
              </a:lnSpc>
            </a:pPr>
            <a:r>
              <a:rPr lang="en-US" altLang="zh-CN" sz="5000" smtClean="0">
                <a:solidFill>
                  <a:prstClr val="black"/>
                </a:solidFill>
                <a:latin typeface="微软雅黑" panose="020b0503020204020204" pitchFamily="34" charset="-122"/>
                <a:ea typeface="微软雅黑" panose="020b0503020204020204" pitchFamily="34" charset="-122"/>
                <a:cs typeface="Times New Roman" panose="02020603050405020304"/>
              </a:rPr>
              <a:t>       (</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2)</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前提是否混淆了语气</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注意前提中表示或然语气的限制语</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如“可能”“大概”“也许”“差不多”“将会”</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致使推断可能成立</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前提中表示必然语气的限制语</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如“一定”“必定”“肯定”</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导致推断不能成立</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有时则是相反的。这就需要仔细比对选项中的前提与原文的信息</a:t>
            </a: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是否</a:t>
            </a:r>
            <a:endParaRPr lang="en-US" altLang="zh-CN" sz="5000" smtClean="0">
              <a:solidFill>
                <a:prstClr val="black"/>
              </a:solidFill>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一致</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a:t>
            </a:r>
            <a:endPar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en-US" altLang="zh-CN" sz="5000" smtClean="0">
                <a:solidFill>
                  <a:prstClr val="black"/>
                </a:solidFill>
                <a:latin typeface="微软雅黑" panose="020b0503020204020204" pitchFamily="34" charset="-122"/>
                <a:ea typeface="微软雅黑" panose="020b0503020204020204" pitchFamily="34" charset="-122"/>
                <a:cs typeface="Times New Roman" panose="02020603050405020304"/>
              </a:rPr>
              <a:t>       (</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3)</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前提条件在文中是否有依据</a:t>
            </a: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a:t>
            </a:r>
            <a:endPar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861308"/>
            <a:ext cx="20810313" cy="8170545"/>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marR="0" lvl="0" indent="0" algn="just" defTabSz="2117725" rtl="0" eaLnBrk="1" fontAlgn="base" latinLnBrk="0" hangingPunct="1">
              <a:lnSpc>
                <a:spcPct val="150000"/>
              </a:lnSpc>
              <a:spcBef>
                <a:spcPct val="0"/>
              </a:spcBef>
              <a:spcAft>
                <a:spcPct val="0"/>
              </a:spcAft>
              <a:buClrTx/>
              <a:buSzTx/>
              <a:buFontTx/>
              <a:buNone/>
              <a:defRPr/>
            </a:pPr>
            <a:r>
              <a:rPr kumimoji="0" lang="en-US" altLang="zh-CN"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rPr>
              <a:t>对点训练</a:t>
            </a:r>
            <a:r>
              <a:rPr kumimoji="0" lang="en-US" altLang="zh-CN"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rPr>
              <a:t>】</a:t>
            </a:r>
            <a:endParaRPr kumimoji="0" lang="en-US" altLang="zh-CN"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endParaRPr>
          </a:p>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选项</a:t>
            </a:r>
            <a:r>
              <a:rPr kumimoji="0" lang="en-US" altLang="zh-CN"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 </a:t>
            </a:r>
            <a:r>
              <a:rPr lang="en-US" altLang="zh-CN" sz="5000">
                <a:solidFill>
                  <a:prstClr val="black"/>
                </a:solidFill>
                <a:latin typeface="Times New Roman" panose="02020603050405020304"/>
                <a:ea typeface="微软雅黑" panose="020b0503020204020204" pitchFamily="34" charset="-122"/>
                <a:cs typeface="Times New Roman" panose="02020603050405020304"/>
              </a:rPr>
              <a:t>[2020·</a:t>
            </a:r>
            <a:r>
              <a:rPr lang="zh-CN" altLang="en-US" sz="5000">
                <a:solidFill>
                  <a:prstClr val="black"/>
                </a:solidFill>
                <a:latin typeface="Times New Roman" panose="02020603050405020304"/>
                <a:ea typeface="微软雅黑" panose="020b0503020204020204" pitchFamily="34" charset="-122"/>
                <a:cs typeface="Times New Roman" panose="02020603050405020304"/>
              </a:rPr>
              <a:t>新高考全国</a:t>
            </a:r>
            <a:r>
              <a:rPr lang="en-US" altLang="zh-CN" sz="5000">
                <a:solidFill>
                  <a:prstClr val="black"/>
                </a:solidFill>
                <a:latin typeface="Times New Roman" panose="02020603050405020304"/>
                <a:ea typeface="微软雅黑" panose="020b0503020204020204" pitchFamily="34" charset="-122"/>
                <a:cs typeface="Times New Roman" panose="02020603050405020304"/>
              </a:rPr>
              <a:t>Ⅱ</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卷</a:t>
            </a:r>
            <a:r>
              <a:rPr lang="en-US" altLang="zh-CN" sz="5000">
                <a:solidFill>
                  <a:prstClr val="black"/>
                </a:solidFill>
                <a:latin typeface="Times New Roman" panose="02020603050405020304"/>
                <a:ea typeface="微软雅黑" panose="020b0503020204020204" pitchFamily="34" charset="-122"/>
                <a:cs typeface="Times New Roman" panose="02020603050405020304"/>
              </a:rPr>
              <a:t>,T3—C] </a:t>
            </a:r>
            <a:r>
              <a:rPr lang="zh-CN" altLang="en-US" sz="5000">
                <a:solidFill>
                  <a:prstClr val="black"/>
                </a:solidFill>
                <a:latin typeface="Times New Roman" panose="02020603050405020304"/>
                <a:ea typeface="微软雅黑" panose="020b0503020204020204" pitchFamily="34" charset="-122"/>
                <a:cs typeface="Times New Roman" panose="02020603050405020304"/>
              </a:rPr>
              <a:t>我们观察动物时</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会发现某些动物身上的微生物与人类身上的微生物遵循着相同的生存规律</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这些遵循相同规律的应该属于同一种</a:t>
            </a:r>
            <a:r>
              <a:rPr lang="zh-CN" altLang="en-US" sz="5000" smtClean="0">
                <a:solidFill>
                  <a:prstClr val="black"/>
                </a:solidFill>
                <a:latin typeface="Times New Roman" panose="02020603050405020304"/>
                <a:ea typeface="微软雅黑" panose="020b0503020204020204" pitchFamily="34" charset="-122"/>
                <a:cs typeface="Times New Roman" panose="02020603050405020304"/>
              </a:rPr>
              <a:t>微生物。</a:t>
            </a:r>
            <a:endPar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endParaRPr>
          </a:p>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原文</a:t>
            </a: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lang="zh-CN" altLang="en-US" sz="5000" smtClean="0">
                <a:solidFill>
                  <a:prstClr val="black"/>
                </a:solidFill>
                <a:latin typeface="Times New Roman" panose="02020603050405020304"/>
                <a:ea typeface="微软雅黑" panose="020b0503020204020204" pitchFamily="34" charset="-122"/>
                <a:cs typeface="Times New Roman" panose="02020603050405020304"/>
              </a:rPr>
              <a:t>我们</a:t>
            </a:r>
            <a:r>
              <a:rPr lang="zh-CN" altLang="en-US" sz="5000">
                <a:solidFill>
                  <a:prstClr val="black"/>
                </a:solidFill>
                <a:latin typeface="Times New Roman" panose="02020603050405020304"/>
                <a:ea typeface="微软雅黑" panose="020b0503020204020204" pitchFamily="34" charset="-122"/>
                <a:cs typeface="Times New Roman" panose="02020603050405020304"/>
              </a:rPr>
              <a:t>观察白蚁、海绵时</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也相当于在观察自身。它们身上的微生物或许与我们不同</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但是都遵循相同的生存</a:t>
            </a:r>
            <a:r>
              <a:rPr lang="zh-CN" altLang="en-US" sz="5000" smtClean="0">
                <a:solidFill>
                  <a:prstClr val="black"/>
                </a:solidFill>
                <a:latin typeface="Times New Roman" panose="02020603050405020304"/>
                <a:ea typeface="微软雅黑" panose="020b0503020204020204" pitchFamily="34" charset="-122"/>
                <a:cs typeface="Times New Roman" panose="02020603050405020304"/>
              </a:rPr>
              <a:t>规律。 </a:t>
            </a:r>
            <a:endParaRPr kumimoji="0" lang="en-US" altLang="zh-CN" sz="5000" b="0"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endParaRPr>
          </a:p>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比对</a:t>
            </a: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endParaRPr kumimoji="0" lang="zh-CN" altLang="en-US" sz="5000" b="0"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endParaRPr>
          </a:p>
        </p:txBody>
      </p:sp>
      <p:sp>
        <p:nvSpPr>
          <p:cNvPr id="4" name="矩形 3"/>
          <p:cNvSpPr/>
          <p:nvPr/>
        </p:nvSpPr>
        <p:spPr>
          <a:xfrm>
            <a:off x="1512492" y="7993272"/>
            <a:ext cx="20810313" cy="4572534"/>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just">
              <a:lnSpc>
                <a:spcPct val="150000"/>
              </a:lnSpc>
            </a:pPr>
            <a:r>
              <a:rPr lang="zh-CN" altLang="en-US" sz="5000" smtClean="0">
                <a:solidFill>
                  <a:srgbClr val="A50021"/>
                </a:solidFill>
                <a:latin typeface="Times New Roman" panose="02020603050405020304"/>
                <a:ea typeface="微软雅黑" panose="020b0503020204020204" pitchFamily="34" charset="-122"/>
                <a:cs typeface="Times New Roman" panose="02020603050405020304"/>
              </a:rPr>
              <a:t>            选项</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中“这些遵循相同规律的应该属于同一种微生物”是命题人的推理结论</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原文“它们身上的微生物或许与我们不同”中的“或许”一词表明微生物种类也存在不同的可能性</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且“相同的生存规律”与是否属于“同一种微生物”无关</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本推理不成立。选项于文无据。</a:t>
            </a:r>
            <a:endParaRPr lang="zh-CN" altLang="en-US" sz="5000">
              <a:solidFill>
                <a:prstClr val="black"/>
              </a:solidFill>
              <a:latin typeface="Times New Roman" panose="02020603050405020304"/>
              <a:ea typeface="微软雅黑" panose="020b0503020204020204" pitchFamily="34" charset="-122"/>
              <a:cs typeface="Times New Roman" panose="02020603050405020304"/>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972518"/>
            <a:ext cx="20912717" cy="8171468"/>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just">
              <a:lnSpc>
                <a:spcPct val="150000"/>
              </a:lnSpc>
            </a:pPr>
            <a:r>
              <a:rPr kumimoji="0" lang="zh-CN" altLang="en-US" sz="5000" b="1" i="0" u="none" strike="noStrike" kern="1200" cap="none" spc="0" normalizeH="0" baseline="0" noProof="0" smtClean="0">
                <a:ln>
                  <a:noFill/>
                </a:ln>
                <a:solidFill>
                  <a:srgbClr val="F79646">
                    <a:lumMod val="75000"/>
                  </a:srgbClr>
                </a:solidFill>
                <a:effectLst/>
                <a:uLnTx/>
                <a:uFillTx/>
                <a:latin typeface="微软雅黑" panose="020b0503020204020204" pitchFamily="34" charset="-122"/>
                <a:ea typeface="微软雅黑" panose="020b0503020204020204" pitchFamily="34" charset="-122"/>
                <a:cs typeface="Times New Roman" panose="02020603050405020304"/>
              </a:rPr>
              <a:t>切入点二</a:t>
            </a:r>
            <a:r>
              <a:rPr kumimoji="0" lang="en-US" altLang="zh-CN" sz="5000" b="1" i="0" u="none" strike="noStrike" kern="1200" cap="none" spc="0" normalizeH="0" baseline="0" noProof="0" smtClean="0">
                <a:ln>
                  <a:noFill/>
                </a:ln>
                <a:solidFill>
                  <a:srgbClr val="F79646">
                    <a:lumMod val="75000"/>
                  </a:srgbClr>
                </a:solidFill>
                <a:effectLst/>
                <a:uLnTx/>
                <a:uFillTx/>
                <a:latin typeface="微软雅黑" panose="020b0503020204020204" pitchFamily="34" charset="-122"/>
                <a:ea typeface="微软雅黑" panose="020b0503020204020204" pitchFamily="34" charset="-122"/>
                <a:cs typeface="Times New Roman" panose="02020603050405020304"/>
              </a:rPr>
              <a:t>:</a:t>
            </a:r>
            <a:r>
              <a:rPr lang="zh-CN" altLang="en-US" sz="5000" b="1" smtClean="0">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分析</a:t>
            </a:r>
            <a:r>
              <a:rPr lang="zh-CN" altLang="en-US" sz="5000" b="1">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推断结论是否合理</a:t>
            </a:r>
            <a:endParaRPr kumimoji="0" lang="en-US" altLang="zh-CN" sz="5000" b="1" i="0" u="none" strike="noStrike" kern="1200" cap="none" spc="0" normalizeH="0" baseline="0" noProof="0" smtClean="0">
              <a:ln>
                <a:noFill/>
              </a:ln>
              <a:solidFill>
                <a:srgbClr val="F79646">
                  <a:lumMod val="75000"/>
                </a:srgbClr>
              </a:solidFill>
              <a:effectLst/>
              <a:uLnTx/>
              <a:uFillTx/>
              <a:latin typeface="微软雅黑" panose="020b0503020204020204" pitchFamily="34" charset="-122"/>
              <a:ea typeface="微软雅黑" panose="020b0503020204020204" pitchFamily="34" charset="-122"/>
              <a:cs typeface="Times New Roman" panose="02020603050405020304"/>
            </a:endParaRPr>
          </a:p>
          <a:p>
            <a:pPr marL="0" marR="0" lvl="0" indent="0" algn="just" defTabSz="2117725" rtl="0" eaLnBrk="1" fontAlgn="base" latinLnBrk="0" hangingPunct="1">
              <a:lnSpc>
                <a:spcPct val="150000"/>
              </a:lnSpc>
              <a:spcBef>
                <a:spcPct val="0"/>
              </a:spcBef>
              <a:spcAft>
                <a:spcPct val="0"/>
              </a:spcAft>
              <a:buClrTx/>
              <a:buSzTx/>
              <a:buFontTx/>
              <a:buNone/>
              <a:defRPr/>
            </a:pPr>
            <a:r>
              <a:rPr kumimoji="0" lang="en-US" altLang="zh-CN" sz="5000" b="1"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a:rPr>
              <a:t>内涵解读</a:t>
            </a:r>
            <a:r>
              <a:rPr kumimoji="0" lang="en-US" altLang="zh-CN" sz="5000" b="1"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a:rPr>
              <a:t>]</a:t>
            </a:r>
            <a:endParaRPr kumimoji="0" lang="en-US" altLang="zh-CN" sz="5000" b="1"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       推断</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结论是根据文中已有信息</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在理解文意的基础上进行以此推彼、以已知推未知、以现在推未来、以整体推局部、由抽象推具体以及因果互推等从而得出的结论。推断的结论在选项中一般放在“由此可见”“说明”“总之”“启示”“将会”“应该”等词的后面</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看这些词语表述的结论是否能依据原文的相关信息推断出来</a:t>
            </a: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a:t>
            </a:r>
            <a:endParaRPr lang="en-US" altLang="zh-CN" sz="5000" smtClean="0">
              <a:solidFill>
                <a:prstClr val="black"/>
              </a:solidFill>
              <a:latin typeface="微软雅黑" panose="020b0503020204020204" pitchFamily="34" charset="-122"/>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972518"/>
            <a:ext cx="20912717" cy="10479792"/>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a:rPr>
              <a:t>判断技巧</a:t>
            </a:r>
            <a:r>
              <a:rPr kumimoji="0" lang="en-US" altLang="zh-CN" sz="5000" b="1" i="0" u="none" strike="noStrike" kern="1200" cap="none" spc="0" normalizeH="0" baseline="0" noProof="0" smtClean="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a:rPr>
              <a:t>]</a:t>
            </a:r>
            <a:endParaRPr kumimoji="0" lang="en-US" altLang="zh-CN" sz="5000" b="1" i="0" u="none" strike="noStrike" kern="1200" cap="none" spc="0" normalizeH="0" baseline="0" noProof="0" smtClean="0">
              <a:ln>
                <a:noFill/>
              </a:ln>
              <a:solidFill>
                <a:prstClr val="black"/>
              </a:solidFill>
              <a:effectLst/>
              <a:uLnTx/>
              <a:uFillTx/>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       “三看”</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endPar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       一</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看</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选项结论是否过于绝对</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特别注意选项中表述过于绝对的词语能否在原文中找到与之匹配的信息。</a:t>
            </a:r>
            <a:endPar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       二</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看</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选项表述结论的语句和原文表述结论的信息是否相符。</a:t>
            </a:r>
            <a:endPar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endParaRPr>
          </a:p>
          <a:p>
            <a:pPr lvl="0" algn="just">
              <a:lnSpc>
                <a:spcPct val="150000"/>
              </a:lnSpc>
            </a:pPr>
            <a:r>
              <a:rPr lang="zh-CN" altLang="en-US" sz="5000" smtClean="0">
                <a:solidFill>
                  <a:prstClr val="black"/>
                </a:solidFill>
                <a:latin typeface="微软雅黑" panose="020b0503020204020204" pitchFamily="34" charset="-122"/>
                <a:ea typeface="微软雅黑" panose="020b0503020204020204" pitchFamily="34" charset="-122"/>
                <a:cs typeface="Times New Roman" panose="02020603050405020304"/>
              </a:rPr>
              <a:t>       三</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看</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启示”“将会”“应该”等词的后面有关发展趋势的预测是否合理</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判断这类选项要注重对文本相关内容的分析</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格外关注由文本内容是否能够推断出选项预测的结果</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这个结果是否合乎社会常理</a:t>
            </a:r>
            <a:r>
              <a:rPr lang="en-US" altLang="zh-CN" sz="5000">
                <a:solidFill>
                  <a:prstClr val="black"/>
                </a:solidFill>
                <a:latin typeface="微软雅黑" panose="020b0503020204020204" pitchFamily="34" charset="-122"/>
                <a:ea typeface="微软雅黑" panose="020b0503020204020204" pitchFamily="34" charset="-122"/>
                <a:cs typeface="Times New Roman" panose="02020603050405020304"/>
              </a:rPr>
              <a:t>,</a:t>
            </a:r>
            <a:r>
              <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rPr>
              <a:t>即一般的规律、人们的认识规律。</a:t>
            </a:r>
            <a:endParaRPr lang="zh-CN" altLang="en-US" sz="5000">
              <a:solidFill>
                <a:prstClr val="black"/>
              </a:solidFill>
              <a:latin typeface="微软雅黑" panose="020b0503020204020204" pitchFamily="34" charset="-122"/>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861308"/>
            <a:ext cx="21242361" cy="8170545"/>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marR="0" lvl="0" indent="0" algn="just" defTabSz="2117725" rtl="0" eaLnBrk="1" fontAlgn="base" latinLnBrk="0" hangingPunct="1">
              <a:lnSpc>
                <a:spcPct val="150000"/>
              </a:lnSpc>
              <a:spcBef>
                <a:spcPct val="0"/>
              </a:spcBef>
              <a:spcAft>
                <a:spcPct val="0"/>
              </a:spcAft>
              <a:buClrTx/>
              <a:buSzTx/>
              <a:buFontTx/>
              <a:buNone/>
              <a:defRPr/>
            </a:pPr>
            <a:r>
              <a:rPr kumimoji="0" lang="en-US" altLang="zh-CN"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rPr>
              <a:t>对点训练</a:t>
            </a:r>
            <a:r>
              <a:rPr kumimoji="0" lang="en-US" altLang="zh-CN"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rPr>
              <a:t>】</a:t>
            </a:r>
            <a:endParaRPr kumimoji="0" lang="en-US" altLang="zh-CN"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endParaRPr>
          </a:p>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选项</a:t>
            </a:r>
            <a:r>
              <a:rPr kumimoji="0" lang="en-US" altLang="zh-CN"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 </a:t>
            </a:r>
            <a:r>
              <a:rPr lang="en-US" altLang="zh-CN" sz="5000">
                <a:solidFill>
                  <a:prstClr val="black"/>
                </a:solidFill>
                <a:latin typeface="Times New Roman" panose="02020603050405020304"/>
                <a:ea typeface="微软雅黑" panose="020b0503020204020204" pitchFamily="34" charset="-122"/>
                <a:cs typeface="Times New Roman" panose="02020603050405020304"/>
              </a:rPr>
              <a:t>[2021·</a:t>
            </a:r>
            <a:r>
              <a:rPr lang="zh-CN" altLang="en-US" sz="5000">
                <a:solidFill>
                  <a:prstClr val="black"/>
                </a:solidFill>
                <a:latin typeface="Times New Roman" panose="02020603050405020304"/>
                <a:ea typeface="微软雅黑" panose="020b0503020204020204" pitchFamily="34" charset="-122"/>
                <a:cs typeface="Times New Roman" panose="02020603050405020304"/>
              </a:rPr>
              <a:t>新高考全国</a:t>
            </a:r>
            <a:r>
              <a:rPr lang="en-US" altLang="zh-CN" sz="5000">
                <a:solidFill>
                  <a:prstClr val="black"/>
                </a:solidFill>
                <a:latin typeface="Times New Roman" panose="02020603050405020304"/>
                <a:ea typeface="微软雅黑" panose="020b0503020204020204" pitchFamily="34" charset="-122"/>
                <a:cs typeface="Times New Roman" panose="02020603050405020304"/>
              </a:rPr>
              <a:t>Ⅰ</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卷</a:t>
            </a:r>
            <a:r>
              <a:rPr lang="en-US" altLang="zh-CN" sz="5000">
                <a:solidFill>
                  <a:prstClr val="black"/>
                </a:solidFill>
                <a:latin typeface="Times New Roman" panose="02020603050405020304"/>
                <a:ea typeface="微软雅黑" panose="020b0503020204020204" pitchFamily="34" charset="-122"/>
                <a:cs typeface="Times New Roman" panose="02020603050405020304"/>
              </a:rPr>
              <a:t>,T2—B] </a:t>
            </a:r>
            <a:r>
              <a:rPr lang="zh-CN" altLang="en-US" sz="5000">
                <a:solidFill>
                  <a:prstClr val="black"/>
                </a:solidFill>
                <a:latin typeface="Times New Roman" panose="02020603050405020304"/>
                <a:ea typeface="微软雅黑" panose="020b0503020204020204" pitchFamily="34" charset="-122"/>
                <a:cs typeface="Times New Roman" panose="02020603050405020304"/>
              </a:rPr>
              <a:t>绘画只能是对所画对象某一瞬间的定格</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因此后人根据画作是推想不出所画对象动作的过程的。</a:t>
            </a:r>
            <a:endPar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endParaRPr>
          </a:p>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原文</a:t>
            </a: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lang="zh-CN" altLang="en-US" sz="5000" smtClean="0">
                <a:solidFill>
                  <a:prstClr val="black"/>
                </a:solidFill>
                <a:latin typeface="Times New Roman" panose="02020603050405020304"/>
                <a:ea typeface="微软雅黑" panose="020b0503020204020204" pitchFamily="34" charset="-122"/>
                <a:cs typeface="Times New Roman" panose="02020603050405020304"/>
              </a:rPr>
              <a:t>①</a:t>
            </a:r>
            <a:r>
              <a:rPr lang="zh-CN" altLang="en-US" sz="5000">
                <a:solidFill>
                  <a:prstClr val="black"/>
                </a:solidFill>
                <a:latin typeface="Times New Roman" panose="02020603050405020304"/>
                <a:ea typeface="微软雅黑" panose="020b0503020204020204" pitchFamily="34" charset="-122"/>
                <a:cs typeface="Times New Roman" panose="02020603050405020304"/>
              </a:rPr>
              <a:t>莱辛也谈到这个问题</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他说</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图画也可以模仿动作</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但是只能间接地用物体模仿动作。</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诗也能描绘物体</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但是也只能间接地用动作描绘物体。”</a:t>
            </a:r>
            <a:endParaRPr lang="zh-CN" altLang="en-US" sz="5000">
              <a:solidFill>
                <a:prstClr val="black"/>
              </a:solidFill>
              <a:latin typeface="Times New Roman" panose="02020603050405020304"/>
              <a:ea typeface="微软雅黑" panose="020b0503020204020204" pitchFamily="34" charset="-122"/>
              <a:cs typeface="Times New Roman" panose="02020603050405020304"/>
            </a:endParaRPr>
          </a:p>
          <a:p>
            <a:pPr lvl="0" algn="just">
              <a:lnSpc>
                <a:spcPct val="150000"/>
              </a:lnSpc>
            </a:pPr>
            <a:r>
              <a:rPr lang="zh-CN" altLang="en-US" sz="5000">
                <a:solidFill>
                  <a:prstClr val="black"/>
                </a:solidFill>
                <a:latin typeface="Times New Roman" panose="02020603050405020304"/>
                <a:ea typeface="微软雅黑" panose="020b0503020204020204" pitchFamily="34" charset="-122"/>
                <a:cs typeface="Times New Roman" panose="02020603050405020304"/>
              </a:rPr>
              <a:t>②换句话说</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图画叙述动作时</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必化动为静</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以一静面表现动作的全</a:t>
            </a:r>
            <a:r>
              <a:rPr lang="zh-CN" altLang="en-US" sz="5000" smtClean="0">
                <a:solidFill>
                  <a:prstClr val="black"/>
                </a:solidFill>
                <a:latin typeface="Times New Roman" panose="02020603050405020304"/>
                <a:ea typeface="微软雅黑" panose="020b0503020204020204" pitchFamily="34" charset="-122"/>
                <a:cs typeface="Times New Roman" panose="02020603050405020304"/>
              </a:rPr>
              <a:t>过程</a:t>
            </a:r>
            <a:r>
              <a:rPr kumimoji="0" lang="zh-CN" altLang="en-US" sz="5000" b="0"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 </a:t>
            </a:r>
            <a:endParaRPr kumimoji="0" lang="en-US" altLang="zh-CN" sz="5000" b="0"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endParaRPr>
          </a:p>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比对</a:t>
            </a: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endParaRPr kumimoji="0" lang="zh-CN" altLang="en-US" sz="5000" b="0"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endParaRPr>
          </a:p>
        </p:txBody>
      </p:sp>
      <p:sp>
        <p:nvSpPr>
          <p:cNvPr id="4" name="矩形 3"/>
          <p:cNvSpPr/>
          <p:nvPr/>
        </p:nvSpPr>
        <p:spPr>
          <a:xfrm>
            <a:off x="1512492" y="8029302"/>
            <a:ext cx="20810313" cy="4572534"/>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just">
              <a:lnSpc>
                <a:spcPct val="150000"/>
              </a:lnSpc>
            </a:pPr>
            <a:r>
              <a:rPr lang="zh-CN" altLang="en-US" sz="5000" smtClean="0">
                <a:solidFill>
                  <a:srgbClr val="A50021"/>
                </a:solidFill>
                <a:latin typeface="Times New Roman" panose="02020603050405020304"/>
                <a:ea typeface="微软雅黑" panose="020b0503020204020204" pitchFamily="34" charset="-122"/>
                <a:cs typeface="Times New Roman" panose="02020603050405020304"/>
              </a:rPr>
              <a:t>           “</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因此后人根据画作是推想不出所画对象动作的过程的”是选项的结论</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根据原文“图画也可以模仿动作</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但是只能间接地用物体模仿动作”“换句话说</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图画叙述动作时</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必化动为静</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以一静面表现动作的全过程”可知</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人们可以通过画作来推想动作过程。</a:t>
            </a:r>
            <a:endParaRPr lang="zh-CN" altLang="en-US" sz="5000">
              <a:solidFill>
                <a:prstClr val="black"/>
              </a:solidFill>
              <a:latin typeface="Times New Roman" panose="02020603050405020304"/>
              <a:ea typeface="微软雅黑" panose="020b0503020204020204" pitchFamily="34" charset="-122"/>
              <a:cs typeface="Times New Roman" panose="02020603050405020304"/>
            </a:endParaRPr>
          </a:p>
        </p:txBody>
      </p:sp>
    </p:spTree>
  </p:cSld>
  <p:clrMapOvr>
    <a:masterClrMapping/>
  </p:clrMapOvr>
  <p:transition>
    <p:pull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972518"/>
            <a:ext cx="20912717" cy="1110497"/>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just">
              <a:lnSpc>
                <a:spcPct val="150000"/>
              </a:lnSpc>
            </a:pPr>
            <a:r>
              <a:rPr kumimoji="0" lang="zh-CN" altLang="en-US" sz="5000" b="1" i="0" u="none" strike="noStrike" kern="1200" cap="none" spc="0" normalizeH="0" baseline="0" noProof="0" smtClean="0">
                <a:ln>
                  <a:noFill/>
                </a:ln>
                <a:solidFill>
                  <a:srgbClr val="F79646">
                    <a:lumMod val="75000"/>
                  </a:srgbClr>
                </a:solidFill>
                <a:effectLst/>
                <a:uLnTx/>
                <a:uFillTx/>
                <a:latin typeface="微软雅黑" panose="020b0503020204020204" pitchFamily="34" charset="-122"/>
                <a:ea typeface="微软雅黑" panose="020b0503020204020204" pitchFamily="34" charset="-122"/>
                <a:cs typeface="Times New Roman" panose="02020603050405020304"/>
              </a:rPr>
              <a:t>切入点三</a:t>
            </a:r>
            <a:r>
              <a:rPr kumimoji="0" lang="en-US" altLang="zh-CN" sz="5000" b="1" i="0" u="none" strike="noStrike" kern="1200" cap="none" spc="0" normalizeH="0" baseline="0" noProof="0" smtClean="0">
                <a:ln>
                  <a:noFill/>
                </a:ln>
                <a:solidFill>
                  <a:srgbClr val="F79646">
                    <a:lumMod val="75000"/>
                  </a:srgbClr>
                </a:solidFill>
                <a:effectLst/>
                <a:uLnTx/>
                <a:uFillTx/>
                <a:latin typeface="微软雅黑" panose="020b0503020204020204" pitchFamily="34" charset="-122"/>
                <a:ea typeface="微软雅黑" panose="020b0503020204020204" pitchFamily="34" charset="-122"/>
                <a:cs typeface="Times New Roman" panose="02020603050405020304"/>
              </a:rPr>
              <a:t>:</a:t>
            </a:r>
            <a:r>
              <a:rPr lang="zh-CN" altLang="en-US" sz="5000" b="1" smtClean="0">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分析</a:t>
            </a:r>
            <a:r>
              <a:rPr lang="zh-CN" altLang="en-US" sz="5000" b="1">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推断过程是否符合</a:t>
            </a:r>
            <a:r>
              <a:rPr lang="zh-CN" altLang="en-US" sz="5000" b="1" smtClean="0">
                <a:solidFill>
                  <a:srgbClr val="F79646">
                    <a:lumMod val="75000"/>
                  </a:srgbClr>
                </a:solidFill>
                <a:latin typeface="微软雅黑" panose="020b0503020204020204" pitchFamily="34" charset="-122"/>
                <a:ea typeface="微软雅黑" panose="020b0503020204020204" pitchFamily="34" charset="-122"/>
                <a:cs typeface="Times New Roman" panose="02020603050405020304"/>
              </a:rPr>
              <a:t>逻辑</a:t>
            </a:r>
            <a:endParaRPr kumimoji="0" lang="en-US" altLang="zh-CN" sz="5000" b="1" i="0" u="none" strike="noStrike" kern="1200" cap="none" spc="0" normalizeH="0" baseline="0" noProof="0" smtClean="0">
              <a:ln>
                <a:noFill/>
              </a:ln>
              <a:solidFill>
                <a:srgbClr val="F79646">
                  <a:lumMod val="75000"/>
                </a:srgbClr>
              </a:solidFill>
              <a:effectLst/>
              <a:uLnTx/>
              <a:uFillTx/>
              <a:latin typeface="微软雅黑" panose="020b0503020204020204" pitchFamily="34" charset="-122"/>
              <a:ea typeface="微软雅黑" panose="020b0503020204020204" pitchFamily="34" charset="-122"/>
              <a:cs typeface="Times New Roman" panose="02020603050405020304"/>
            </a:endParaRPr>
          </a:p>
        </p:txBody>
      </p:sp>
      <p:graphicFrame>
        <p:nvGraphicFramePr>
          <p:cNvPr id="3" name="表格 2"/>
          <p:cNvGraphicFramePr>
            <a:graphicFrameLocks noGrp="1"/>
          </p:cNvGraphicFramePr>
          <p:nvPr/>
        </p:nvGraphicFramePr>
        <p:xfrm>
          <a:off x="1633538" y="2289480"/>
          <a:ext cx="20496212" cy="8818817"/>
        </p:xfrm>
        <a:graphic>
          <a:graphicData uri="http://schemas.openxmlformats.org/drawingml/2006/table">
            <a:tbl>
              <a:tblPr firstRow="1" firstCol="1" bandRow="1">
                <a:tableStyleId>{5C22544A-7EE6-4342-B048-85BDC9FD1C3A}</a:tableStyleId>
              </a:tblPr>
              <a:tblGrid>
                <a:gridCol w="2759274"/>
                <a:gridCol w="9577064"/>
                <a:gridCol w="8159874"/>
              </a:tblGrid>
              <a:tr h="0">
                <a:tc>
                  <a:txBody>
                    <a:bodyPr vert="horz" wrap="square"/>
                    <a:lstStyle/>
                    <a:p>
                      <a:pPr algn="ctr">
                        <a:lnSpc>
                          <a:spcPct val="130000"/>
                        </a:lnSpc>
                        <a:spcAft>
                          <a:spcPct val="0"/>
                        </a:spcAft>
                      </a:pPr>
                      <a:r>
                        <a:rPr lang="zh-CN" sz="5000" b="1">
                          <a:solidFill>
                            <a:schemeClr val="tx1"/>
                          </a:solidFill>
                          <a:effectLst/>
                          <a:latin typeface="微软雅黑" panose="020b0503020204020204" pitchFamily="34" charset="-122"/>
                          <a:ea typeface="微软雅黑" panose="020b0503020204020204" pitchFamily="34" charset="-122"/>
                        </a:rPr>
                        <a:t>思考方向</a:t>
                      </a:r>
                      <a:endParaRPr lang="zh-CN" sz="50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30000"/>
                        </a:lnSpc>
                        <a:spcAft>
                          <a:spcPct val="0"/>
                        </a:spcAft>
                      </a:pPr>
                      <a:r>
                        <a:rPr lang="zh-CN" sz="5000" b="1">
                          <a:solidFill>
                            <a:schemeClr val="tx1"/>
                          </a:solidFill>
                          <a:effectLst/>
                          <a:latin typeface="微软雅黑" panose="020b0503020204020204" pitchFamily="34" charset="-122"/>
                          <a:ea typeface="微软雅黑" panose="020b0503020204020204" pitchFamily="34" charset="-122"/>
                        </a:rPr>
                        <a:t>内涵解读</a:t>
                      </a:r>
                      <a:endParaRPr lang="zh-CN" sz="50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30000"/>
                        </a:lnSpc>
                        <a:spcAft>
                          <a:spcPct val="0"/>
                        </a:spcAft>
                      </a:pPr>
                      <a:r>
                        <a:rPr lang="zh-CN" sz="5000" b="1">
                          <a:solidFill>
                            <a:schemeClr val="tx1"/>
                          </a:solidFill>
                          <a:effectLst/>
                          <a:latin typeface="微软雅黑" panose="020b0503020204020204" pitchFamily="34" charset="-122"/>
                          <a:ea typeface="微软雅黑" panose="020b0503020204020204" pitchFamily="34" charset="-122"/>
                        </a:rPr>
                        <a:t>判断技巧</a:t>
                      </a:r>
                      <a:endParaRPr lang="zh-CN" sz="50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0">
                <a:tc>
                  <a:txBody>
                    <a:bodyPr vert="horz" wrap="square"/>
                    <a:lstStyle/>
                    <a:p>
                      <a:pPr algn="ctr">
                        <a:lnSpc>
                          <a:spcPct val="130000"/>
                        </a:lnSpc>
                        <a:spcAft>
                          <a:spcPct val="0"/>
                        </a:spcAft>
                      </a:pPr>
                      <a:r>
                        <a:rPr lang="zh-CN" sz="5000" b="0">
                          <a:solidFill>
                            <a:schemeClr val="tx1"/>
                          </a:solidFill>
                          <a:effectLst/>
                          <a:latin typeface="微软雅黑" panose="020b0503020204020204" pitchFamily="34" charset="-122"/>
                          <a:ea typeface="微软雅黑" panose="020b0503020204020204" pitchFamily="34" charset="-122"/>
                        </a:rPr>
                        <a:t>假设推断</a:t>
                      </a:r>
                      <a:endParaRPr lang="zh-CN" sz="50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lnSpc>
                          <a:spcPct val="130000"/>
                        </a:lnSpc>
                        <a:spcAft>
                          <a:spcPct val="0"/>
                        </a:spcAft>
                      </a:pPr>
                      <a:r>
                        <a:rPr lang="zh-CN" sz="5000" b="0">
                          <a:solidFill>
                            <a:schemeClr val="tx1"/>
                          </a:solidFill>
                          <a:effectLst/>
                          <a:latin typeface="微软雅黑" panose="020b0503020204020204" pitchFamily="34" charset="-122"/>
                          <a:ea typeface="微软雅黑" panose="020b0503020204020204" pitchFamily="34" charset="-122"/>
                        </a:rPr>
                        <a:t>选项运用假设复句形式表述文本内容</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前一个分句以假设存在或出现了某种情况作为前提</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后一个分句以假设或情况一旦实现所产生的结果作为结论。常见的关联词有</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如果……就……</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若……就……</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要……就……。有时关联词会省略</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但整个句子是假设推断的内容</a:t>
                      </a:r>
                      <a:endParaRPr lang="zh-CN" sz="50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6675" marR="6667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lnSpc>
                          <a:spcPct val="130000"/>
                        </a:lnSpc>
                        <a:spcAft>
                          <a:spcPct val="0"/>
                        </a:spcAft>
                      </a:pPr>
                      <a:r>
                        <a:rPr lang="zh-CN" sz="5000" b="0">
                          <a:solidFill>
                            <a:schemeClr val="tx1"/>
                          </a:solidFill>
                          <a:effectLst/>
                          <a:latin typeface="微软雅黑" panose="020b0503020204020204" pitchFamily="34" charset="-122"/>
                          <a:ea typeface="微软雅黑" panose="020b0503020204020204" pitchFamily="34" charset="-122"/>
                        </a:rPr>
                        <a:t>要判断假设推断类选项是否符合逻辑</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需要把握</a:t>
                      </a:r>
                      <a:r>
                        <a:rPr lang="en-US" sz="5000" b="0">
                          <a:solidFill>
                            <a:schemeClr val="tx1"/>
                          </a:solidFill>
                          <a:effectLst/>
                          <a:latin typeface="微软雅黑" panose="020b0503020204020204" pitchFamily="34" charset="-122"/>
                          <a:ea typeface="微软雅黑" panose="020b0503020204020204" pitchFamily="34" charset="-122"/>
                        </a:rPr>
                        <a:t>:①</a:t>
                      </a:r>
                      <a:r>
                        <a:rPr lang="zh-CN" sz="5000" b="0">
                          <a:solidFill>
                            <a:schemeClr val="tx1"/>
                          </a:solidFill>
                          <a:effectLst/>
                          <a:latin typeface="微软雅黑" panose="020b0503020204020204" pitchFamily="34" charset="-122"/>
                          <a:ea typeface="微软雅黑" panose="020b0503020204020204" pitchFamily="34" charset="-122"/>
                        </a:rPr>
                        <a:t>假设关系是否成立</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就是选项的假设关系是否符合文本内容</a:t>
                      </a:r>
                      <a:r>
                        <a:rPr lang="en-US" sz="5000" b="0">
                          <a:solidFill>
                            <a:schemeClr val="tx1"/>
                          </a:solidFill>
                          <a:effectLst/>
                          <a:latin typeface="微软雅黑" panose="020b0503020204020204" pitchFamily="34" charset="-122"/>
                          <a:ea typeface="微软雅黑" panose="020b0503020204020204" pitchFamily="34" charset="-122"/>
                        </a:rPr>
                        <a:t>;②</a:t>
                      </a:r>
                      <a:r>
                        <a:rPr lang="zh-CN" sz="5000" b="0">
                          <a:solidFill>
                            <a:schemeClr val="tx1"/>
                          </a:solidFill>
                          <a:effectLst/>
                          <a:latin typeface="微软雅黑" panose="020b0503020204020204" pitchFamily="34" charset="-122"/>
                          <a:ea typeface="微软雅黑" panose="020b0503020204020204" pitchFamily="34" charset="-122"/>
                        </a:rPr>
                        <a:t>假设的前提和结论是否对应文本中文意的假设前提和结论</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不能把前提和结论互换</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也不能偷换前提或结论</a:t>
                      </a:r>
                      <a:endParaRPr lang="zh-CN" sz="50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6675" marR="6667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ransition>
    <p:pull di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972518"/>
            <a:ext cx="20912717" cy="1110497"/>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r">
              <a:lnSpc>
                <a:spcPct val="150000"/>
              </a:lnSpc>
            </a:pPr>
            <a:r>
              <a:rPr kumimoji="0" lang="zh-CN" altLang="en-US" sz="5000" i="0" u="none" strike="noStrike" kern="1200" cap="none" spc="0" normalizeH="0" baseline="0" noProof="0" smtClean="0">
                <a:ln>
                  <a:noFill/>
                </a:ln>
                <a:effectLst/>
                <a:uLnTx/>
                <a:uFillTx/>
                <a:latin typeface="微软雅黑" panose="020b0503020204020204" pitchFamily="34" charset="-122"/>
                <a:ea typeface="微软雅黑" panose="020b0503020204020204" pitchFamily="34" charset="-122"/>
                <a:cs typeface="Times New Roman" panose="02020603050405020304"/>
              </a:rPr>
              <a:t>（续表）</a:t>
            </a:r>
            <a:endParaRPr kumimoji="0" lang="en-US" altLang="zh-CN" sz="5000" i="0" u="none" strike="noStrike" kern="1200" cap="none" spc="0" normalizeH="0" baseline="0" noProof="0" smtClean="0">
              <a:ln>
                <a:noFill/>
              </a:ln>
              <a:effectLst/>
              <a:uLnTx/>
              <a:uFillTx/>
              <a:latin typeface="微软雅黑" panose="020b0503020204020204" pitchFamily="34" charset="-122"/>
              <a:ea typeface="微软雅黑" panose="020b0503020204020204" pitchFamily="34" charset="-122"/>
              <a:cs typeface="Times New Roman" panose="02020603050405020304"/>
            </a:endParaRPr>
          </a:p>
        </p:txBody>
      </p:sp>
      <p:graphicFrame>
        <p:nvGraphicFramePr>
          <p:cNvPr id="3" name="表格 2"/>
          <p:cNvGraphicFramePr>
            <a:graphicFrameLocks noGrp="1"/>
          </p:cNvGraphicFramePr>
          <p:nvPr/>
        </p:nvGraphicFramePr>
        <p:xfrm>
          <a:off x="1368476" y="2289480"/>
          <a:ext cx="20738305" cy="9199944"/>
        </p:xfrm>
        <a:graphic>
          <a:graphicData uri="http://schemas.openxmlformats.org/drawingml/2006/table">
            <a:tbl>
              <a:tblPr firstRow="1" firstCol="1" bandRow="1">
                <a:tableStyleId>{5C22544A-7EE6-4342-B048-85BDC9FD1C3A}</a:tableStyleId>
              </a:tblPr>
              <a:tblGrid>
                <a:gridCol w="2448272"/>
                <a:gridCol w="10441160"/>
                <a:gridCol w="7848872"/>
              </a:tblGrid>
              <a:tr h="0">
                <a:tc>
                  <a:txBody>
                    <a:bodyPr vert="horz" wrap="square"/>
                    <a:lstStyle/>
                    <a:p>
                      <a:pPr algn="ctr">
                        <a:lnSpc>
                          <a:spcPct val="110000"/>
                        </a:lnSpc>
                        <a:spcAft>
                          <a:spcPct val="0"/>
                        </a:spcAft>
                      </a:pPr>
                      <a:r>
                        <a:rPr lang="zh-CN" sz="4600" b="1">
                          <a:solidFill>
                            <a:schemeClr val="tx1"/>
                          </a:solidFill>
                          <a:effectLst/>
                          <a:latin typeface="微软雅黑" panose="020b0503020204020204" pitchFamily="34" charset="-122"/>
                          <a:ea typeface="微软雅黑" panose="020b0503020204020204" pitchFamily="34" charset="-122"/>
                        </a:rPr>
                        <a:t>思考方向</a:t>
                      </a:r>
                      <a:endParaRPr lang="zh-CN" sz="46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10000"/>
                        </a:lnSpc>
                        <a:spcAft>
                          <a:spcPct val="0"/>
                        </a:spcAft>
                      </a:pPr>
                      <a:r>
                        <a:rPr lang="zh-CN" sz="4600" b="1">
                          <a:solidFill>
                            <a:schemeClr val="tx1"/>
                          </a:solidFill>
                          <a:effectLst/>
                          <a:latin typeface="微软雅黑" panose="020b0503020204020204" pitchFamily="34" charset="-122"/>
                          <a:ea typeface="微软雅黑" panose="020b0503020204020204" pitchFamily="34" charset="-122"/>
                        </a:rPr>
                        <a:t>内涵解读</a:t>
                      </a:r>
                      <a:endParaRPr lang="zh-CN" sz="46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10000"/>
                        </a:lnSpc>
                        <a:spcAft>
                          <a:spcPct val="0"/>
                        </a:spcAft>
                      </a:pPr>
                      <a:r>
                        <a:rPr lang="zh-CN" sz="4600" b="1">
                          <a:solidFill>
                            <a:schemeClr val="tx1"/>
                          </a:solidFill>
                          <a:effectLst/>
                          <a:latin typeface="微软雅黑" panose="020b0503020204020204" pitchFamily="34" charset="-122"/>
                          <a:ea typeface="微软雅黑" panose="020b0503020204020204" pitchFamily="34" charset="-122"/>
                        </a:rPr>
                        <a:t>判断技巧</a:t>
                      </a:r>
                      <a:endParaRPr lang="zh-CN" sz="46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0">
                <a:tc>
                  <a:txBody>
                    <a:bodyPr vert="horz" wrap="square"/>
                    <a:lstStyle/>
                    <a:p>
                      <a:pPr algn="ctr">
                        <a:lnSpc>
                          <a:spcPct val="110000"/>
                        </a:lnSpc>
                        <a:spcAft>
                          <a:spcPct val="0"/>
                        </a:spcAft>
                      </a:pPr>
                      <a:r>
                        <a:rPr lang="zh-CN" sz="4600" b="0">
                          <a:solidFill>
                            <a:schemeClr val="tx1"/>
                          </a:solidFill>
                          <a:effectLst/>
                          <a:latin typeface="微软雅黑" panose="020b0503020204020204" pitchFamily="34" charset="-122"/>
                          <a:ea typeface="微软雅黑" panose="020b0503020204020204" pitchFamily="34" charset="-122"/>
                        </a:rPr>
                        <a:t>条件推断</a:t>
                      </a:r>
                      <a:endParaRPr lang="zh-CN" sz="46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lnSpc>
                          <a:spcPct val="110000"/>
                        </a:lnSpc>
                        <a:spcAft>
                          <a:spcPct val="0"/>
                        </a:spcAft>
                      </a:pPr>
                      <a:r>
                        <a:rPr lang="zh-CN" sz="4600" b="0">
                          <a:solidFill>
                            <a:schemeClr val="tx1"/>
                          </a:solidFill>
                          <a:effectLst/>
                          <a:latin typeface="微软雅黑" panose="020b0503020204020204" pitchFamily="34" charset="-122"/>
                          <a:ea typeface="微软雅黑" panose="020b0503020204020204" pitchFamily="34" charset="-122"/>
                        </a:rPr>
                        <a:t>选项运用条件复句形式表述文本内容</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前一个分句提出一个条件作为推断的前提</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后一个分句以在这个条件下所产生的结果作为推断的结论。根据前提和结论又可分为</a:t>
                      </a:r>
                      <a:r>
                        <a:rPr lang="en-US" sz="4600" b="0">
                          <a:solidFill>
                            <a:schemeClr val="tx1"/>
                          </a:solidFill>
                          <a:effectLst/>
                          <a:latin typeface="微软雅黑" panose="020b0503020204020204" pitchFamily="34" charset="-122"/>
                          <a:ea typeface="微软雅黑" panose="020b0503020204020204" pitchFamily="34" charset="-122"/>
                        </a:rPr>
                        <a:t>:①</a:t>
                      </a:r>
                      <a:r>
                        <a:rPr lang="zh-CN" sz="4600" b="0">
                          <a:solidFill>
                            <a:schemeClr val="tx1"/>
                          </a:solidFill>
                          <a:effectLst/>
                          <a:latin typeface="微软雅黑" panose="020b0503020204020204" pitchFamily="34" charset="-122"/>
                          <a:ea typeface="微软雅黑" panose="020b0503020204020204" pitchFamily="34" charset="-122"/>
                        </a:rPr>
                        <a:t>充分条件。不排除其他条件也会引起同样的结果</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常用关联词“只要……就……”。</a:t>
                      </a:r>
                      <a:r>
                        <a:rPr lang="en-US" sz="4600" b="0">
                          <a:solidFill>
                            <a:schemeClr val="tx1"/>
                          </a:solidFill>
                          <a:effectLst/>
                          <a:latin typeface="微软雅黑" panose="020b0503020204020204" pitchFamily="34" charset="-122"/>
                          <a:ea typeface="微软雅黑" panose="020b0503020204020204" pitchFamily="34" charset="-122"/>
                        </a:rPr>
                        <a:t>②</a:t>
                      </a:r>
                      <a:r>
                        <a:rPr lang="zh-CN" sz="4600" b="0">
                          <a:solidFill>
                            <a:schemeClr val="tx1"/>
                          </a:solidFill>
                          <a:effectLst/>
                          <a:latin typeface="微软雅黑" panose="020b0503020204020204" pitchFamily="34" charset="-122"/>
                          <a:ea typeface="微软雅黑" panose="020b0503020204020204" pitchFamily="34" charset="-122"/>
                        </a:rPr>
                        <a:t>必要条件。没有这个条件就不能产生后面的结果</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常用关联词“只有……才……”。</a:t>
                      </a:r>
                      <a:r>
                        <a:rPr lang="en-US" sz="4600" b="0">
                          <a:solidFill>
                            <a:schemeClr val="tx1"/>
                          </a:solidFill>
                          <a:effectLst/>
                          <a:latin typeface="微软雅黑" panose="020b0503020204020204" pitchFamily="34" charset="-122"/>
                          <a:ea typeface="微软雅黑" panose="020b0503020204020204" pitchFamily="34" charset="-122"/>
                        </a:rPr>
                        <a:t>③</a:t>
                      </a:r>
                      <a:r>
                        <a:rPr lang="zh-CN" sz="4600" b="0">
                          <a:solidFill>
                            <a:schemeClr val="tx1"/>
                          </a:solidFill>
                          <a:effectLst/>
                          <a:latin typeface="微软雅黑" panose="020b0503020204020204" pitchFamily="34" charset="-122"/>
                          <a:ea typeface="微软雅黑" panose="020b0503020204020204" pitchFamily="34" charset="-122"/>
                        </a:rPr>
                        <a:t>无条件。排除一切条件</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无论在什么情况下都会产生同样的结果</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常用关联词“无论……都……”</a:t>
                      </a:r>
                      <a:endParaRPr lang="zh-CN" sz="46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6675" marR="6667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lnSpc>
                          <a:spcPct val="110000"/>
                        </a:lnSpc>
                        <a:spcAft>
                          <a:spcPct val="0"/>
                        </a:spcAft>
                      </a:pPr>
                      <a:r>
                        <a:rPr lang="zh-CN" sz="4600" b="0">
                          <a:solidFill>
                            <a:schemeClr val="tx1"/>
                          </a:solidFill>
                          <a:effectLst/>
                          <a:latin typeface="微软雅黑" panose="020b0503020204020204" pitchFamily="34" charset="-122"/>
                          <a:ea typeface="微软雅黑" panose="020b0503020204020204" pitchFamily="34" charset="-122"/>
                        </a:rPr>
                        <a:t>判断这类选项</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先区分选项是充分条件复句或必要条件复句</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还是无条件复句。回归原文</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分析原文内容是否与之匹配。思考以下三方面</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第一</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前后分句是否构成条件关系</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第二</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是否将原文中的个别因素、措施等转述成充分条件或必要条件</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第三</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是否将原文中的充分条件转述成必要条件</a:t>
                      </a:r>
                      <a:r>
                        <a:rPr lang="en-US" sz="4600" b="0">
                          <a:solidFill>
                            <a:schemeClr val="tx1"/>
                          </a:solidFill>
                          <a:effectLst/>
                          <a:latin typeface="微软雅黑" panose="020b0503020204020204" pitchFamily="34" charset="-122"/>
                          <a:ea typeface="微软雅黑" panose="020b0503020204020204" pitchFamily="34" charset="-122"/>
                        </a:rPr>
                        <a:t>,</a:t>
                      </a:r>
                      <a:r>
                        <a:rPr lang="zh-CN" sz="4600" b="0">
                          <a:solidFill>
                            <a:schemeClr val="tx1"/>
                          </a:solidFill>
                          <a:effectLst/>
                          <a:latin typeface="微软雅黑" panose="020b0503020204020204" pitchFamily="34" charset="-122"/>
                          <a:ea typeface="微软雅黑" panose="020b0503020204020204" pitchFamily="34" charset="-122"/>
                        </a:rPr>
                        <a:t>或相反</a:t>
                      </a:r>
                      <a:endParaRPr lang="zh-CN" sz="46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6675" marR="6667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ransition>
    <p:pull dir="d"/>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972518"/>
            <a:ext cx="20912717" cy="1110497"/>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r">
              <a:lnSpc>
                <a:spcPct val="150000"/>
              </a:lnSpc>
            </a:pPr>
            <a:r>
              <a:rPr kumimoji="0" lang="zh-CN" altLang="en-US" sz="5000" i="0" u="none" strike="noStrike" kern="1200" cap="none" spc="0" normalizeH="0" baseline="0" noProof="0" smtClean="0">
                <a:ln>
                  <a:noFill/>
                </a:ln>
                <a:effectLst/>
                <a:uLnTx/>
                <a:uFillTx/>
                <a:latin typeface="微软雅黑" panose="020b0503020204020204" pitchFamily="34" charset="-122"/>
                <a:ea typeface="微软雅黑" panose="020b0503020204020204" pitchFamily="34" charset="-122"/>
                <a:cs typeface="Times New Roman" panose="02020603050405020304"/>
              </a:rPr>
              <a:t>（续表）</a:t>
            </a:r>
            <a:endParaRPr kumimoji="0" lang="en-US" altLang="zh-CN" sz="5000" i="0" u="none" strike="noStrike" kern="1200" cap="none" spc="0" normalizeH="0" baseline="0" noProof="0" smtClean="0">
              <a:ln>
                <a:noFill/>
              </a:ln>
              <a:effectLst/>
              <a:uLnTx/>
              <a:uFillTx/>
              <a:latin typeface="微软雅黑" panose="020b0503020204020204" pitchFamily="34" charset="-122"/>
              <a:ea typeface="微软雅黑" panose="020b0503020204020204" pitchFamily="34" charset="-122"/>
              <a:cs typeface="Times New Roman" panose="02020603050405020304"/>
            </a:endParaRPr>
          </a:p>
        </p:txBody>
      </p:sp>
      <p:graphicFrame>
        <p:nvGraphicFramePr>
          <p:cNvPr id="3" name="表格 2"/>
          <p:cNvGraphicFramePr>
            <a:graphicFrameLocks noGrp="1"/>
          </p:cNvGraphicFramePr>
          <p:nvPr/>
        </p:nvGraphicFramePr>
        <p:xfrm>
          <a:off x="1633538" y="2289480"/>
          <a:ext cx="20496212" cy="8818817"/>
        </p:xfrm>
        <a:graphic>
          <a:graphicData uri="http://schemas.openxmlformats.org/drawingml/2006/table">
            <a:tbl>
              <a:tblPr firstRow="1" firstCol="1" bandRow="1">
                <a:tableStyleId>{5C22544A-7EE6-4342-B048-85BDC9FD1C3A}</a:tableStyleId>
              </a:tblPr>
              <a:tblGrid>
                <a:gridCol w="2759274"/>
                <a:gridCol w="9577064"/>
                <a:gridCol w="8159874"/>
              </a:tblGrid>
              <a:tr h="0">
                <a:tc>
                  <a:txBody>
                    <a:bodyPr vert="horz" wrap="square"/>
                    <a:lstStyle/>
                    <a:p>
                      <a:pPr algn="ctr">
                        <a:lnSpc>
                          <a:spcPct val="130000"/>
                        </a:lnSpc>
                        <a:spcAft>
                          <a:spcPct val="0"/>
                        </a:spcAft>
                      </a:pPr>
                      <a:r>
                        <a:rPr lang="zh-CN" sz="5000" b="1">
                          <a:solidFill>
                            <a:schemeClr val="tx1"/>
                          </a:solidFill>
                          <a:effectLst/>
                          <a:latin typeface="微软雅黑" panose="020b0503020204020204" pitchFamily="34" charset="-122"/>
                          <a:ea typeface="微软雅黑" panose="020b0503020204020204" pitchFamily="34" charset="-122"/>
                        </a:rPr>
                        <a:t>思考方向</a:t>
                      </a:r>
                      <a:endParaRPr lang="zh-CN" sz="50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30000"/>
                        </a:lnSpc>
                        <a:spcAft>
                          <a:spcPct val="0"/>
                        </a:spcAft>
                      </a:pPr>
                      <a:r>
                        <a:rPr lang="zh-CN" sz="5000" b="1">
                          <a:solidFill>
                            <a:schemeClr val="tx1"/>
                          </a:solidFill>
                          <a:effectLst/>
                          <a:latin typeface="微软雅黑" panose="020b0503020204020204" pitchFamily="34" charset="-122"/>
                          <a:ea typeface="微软雅黑" panose="020b0503020204020204" pitchFamily="34" charset="-122"/>
                        </a:rPr>
                        <a:t>内涵解读</a:t>
                      </a:r>
                      <a:endParaRPr lang="zh-CN" sz="50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30000"/>
                        </a:lnSpc>
                        <a:spcAft>
                          <a:spcPct val="0"/>
                        </a:spcAft>
                      </a:pPr>
                      <a:r>
                        <a:rPr lang="zh-CN" sz="5000" b="1">
                          <a:solidFill>
                            <a:schemeClr val="tx1"/>
                          </a:solidFill>
                          <a:effectLst/>
                          <a:latin typeface="微软雅黑" panose="020b0503020204020204" pitchFamily="34" charset="-122"/>
                          <a:ea typeface="微软雅黑" panose="020b0503020204020204" pitchFamily="34" charset="-122"/>
                        </a:rPr>
                        <a:t>判断技巧</a:t>
                      </a:r>
                      <a:endParaRPr lang="zh-CN" sz="50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0">
                <a:tc>
                  <a:txBody>
                    <a:bodyPr vert="horz" wrap="square"/>
                    <a:lstStyle/>
                    <a:p>
                      <a:pPr algn="ctr">
                        <a:lnSpc>
                          <a:spcPct val="130000"/>
                        </a:lnSpc>
                        <a:spcAft>
                          <a:spcPct val="0"/>
                        </a:spcAft>
                      </a:pPr>
                      <a:r>
                        <a:rPr lang="zh-CN" sz="5000" b="0">
                          <a:solidFill>
                            <a:schemeClr val="tx1"/>
                          </a:solidFill>
                          <a:effectLst/>
                          <a:latin typeface="微软雅黑" panose="020b0503020204020204" pitchFamily="34" charset="-122"/>
                          <a:ea typeface="微软雅黑" panose="020b0503020204020204" pitchFamily="34" charset="-122"/>
                        </a:rPr>
                        <a:t>因果推断</a:t>
                      </a:r>
                      <a:endParaRPr lang="zh-CN" sz="50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lnSpc>
                          <a:spcPct val="130000"/>
                        </a:lnSpc>
                        <a:spcAft>
                          <a:spcPct val="0"/>
                        </a:spcAft>
                      </a:pPr>
                      <a:r>
                        <a:rPr lang="zh-CN" sz="5000" b="0">
                          <a:solidFill>
                            <a:schemeClr val="tx1"/>
                          </a:solidFill>
                          <a:effectLst/>
                          <a:latin typeface="微软雅黑" panose="020b0503020204020204" pitchFamily="34" charset="-122"/>
                          <a:ea typeface="微软雅黑" panose="020b0503020204020204" pitchFamily="34" charset="-122"/>
                        </a:rPr>
                        <a:t>选项运用因果复句形式表述文本内容</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前一个分句是原因</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作为结论产生的前提</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后一个分句是这个原因产生的结果</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作为结论</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也可能反之</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构成“果因推断”。常用关联词有“因为……所以……”“……之所以……是因为……”</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有的直接用“因此”关联结论</a:t>
                      </a:r>
                      <a:endParaRPr lang="zh-CN" sz="50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6675" marR="6667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lnSpc>
                          <a:spcPct val="130000"/>
                        </a:lnSpc>
                        <a:spcAft>
                          <a:spcPct val="0"/>
                        </a:spcAft>
                      </a:pPr>
                      <a:r>
                        <a:rPr lang="zh-CN" sz="5000" b="0">
                          <a:solidFill>
                            <a:schemeClr val="tx1"/>
                          </a:solidFill>
                          <a:effectLst/>
                          <a:latin typeface="微软雅黑" panose="020b0503020204020204" pitchFamily="34" charset="-122"/>
                          <a:ea typeface="微软雅黑" panose="020b0503020204020204" pitchFamily="34" charset="-122"/>
                        </a:rPr>
                        <a:t>分析选项的推断形式是由因到果还是由果到因</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关注选项句中的“因”与“果”在原文中是否在同一位置</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同时还要注意因果</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果因</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推断是否成立</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是否强加因果、是否偷换原因、是否缩小原因范围</a:t>
                      </a:r>
                      <a:endParaRPr lang="zh-CN" sz="50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6675" marR="6667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pic>
        <p:nvPicPr>
          <p:cNvPr id="2" name="Picture 2"/>
          <p:cNvPicPr>
            <a:picLocks noChangeAspect="1"/>
          </p:cNvPicPr>
          <p:nvPr/>
        </p:nvPicPr>
        <p:blipFill>
          <a:blip r:embed="rId2"/>
          <a:stretch>
            <a:fillRect/>
          </a:stretch>
        </p:blipFill>
        <p:spPr>
          <a:xfrm flipH="1">
            <a:off x="11938000" y="11099800"/>
            <a:ext cx="0" cy="0"/>
          </a:xfrm>
          <a:prstGeom prst="rect">
            <a:avLst/>
          </a:prstGeom>
          <a:ln>
            <a:noFill/>
          </a:ln>
        </p:spPr>
      </p:pic>
    </p:spTree>
  </p:cSld>
  <p:clrMapOvr>
    <a:masterClrMapping/>
  </p:clrMapOvr>
  <p:transition>
    <p:pull dir="d"/>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1365364" y="972518"/>
            <a:ext cx="20912717" cy="1110497"/>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r">
              <a:lnSpc>
                <a:spcPct val="150000"/>
              </a:lnSpc>
            </a:pPr>
            <a:r>
              <a:rPr kumimoji="0" lang="zh-CN" altLang="en-US" sz="5000" i="0" u="none" strike="noStrike" kern="1200" cap="none" spc="0" normalizeH="0" baseline="0" noProof="0" smtClean="0">
                <a:ln>
                  <a:noFill/>
                </a:ln>
                <a:effectLst/>
                <a:uLnTx/>
                <a:uFillTx/>
                <a:latin typeface="微软雅黑" panose="020b0503020204020204" pitchFamily="34" charset="-122"/>
                <a:ea typeface="微软雅黑" panose="020b0503020204020204" pitchFamily="34" charset="-122"/>
                <a:cs typeface="Times New Roman" panose="02020603050405020304"/>
              </a:rPr>
              <a:t>（续表）</a:t>
            </a:r>
            <a:endParaRPr kumimoji="0" lang="en-US" altLang="zh-CN" sz="5000" i="0" u="none" strike="noStrike" kern="1200" cap="none" spc="0" normalizeH="0" baseline="0" noProof="0" smtClean="0">
              <a:ln>
                <a:noFill/>
              </a:ln>
              <a:effectLst/>
              <a:uLnTx/>
              <a:uFillTx/>
              <a:latin typeface="微软雅黑" panose="020b0503020204020204" pitchFamily="34" charset="-122"/>
              <a:ea typeface="微软雅黑" panose="020b0503020204020204" pitchFamily="34" charset="-122"/>
              <a:cs typeface="Times New Roman" panose="02020603050405020304"/>
            </a:endParaRPr>
          </a:p>
        </p:txBody>
      </p:sp>
      <p:graphicFrame>
        <p:nvGraphicFramePr>
          <p:cNvPr id="3" name="表格 2"/>
          <p:cNvGraphicFramePr>
            <a:graphicFrameLocks noGrp="1"/>
          </p:cNvGraphicFramePr>
          <p:nvPr/>
        </p:nvGraphicFramePr>
        <p:xfrm>
          <a:off x="1633538" y="2289480"/>
          <a:ext cx="20496212" cy="6837617"/>
        </p:xfrm>
        <a:graphic>
          <a:graphicData uri="http://schemas.openxmlformats.org/drawingml/2006/table">
            <a:tbl>
              <a:tblPr firstRow="1" firstCol="1" bandRow="1">
                <a:tableStyleId>{5C22544A-7EE6-4342-B048-85BDC9FD1C3A}</a:tableStyleId>
              </a:tblPr>
              <a:tblGrid>
                <a:gridCol w="2759274"/>
                <a:gridCol w="9577064"/>
                <a:gridCol w="8159874"/>
              </a:tblGrid>
              <a:tr h="0">
                <a:tc>
                  <a:txBody>
                    <a:bodyPr vert="horz" wrap="square"/>
                    <a:lstStyle/>
                    <a:p>
                      <a:pPr algn="ctr">
                        <a:lnSpc>
                          <a:spcPct val="130000"/>
                        </a:lnSpc>
                        <a:spcAft>
                          <a:spcPct val="0"/>
                        </a:spcAft>
                      </a:pPr>
                      <a:r>
                        <a:rPr lang="zh-CN" sz="5000" b="1">
                          <a:solidFill>
                            <a:schemeClr val="tx1"/>
                          </a:solidFill>
                          <a:effectLst/>
                          <a:latin typeface="微软雅黑" panose="020b0503020204020204" pitchFamily="34" charset="-122"/>
                          <a:ea typeface="微软雅黑" panose="020b0503020204020204" pitchFamily="34" charset="-122"/>
                        </a:rPr>
                        <a:t>思考方向</a:t>
                      </a:r>
                      <a:endParaRPr lang="zh-CN" sz="50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30000"/>
                        </a:lnSpc>
                        <a:spcAft>
                          <a:spcPct val="0"/>
                        </a:spcAft>
                      </a:pPr>
                      <a:r>
                        <a:rPr lang="zh-CN" sz="5000" b="1">
                          <a:solidFill>
                            <a:schemeClr val="tx1"/>
                          </a:solidFill>
                          <a:effectLst/>
                          <a:latin typeface="微软雅黑" panose="020b0503020204020204" pitchFamily="34" charset="-122"/>
                          <a:ea typeface="微软雅黑" panose="020b0503020204020204" pitchFamily="34" charset="-122"/>
                        </a:rPr>
                        <a:t>内涵解读</a:t>
                      </a:r>
                      <a:endParaRPr lang="zh-CN" sz="50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ctr">
                        <a:lnSpc>
                          <a:spcPct val="130000"/>
                        </a:lnSpc>
                        <a:spcAft>
                          <a:spcPct val="0"/>
                        </a:spcAft>
                      </a:pPr>
                      <a:r>
                        <a:rPr lang="zh-CN" sz="5000" b="1">
                          <a:solidFill>
                            <a:schemeClr val="tx1"/>
                          </a:solidFill>
                          <a:effectLst/>
                          <a:latin typeface="微软雅黑" panose="020b0503020204020204" pitchFamily="34" charset="-122"/>
                          <a:ea typeface="微软雅黑" panose="020b0503020204020204" pitchFamily="34" charset="-122"/>
                        </a:rPr>
                        <a:t>判断技巧</a:t>
                      </a:r>
                      <a:endParaRPr lang="zh-CN" sz="5000" b="1">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0">
                <a:tc>
                  <a:txBody>
                    <a:bodyPr vert="horz" wrap="square"/>
                    <a:lstStyle/>
                    <a:p>
                      <a:pPr algn="ctr">
                        <a:lnSpc>
                          <a:spcPct val="130000"/>
                        </a:lnSpc>
                        <a:spcAft>
                          <a:spcPct val="0"/>
                        </a:spcAft>
                      </a:pPr>
                      <a:r>
                        <a:rPr lang="zh-CN" sz="5000" b="0">
                          <a:solidFill>
                            <a:schemeClr val="tx1"/>
                          </a:solidFill>
                          <a:effectLst/>
                          <a:latin typeface="微软雅黑" panose="020b0503020204020204" pitchFamily="34" charset="-122"/>
                          <a:ea typeface="微软雅黑" panose="020b0503020204020204" pitchFamily="34" charset="-122"/>
                        </a:rPr>
                        <a:t>目的推断</a:t>
                      </a:r>
                      <a:endParaRPr lang="zh-CN" sz="50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0" marR="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lnSpc>
                          <a:spcPct val="130000"/>
                        </a:lnSpc>
                        <a:spcAft>
                          <a:spcPct val="0"/>
                        </a:spcAft>
                      </a:pPr>
                      <a:r>
                        <a:rPr lang="zh-CN" sz="5000" b="0">
                          <a:solidFill>
                            <a:schemeClr val="tx1"/>
                          </a:solidFill>
                          <a:effectLst/>
                          <a:latin typeface="微软雅黑" panose="020b0503020204020204" pitchFamily="34" charset="-122"/>
                          <a:ea typeface="微软雅黑" panose="020b0503020204020204" pitchFamily="34" charset="-122"/>
                        </a:rPr>
                        <a:t>选项运用目的复句形式表述文本内容</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一个分句表述实现某种目的或避免某种结果</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一个分句表示为此而采取的行为</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常见的关联词有</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为了……</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以……</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以便……</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用以……</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为的是……</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以免……</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省得……</a:t>
                      </a:r>
                      <a:endParaRPr lang="zh-CN" sz="50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6675" marR="6667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vert="horz" wrap="square"/>
                    <a:lstStyle/>
                    <a:p>
                      <a:pPr algn="l">
                        <a:lnSpc>
                          <a:spcPct val="130000"/>
                        </a:lnSpc>
                        <a:spcAft>
                          <a:spcPct val="0"/>
                        </a:spcAft>
                      </a:pPr>
                      <a:r>
                        <a:rPr lang="zh-CN" sz="5000" b="0">
                          <a:solidFill>
                            <a:schemeClr val="tx1"/>
                          </a:solidFill>
                          <a:effectLst/>
                          <a:latin typeface="微软雅黑" panose="020b0503020204020204" pitchFamily="34" charset="-122"/>
                          <a:ea typeface="微软雅黑" panose="020b0503020204020204" pitchFamily="34" charset="-122"/>
                        </a:rPr>
                        <a:t>判断此类选项正误</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首先考虑目的复句是否成立</a:t>
                      </a:r>
                      <a:r>
                        <a:rPr lang="en-US" sz="5000" b="0">
                          <a:solidFill>
                            <a:schemeClr val="tx1"/>
                          </a:solidFill>
                          <a:effectLst/>
                          <a:latin typeface="微软雅黑" panose="020b0503020204020204" pitchFamily="34" charset="-122"/>
                          <a:ea typeface="微软雅黑" panose="020b0503020204020204" pitchFamily="34" charset="-122"/>
                        </a:rPr>
                        <a:t>,</a:t>
                      </a:r>
                      <a:r>
                        <a:rPr lang="zh-CN" sz="5000" b="0">
                          <a:solidFill>
                            <a:schemeClr val="tx1"/>
                          </a:solidFill>
                          <a:effectLst/>
                          <a:latin typeface="微软雅黑" panose="020b0503020204020204" pitchFamily="34" charset="-122"/>
                          <a:ea typeface="微软雅黑" panose="020b0503020204020204" pitchFamily="34" charset="-122"/>
                        </a:rPr>
                        <a:t>再考虑“目的”和为了实现“目的”采取的措施、方针等是否与原文内容匹配</a:t>
                      </a:r>
                      <a:endParaRPr lang="zh-CN" sz="5000" b="0">
                        <a:solidFill>
                          <a:schemeClr val="tx1"/>
                        </a:solidFill>
                        <a:effectLst/>
                        <a:latin typeface="微软雅黑" panose="020b0503020204020204" pitchFamily="34" charset="-122"/>
                        <a:ea typeface="微软雅黑" panose="020b0503020204020204" pitchFamily="34" charset="-122"/>
                        <a:cs typeface="Times New Roman" panose="02020603050405020304" pitchFamily="18" charset="0"/>
                      </a:endParaRPr>
                    </a:p>
                  </a:txBody>
                  <a:tcPr marL="66675" marR="6667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cSld>
  <p:clrMapOvr>
    <a:masterClrMapping/>
  </p:clrMapOvr>
  <p:transition>
    <p:pull dir="d"/>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861308"/>
            <a:ext cx="21242361" cy="9324975"/>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marL="0" marR="0" lvl="0" indent="0" algn="just" defTabSz="2117725" rtl="0" eaLnBrk="1" fontAlgn="base" latinLnBrk="0" hangingPunct="1">
              <a:lnSpc>
                <a:spcPct val="150000"/>
              </a:lnSpc>
              <a:spcBef>
                <a:spcPct val="0"/>
              </a:spcBef>
              <a:spcAft>
                <a:spcPct val="0"/>
              </a:spcAft>
              <a:buClrTx/>
              <a:buSzTx/>
              <a:buFontTx/>
              <a:buNone/>
              <a:defRPr/>
            </a:pPr>
            <a:r>
              <a:rPr kumimoji="0" lang="en-US" altLang="zh-CN"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rPr>
              <a:t>对点训练</a:t>
            </a:r>
            <a:r>
              <a:rPr kumimoji="0" lang="en-US" altLang="zh-CN"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rPr>
              <a:t>】</a:t>
            </a:r>
            <a:endParaRPr kumimoji="0" lang="en-US" altLang="zh-CN" sz="5000" b="1" i="0" u="none" strike="noStrike" kern="1200" cap="none" spc="0" normalizeH="0" baseline="0" noProof="0">
              <a:ln>
                <a:noFill/>
              </a:ln>
              <a:solidFill>
                <a:srgbClr val="F79646">
                  <a:lumMod val="75000"/>
                </a:srgbClr>
              </a:solidFill>
              <a:effectLst/>
              <a:uLnTx/>
              <a:uFillTx/>
              <a:latin typeface="Times New Roman" panose="02020603050405020304"/>
              <a:ea typeface="微软雅黑" panose="020b0503020204020204" pitchFamily="34" charset="-122"/>
              <a:cs typeface="Times New Roman" panose="02020603050405020304"/>
            </a:endParaRPr>
          </a:p>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选项</a:t>
            </a:r>
            <a:r>
              <a:rPr kumimoji="0" lang="en-US" altLang="zh-CN"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 </a:t>
            </a:r>
            <a:r>
              <a:rPr lang="en-US" altLang="zh-CN" sz="5000">
                <a:solidFill>
                  <a:prstClr val="black"/>
                </a:solidFill>
                <a:latin typeface="Times New Roman" panose="02020603050405020304"/>
                <a:ea typeface="微软雅黑" panose="020b0503020204020204" pitchFamily="34" charset="-122"/>
                <a:cs typeface="Times New Roman" panose="02020603050405020304"/>
              </a:rPr>
              <a:t>[2020·</a:t>
            </a:r>
            <a:r>
              <a:rPr lang="zh-CN" altLang="en-US" sz="5000">
                <a:solidFill>
                  <a:prstClr val="black"/>
                </a:solidFill>
                <a:latin typeface="Times New Roman" panose="02020603050405020304"/>
                <a:ea typeface="微软雅黑" panose="020b0503020204020204" pitchFamily="34" charset="-122"/>
                <a:cs typeface="Times New Roman" panose="02020603050405020304"/>
              </a:rPr>
              <a:t>新高考全国</a:t>
            </a:r>
            <a:r>
              <a:rPr lang="en-US" altLang="zh-CN" sz="5000">
                <a:solidFill>
                  <a:prstClr val="black"/>
                </a:solidFill>
                <a:latin typeface="Times New Roman" panose="02020603050405020304"/>
                <a:ea typeface="微软雅黑" panose="020b0503020204020204" pitchFamily="34" charset="-122"/>
                <a:cs typeface="Times New Roman" panose="02020603050405020304"/>
              </a:rPr>
              <a:t>Ⅰ</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卷</a:t>
            </a:r>
            <a:r>
              <a:rPr lang="en-US" altLang="zh-CN" sz="5000">
                <a:solidFill>
                  <a:prstClr val="black"/>
                </a:solidFill>
                <a:latin typeface="Times New Roman" panose="02020603050405020304"/>
                <a:ea typeface="微软雅黑" panose="020b0503020204020204" pitchFamily="34" charset="-122"/>
                <a:cs typeface="Times New Roman" panose="02020603050405020304"/>
              </a:rPr>
              <a:t>,T2—C] </a:t>
            </a:r>
            <a:r>
              <a:rPr lang="zh-CN" altLang="en-US" sz="5000">
                <a:solidFill>
                  <a:prstClr val="black"/>
                </a:solidFill>
                <a:latin typeface="Times New Roman" panose="02020603050405020304"/>
                <a:ea typeface="微软雅黑" panose="020b0503020204020204" pitchFamily="34" charset="-122"/>
                <a:cs typeface="Times New Roman" panose="02020603050405020304"/>
              </a:rPr>
              <a:t>改革开放以来</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我国历史地理学的一些研究在国际上领先</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主要得益于学科分支的开拓和研究领域的扩大。</a:t>
            </a:r>
            <a:endPar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endParaRPr>
          </a:p>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原文</a:t>
            </a: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lang="zh-CN" altLang="en-US" sz="5000" smtClean="0">
                <a:solidFill>
                  <a:prstClr val="black"/>
                </a:solidFill>
                <a:latin typeface="Times New Roman" panose="02020603050405020304"/>
                <a:ea typeface="微软雅黑" panose="020b0503020204020204" pitchFamily="34" charset="-122"/>
                <a:cs typeface="Times New Roman" panose="02020603050405020304"/>
              </a:rPr>
              <a:t>改革开放</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以来</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我国的历史地理学者继承和发扬沿革地理注重文献考证的传统</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充分运用地理学和相关学科的科学原理</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引入先进的理论、方法和技术</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不断开拓新的学科分支</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扩大研究领域</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在历史地图编绘、行政区划史、人口史、区域文化地理、环境变迁、历史地理文献研究和整理等方面都取得显著成绩</a:t>
            </a:r>
            <a:r>
              <a:rPr lang="en-US" altLang="zh-CN" sz="5000">
                <a:solidFill>
                  <a:prstClr val="black"/>
                </a:solidFill>
                <a:latin typeface="Times New Roman" panose="02020603050405020304"/>
                <a:ea typeface="微软雅黑" panose="020b0503020204020204" pitchFamily="34" charset="-122"/>
                <a:cs typeface="Times New Roman" panose="02020603050405020304"/>
              </a:rPr>
              <a:t>,</a:t>
            </a:r>
            <a:r>
              <a:rPr lang="zh-CN" altLang="en-US" sz="5000">
                <a:solidFill>
                  <a:prstClr val="black"/>
                </a:solidFill>
                <a:latin typeface="Times New Roman" panose="02020603050405020304"/>
                <a:ea typeface="微软雅黑" panose="020b0503020204020204" pitchFamily="34" charset="-122"/>
                <a:cs typeface="Times New Roman" panose="02020603050405020304"/>
              </a:rPr>
              <a:t>有的已居国际领先地位。 </a:t>
            </a:r>
            <a:endParaRPr kumimoji="0" lang="en-US" altLang="zh-CN" sz="5000" b="0"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4"/>
          <p:cNvSpPr txBox="1"/>
          <p:nvPr/>
        </p:nvSpPr>
        <p:spPr>
          <a:xfrm>
            <a:off x="1512492" y="861308"/>
            <a:ext cx="21242361" cy="5726696"/>
          </a:xfrm>
          <a:prstGeom prst="rect">
            <a:avLst/>
          </a:prstGeom>
          <a:noFill/>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lvl="0" algn="just">
              <a:lnSpc>
                <a:spcPct val="150000"/>
              </a:lnSpc>
            </a:pP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zh-CN" altLang="en-US"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比对</a:t>
            </a:r>
            <a:r>
              <a:rPr kumimoji="0" lang="en-US" altLang="zh-CN" sz="5000" b="1" i="0" u="none" strike="noStrike" kern="1200" cap="none" spc="0" normalizeH="0" baseline="0" noProof="0" smtClean="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a:t>
            </a:r>
            <a:r>
              <a:rPr kumimoji="0" lang="en-US" altLang="zh-CN" sz="5000" b="1"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rPr>
              <a:t> </a:t>
            </a:r>
            <a:r>
              <a:rPr lang="zh-CN" altLang="en-US" sz="5000" smtClean="0">
                <a:solidFill>
                  <a:srgbClr val="A50021"/>
                </a:solidFill>
                <a:latin typeface="Times New Roman" panose="02020603050405020304"/>
                <a:ea typeface="微软雅黑" panose="020b0503020204020204" pitchFamily="34" charset="-122"/>
                <a:cs typeface="Times New Roman" panose="02020603050405020304"/>
              </a:rPr>
              <a:t>根据</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原文可知</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改革开放以来</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我国历史地理学的一些研究在国际上领先</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原因是“我国的历史地理学者继承和发扬沿革地理注重文献考证的传统</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充分运用地理学和相关学科的科学原理</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引入先进的理论、方法和技术</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不断开拓新的学科分支</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扩大研究领域”。以上原因并没有说哪个是主要原因</a:t>
            </a:r>
            <a:r>
              <a:rPr lang="en-US" altLang="zh-CN" sz="5000">
                <a:solidFill>
                  <a:srgbClr val="A50021"/>
                </a:solidFill>
                <a:latin typeface="Times New Roman" panose="02020603050405020304"/>
                <a:ea typeface="微软雅黑" panose="020b0503020204020204" pitchFamily="34" charset="-122"/>
                <a:cs typeface="Times New Roman" panose="02020603050405020304"/>
              </a:rPr>
              <a:t>,</a:t>
            </a:r>
            <a:r>
              <a:rPr lang="zh-CN" altLang="en-US" sz="5000">
                <a:solidFill>
                  <a:srgbClr val="A50021"/>
                </a:solidFill>
                <a:latin typeface="Times New Roman" panose="02020603050405020304"/>
                <a:ea typeface="微软雅黑" panose="020b0503020204020204" pitchFamily="34" charset="-122"/>
                <a:cs typeface="Times New Roman" panose="02020603050405020304"/>
              </a:rPr>
              <a:t>选项强加关系。</a:t>
            </a:r>
            <a:endParaRPr kumimoji="0" lang="zh-CN" altLang="en-US" sz="5000" b="0" i="0" u="none" strike="noStrike" kern="1200" cap="none" spc="0" normalizeH="0" baseline="0" noProof="0">
              <a:ln>
                <a:noFill/>
              </a:ln>
              <a:solidFill>
                <a:prstClr val="black"/>
              </a:solidFill>
              <a:effectLst/>
              <a:uLnTx/>
              <a:uFillTx/>
              <a:latin typeface="Times New Roman" panose="02020603050405020304"/>
              <a:ea typeface="微软雅黑" panose="020b0503020204020204" pitchFamily="34" charset="-122"/>
              <a:cs typeface="Times New Roman" panose="02020603050405020304"/>
            </a:endParaRPr>
          </a:p>
        </p:txBody>
      </p:sp>
    </p:spTree>
  </p:cSld>
  <p:clrMapOvr>
    <a:masterClrMapping/>
  </p:clrMapOvr>
  <p:transition>
    <p:pull dir="d"/>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矩形 16"/>
          <p:cNvSpPr/>
          <p:nvPr/>
        </p:nvSpPr>
        <p:spPr>
          <a:xfrm>
            <a:off x="3718629" y="4212878"/>
            <a:ext cx="16326028" cy="1568450"/>
          </a:xfrm>
          <a:prstGeom prst="rect">
            <a:avLst/>
          </a:prstGeom>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r>
              <a:rPr lang="zh-CN" sz="9600" b="1" spc="300">
                <a:solidFill>
                  <a:schemeClr val="accent6">
                    <a:lumMod val="75000"/>
                  </a:schemeClr>
                </a:solidFill>
                <a:latin typeface="微软雅黑" panose="020b0503020204020204" pitchFamily="34" charset="-122"/>
                <a:ea typeface="微软雅黑" panose="020b0503020204020204" pitchFamily="34" charset="-122"/>
              </a:rPr>
              <a:t>巩固训练</a:t>
            </a:r>
            <a:endParaRPr lang="zh-CN" sz="9600" b="1" spc="300">
              <a:solidFill>
                <a:schemeClr val="accent6">
                  <a:lumMod val="75000"/>
                </a:schemeClr>
              </a:solidFill>
              <a:latin typeface="微软雅黑" panose="020b0503020204020204" pitchFamily="34" charset="-122"/>
              <a:ea typeface="微软雅黑" panose="020b0503020204020204" pitchFamily="34" charset="-122"/>
            </a:endParaRPr>
          </a:p>
        </p:txBody>
      </p:sp>
      <p:sp>
        <p:nvSpPr>
          <p:cNvPr id="2" name="矩形 1"/>
          <p:cNvSpPr/>
          <p:nvPr>
            <p:custDataLst>
              <p:tags r:id="rId2"/>
            </p:custDataLst>
          </p:nvPr>
        </p:nvSpPr>
        <p:spPr>
          <a:xfrm>
            <a:off x="2521115" y="6805310"/>
            <a:ext cx="19611493" cy="10915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a:spAutoFit/>
          </a:bodyPr>
          <a:lstStyle>
            <a:defPPr>
              <a:defRPr lang="zh-CN"/>
            </a:defPPr>
            <a:lvl1pPr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1pPr>
            <a:lvl2pPr marL="1059180" indent="-601980"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2pPr>
            <a:lvl3pPr marL="2117725" indent="-120332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3pPr>
            <a:lvl4pPr marL="3178175" indent="-180657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4pPr>
            <a:lvl5pPr marL="4237355" indent="-2408555" algn="l" defTabSz="2117725" rtl="0" fontAlgn="base">
              <a:spcBef>
                <a:spcPct val="0"/>
              </a:spcBef>
              <a:spcAft>
                <a:spcPct val="0"/>
              </a:spcAft>
              <a:defRPr sz="4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42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42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42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4200" kern="1200">
                <a:solidFill>
                  <a:schemeClr val="tx1"/>
                </a:solidFill>
                <a:latin typeface="Arial" pitchFamily="34" charset="0"/>
                <a:ea typeface="宋体" panose="02010600030101010101" pitchFamily="2" charset="-122"/>
                <a:cs typeface="+mn-cs"/>
              </a:defRPr>
            </a:lvl9pPr>
          </a:lstStyle>
          <a:p>
            <a:pPr algn="ctr"/>
            <a:r>
              <a:rPr lang="zh-CN" altLang="en-US" sz="6500" b="1" spc="300">
                <a:solidFill>
                  <a:srgbClr val="FF0000"/>
                </a:solidFill>
                <a:latin typeface="微软雅黑" panose="020b0503020204020204" pitchFamily="34" charset="-122"/>
                <a:ea typeface="微软雅黑" panose="020b0503020204020204" pitchFamily="34" charset="-122"/>
              </a:rPr>
              <a:t> </a:t>
            </a:r>
            <a:endParaRPr lang="en-US" altLang="zh-CN" sz="7200" b="1" spc="300">
              <a:solidFill>
                <a:srgbClr val="FF0000"/>
              </a:solidFill>
              <a:latin typeface="微软雅黑" panose="020b0503020204020204" pitchFamily="34" charset="-122"/>
              <a:ea typeface="微软雅黑" panose="020b0503020204020204" pitchFamily="34" charset="-122"/>
            </a:endParaRPr>
          </a:p>
        </p:txBody>
      </p:sp>
    </p:spTree>
  </p:cSld>
  <p:clrMapOvr>
    <a:masterClrMapping/>
  </p:clrMapOvr>
  <p:transition>
    <p:pull dir="d"/>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22492970" cy="120523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https://d.book118.com/575003142114011043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17</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宋体</vt:lpstr>
      <vt:lpstr>微软雅黑</vt:lpstr>
      <vt:lpstr>黑体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2024-09-05T01:11:40.044</cp:lastPrinted>
  <dcterms:created xsi:type="dcterms:W3CDTF">2024-09-04T17:11:40Z</dcterms:created>
  <dcterms:modified xsi:type="dcterms:W3CDTF">2024-09-04T17:11:41Z</dcterms:modified>
</cp:coreProperties>
</file>