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F3CA70-14E7-4AA8-9B40-DDE068F3A6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C37DD1-B6AD-4BBD-8137-7332CC3815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E5CAF8-B17F-485F-85E0-4F3DD317F0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1C7963-DC85-4B90-A285-7E3F04F797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2465A1-8191-4B28-912D-BDF7409C10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754FDB-3187-41EF-9D3F-B4DF8622DC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40499D-94B8-417A-86B6-FDD3368335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7C980C-8F55-4ABC-9661-8E6C4D31DE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3C61FC-6AFA-4F5C-8F53-76C0323760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1FF5AE-7CFE-4526-A41A-21DB7C0079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3309F7-4333-4DF9-B1C3-88E64811F3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01304232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医疗机构院内感染防控培训课件医疗资源利用与院内感染防控</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2024-02-04</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a:ln w="28575">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a:ln>
              <a:solidFill>
                <a:srgbClr val="FFFFFF">
                  <a:alpha val="100000"/>
                </a:srgbClr>
              </a:solid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院内感染防控概述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医疗资源利用与优化配置</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关键环节与重点部门管理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医务人员培训与职责落实</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监测评估与持续改进策略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总结反思与未来展望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院内感染防控概述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752" b="16752"/>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850" b="17850"/>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危害</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院内感染不仅对患者健康造成严重威胁，增加患者痛苦和经济负担，同时也影响医疗机构的声誉和医疗质量。</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院内感染，也称医院获得性感染或医院内感染，是指住院病人在医院内获得的感染。由于感染有一定的潜伏期，因此医院感染也包括在医院内感染而在出院后才发病的病人。</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院内感染定义及危害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0420" r="10420"/>
          <a:stretch>
            <a:fillRect/>
          </a:stretch>
        </p:blipFill>
        <p:spPr>
          <a:xfrm>
            <a:off x="6099052" y="1665911"/>
            <a:ext cx="5058969"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降低院内感染发生率，提高医疗质量和患者安全。</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坚持预防为主，加强监测和管理，采取综合性防控措施，确保患者和医务人员的健康与安全。</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目标</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原则</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防控目标与原则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2502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518186"/>
            <a:ext cx="8135183" cy="274722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just">
              <a:lnSpc>
                <a:spcPct val="150000"/>
              </a:lnSpc>
              <a:buFont typeface="Arial"/>
              <a:buChar char="•"/>
              <a:defRPr/>
            </a:pPr>
            <a:r>
              <a:rPr lang="en-US" sz="1500">
                <a:solidFill>
                  <a:srgbClr val="FFFFFF">
                    <a:alpha val="100000"/>
                  </a:srgbClr>
                </a:solidFill>
                <a:latin typeface="Microsoft Yahei"/>
                <a:ea typeface="Microsoft Yahei"/>
                <a:cs typeface="Microsoft Yahei"/>
              </a:rPr>
              <a:t>国家卫生健康委员会等相关部门发布了一系列关于院内感染防控的政策法规，如《医院感染管理办法》、《医疗废物管理条例》等，为医疗机构开展院内感染防控工作提供了指导和依据。同时，各级卫生行政部门也加强了对医疗机构院内感染防控工作的监督和检查力度。</a:t>
            </a:r>
            <a:endParaRPr lang="en-US" sz="1100"/>
          </a:p>
        </p:txBody>
      </p:sp>
      <p:sp>
        <p:nvSpPr>
          <p:cNvPr id="4" name="AutoShape 4"/>
          <p:cNvSpPr/>
          <p:nvPr/>
        </p:nvSpPr>
        <p:spPr>
          <a:xfrm>
            <a:off x="1856499" y="2009496"/>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8927447" y="1260262"/>
            <a:ext cx="5386942" cy="5386942"/>
            <a:chOff x="8927447" y="1260262"/>
            <a:chExt cx="5386942" cy="5386942"/>
          </a:xfrm>
        </p:grpSpPr>
        <p:sp>
          <p:nvSpPr>
            <p:cNvPr id="6" name="AutoShape 6"/>
            <p:cNvSpPr/>
            <p:nvPr/>
          </p:nvSpPr>
          <p:spPr>
            <a:xfrm>
              <a:off x="11148379" y="3481194"/>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259101"/>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3037008"/>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814915"/>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592821"/>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370728"/>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148635"/>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926542"/>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704448"/>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482355"/>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260262"/>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215798"/>
            <a:ext cx="10649511" cy="926592"/>
            <a:chOff x="454963" y="215798"/>
            <a:chExt cx="10649511" cy="926592"/>
          </a:xfrm>
        </p:grpSpPr>
        <p:sp>
          <p:nvSpPr>
            <p:cNvPr id="18" name="AutoShape 18"/>
            <p:cNvSpPr/>
            <p:nvPr/>
          </p:nvSpPr>
          <p:spPr>
            <a:xfrm>
              <a:off x="454963" y="46503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62089"/>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63805"/>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72775"/>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8642"/>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8281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9862"/>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81579"/>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90549"/>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86416"/>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700586"/>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7636"/>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9352"/>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8322"/>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70419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81835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815410"/>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817126"/>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826096"/>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821963"/>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215798"/>
              <a:ext cx="10009632"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alpha val="100000"/>
                    </a:schemeClr>
                  </a:solidFill>
                  <a:latin typeface="Microsoft Yahei"/>
                  <a:ea typeface="Microsoft Yahei"/>
                  <a:cs typeface="Microsoft Yahei"/>
                </a:rPr>
                <a:t>政策法规背景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医疗资源利用与优化配置</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542" b="24542"/>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11989" b="1198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医疗资源总量不足</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包括人员、设备、床位等，难以满足日益增长的医疗需求。</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资源分布不均</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优质医疗资源主要集中在大型医疗机构，基层医疗机构资源相对匮乏。</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利用效率不高</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部分医疗机构存在资源浪费现象，如设备闲置、床位周转率低等。</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医疗资源现状分析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l="8811" r="8811"/>
          <a:stretch>
            <a:fillRect/>
          </a:stretch>
        </p:blipFill>
        <p:spPr>
          <a:xfrm>
            <a:off x="6907441" y="1792193"/>
            <a:ext cx="4502197"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需求导向原则</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根据地区、人口、疾病谱等需求，合理配置医疗资源。</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均衡发展策略</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加强基层医疗机构建设，推动医疗资源下沉，实现区域均衡发展。</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资源共享与协同</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建立区域医疗中心，推动医疗机构之间的资源共享与协同合作。</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合理配置原则与策略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加强内部管理</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优化诊疗流程，提高医疗服务效率。</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强化信息化建设</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利用信息技术手段，提高医疗资源管理和利用效率。</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推广预约诊疗</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引导患者有序就医，减少医院拥挤现象。</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加强人才培养</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加大对医疗人才的培养和引进力度，提高医疗队伍整体素质。</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提高资源利用效率举措</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关键环节与重点部门管理</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237" r="1823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定期进行空气、物体表面和手术器械的消毒，确保手术环境无菌。</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严格手术室环境消毒</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手术人员需严格遵守无菌操作规程，减少手术过程中的污染。</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强化手术人员无菌操作</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明确划分洁净区、清洁区和污染区，确保手术流程顺畅。</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合理布局手术室区域</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定期对手术室空气、物体表面进行微生物监测，及时发现并控制污染源。</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监测并控制手术室微生物</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手术室管理要点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严格执行消毒隔离制度</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对ICU内的空气、物体表面、医疗器械等进行定期消毒，确保患者安全。</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加强手卫生管理</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医护人员需严格执行手卫生规范，减少交叉感染的风险。</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合理配置医疗资源</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根据患者病情和护理需求，合理配置医护人员和医疗设备资源。</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强化感染监测与报告</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定期对ICU患者进行感染监测，及时发现并处理感染病例。</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重症监护室（ICU）管理规范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https://d.book118.com/575013042321011111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2024-09-17T20:47:38.186</cp:lastPrinted>
  <dcterms:created xsi:type="dcterms:W3CDTF">2024-09-17T12:47:38Z</dcterms:created>
  <dcterms:modified xsi:type="dcterms:W3CDTF">2024-09-17T12:47:40Z</dcterms:modified>
</cp:coreProperties>
</file>