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BSUFSU+MNQDHC+ArialMT"/>
      <p:regular r:id="rId19"/>
    </p:embeddedFont>
    <p:embeddedFont>
      <p:font typeface="CQJJDQ+MS-UIGothic"/>
      <p:regular r:id="rId20"/>
    </p:embeddedFont>
    <p:embeddedFont>
      <p:font typeface="EDTWHI+ITBREO+MicrosoftYaHei"/>
      <p:regular r:id="rId21"/>
    </p:embeddedFont>
    <p:embeddedFont>
      <p:font typeface="UHPIHQ+QGUWFS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D3AE5-F3FB-452C-8A25-7604ABE60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87514-3BB3-428C-99F9-0355B5E5A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F0F3F-A53B-4046-A224-0A176DD7E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BE75C-26F9-45B9-A172-5CE5FE890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872EB5-2D59-41C3-B093-910EE6817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B4B010-0E03-4422-82C0-425B3A656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730432-8F3C-43D8-864C-42338FBD0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E242A-211E-44AF-B2BC-E7A169273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CF4D2-AC1B-421F-8688-180F56FB0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04F6C-6D8F-4A85-BA06-2BB502A8A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51F6E-1314-4FED-B0F6-24710C600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3124023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738822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SUFSU+MNQDHC+ArialMT"/>
                <a:cs typeface="BSUFSU+MNQDH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子商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网站平台概述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738822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SUFSU+MNQDHC+ArialMT"/>
                <a:cs typeface="BSUFSU+MNQDH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网站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用系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2493200"/>
            <a:ext cx="5140902" cy="13319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SUFSU+MNQDHC+ArialMT"/>
                <a:cs typeface="BSUFSU+MNQDH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子商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网站平台的技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术实现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SUFSU+MNQDHC+ArialMT"/>
                <a:cs typeface="BSUFSU+MNQDH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网站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用系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的安全与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CQJJDQ+MS-UIGothic"/>
                <a:cs typeface="CQJJDQ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5841942" cy="18610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SUFSU+MNQDHC+ArialMT"/>
                <a:cs typeface="BSUFSU+MNQDH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子商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网站平台的运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与管理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BSUFSU+MNQDHC+ArialMT"/>
                <a:cs typeface="BSUFSU+MNQDHC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子商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网站平台与商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网站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用系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CQJJDQ+MS-UIGothic"/>
                <a:cs typeface="CQJJDQ+MS-UIGothic"/>
              </a:rPr>
              <a:t>的案例分析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CQJJDQ+MS-UIGothic"/>
                <a:cs typeface="CQJJDQ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子商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QJJDQ+MS-UIGothic"/>
                <a:cs typeface="CQJJDQ+MS-UIGothic"/>
              </a:rPr>
              <a:t>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QJJDQ+MS-UIGothic"/>
                <a:cs typeface="CQJJDQ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子商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QJJDQ+MS-UIGothic"/>
                <a:cs typeface="CQJJDQ+MS-UIGothic"/>
              </a:rPr>
              <a:t>起步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00B6FF"/>
                </a:solidFill>
                <a:latin typeface="CQJJDQ+MS-UIGothic"/>
                <a:cs typeface="CQJJDQ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616189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QJJDQ+MS-UIGothic"/>
                <a:cs typeface="CQJJDQ+MS-UIGothic"/>
              </a:rPr>
              <a:t>成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长阶</a:t>
            </a:r>
            <a:r>
              <a:rPr sz="2300">
                <a:solidFill>
                  <a:srgbClr val="00B6FF"/>
                </a:solidFill>
                <a:latin typeface="CQJJDQ+MS-UIGothic"/>
                <a:cs typeface="CQJJDQ+MS-UIGothic"/>
              </a:rPr>
              <a:t>段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QJJDQ+MS-UIGothic"/>
                <a:cs typeface="CQJJDQ+MS-UIGothic"/>
              </a:rPr>
              <a:t>成熟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00B6FF"/>
                </a:solidFill>
                <a:latin typeface="CQJJDQ+MS-UIGothic"/>
                <a:cs typeface="CQJJDQ+MS-UIGothic"/>
              </a:rPr>
              <a:t>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子商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与模式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74975" y="1666583"/>
            <a:ext cx="7592090" cy="92015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93"/>
              </a:lnSpc>
              <a:spcBef>
                <a:spcPct val="0"/>
              </a:spcBef>
              <a:spcAft>
                <a:spcPct val="0"/>
              </a:spcAft>
            </a:pPr>
            <a:r>
              <a:rPr sz="4600">
                <a:solidFill>
                  <a:srgbClr val="FFFFFF"/>
                </a:solidFill>
                <a:latin typeface="BSUFSU+MNQDHC+ArialMT"/>
                <a:cs typeface="BSUFSU+MNQDHC+ArialMT"/>
              </a:rPr>
              <a:t>01</a:t>
            </a:r>
            <a:r>
              <a:rPr sz="4600" spc="61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 spc="-598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B</a:t>
            </a:r>
            <a:r>
              <a:rPr sz="1500" spc="-600">
                <a:solidFill>
                  <a:srgbClr val="FFFDFD"/>
                </a:solidFill>
                <a:latin typeface="CQJJDQ+MS-UIGothic"/>
                <a:cs typeface="CQJJDQ+MS-UIGothic"/>
              </a:rPr>
              <a:t>企</a:t>
            </a:r>
            <a:r>
              <a:rPr sz="1500" spc="-601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2</a:t>
            </a:r>
            <a:r>
              <a:rPr sz="1500" spc="-6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 spc="-601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B</a:t>
            </a:r>
            <a:r>
              <a:rPr sz="1500" spc="-644">
                <a:solidFill>
                  <a:srgbClr val="FFFDFD"/>
                </a:solidFill>
                <a:latin typeface="CQJJDQ+MS-UIGothic"/>
                <a:cs typeface="CQJJDQ+MS-UIGothic"/>
              </a:rPr>
              <a:t>（之</a:t>
            </a:r>
            <a:r>
              <a:rPr sz="1500" spc="-644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B</a:t>
            </a:r>
            <a:r>
              <a:rPr sz="1500" spc="-644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 spc="-644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u</a:t>
            </a:r>
            <a:r>
              <a:rPr sz="1500" spc="-644">
                <a:solidFill>
                  <a:srgbClr val="FFFDFD"/>
                </a:solidFill>
                <a:latin typeface="CQJJDQ+MS-UIGothic"/>
                <a:cs typeface="CQJJDQ+MS-UIGothic"/>
              </a:rPr>
              <a:t>的</a:t>
            </a:r>
            <a:r>
              <a:rPr sz="1500" spc="-322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si</a:t>
            </a:r>
            <a:r>
              <a:rPr sz="1500" spc="-444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 </a:t>
            </a:r>
            <a:r>
              <a:rPr sz="150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n</a:t>
            </a:r>
            <a:r>
              <a:rPr sz="1500" spc="-498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 spc="-50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es</a:t>
            </a:r>
            <a:r>
              <a:rPr sz="1500" spc="-498">
                <a:solidFill>
                  <a:srgbClr val="FFFDFD"/>
                </a:solidFill>
                <a:latin typeface="CQJJDQ+MS-UIGothic"/>
                <a:cs typeface="CQJJDQ+MS-UIGothic"/>
              </a:rPr>
              <a:t>子</a:t>
            </a:r>
            <a:r>
              <a:rPr sz="1500" spc="-50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s-</a:t>
            </a:r>
            <a:r>
              <a:rPr sz="1500" spc="-501">
                <a:solidFill>
                  <a:srgbClr val="FFFDFD"/>
                </a:solidFill>
                <a:latin typeface="CQJJDQ+MS-UIGothic"/>
                <a:cs typeface="CQJJDQ+MS-UIGothic"/>
              </a:rPr>
              <a:t>商</a:t>
            </a:r>
            <a:r>
              <a:rPr sz="1500" spc="-50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to</a:t>
            </a:r>
            <a:r>
              <a:rPr sz="1500" spc="-498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 spc="-50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-B</a:t>
            </a:r>
            <a:r>
              <a:rPr sz="1500" spc="-500">
                <a:solidFill>
                  <a:srgbClr val="FFFDFD"/>
                </a:solidFill>
                <a:latin typeface="CQJJDQ+MS-UIGothic"/>
                <a:cs typeface="CQJJDQ+MS-UIGothic"/>
              </a:rPr>
              <a:t>，</a:t>
            </a:r>
            <a:r>
              <a:rPr sz="1500" spc="-50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u</a:t>
            </a:r>
            <a:r>
              <a:rPr sz="1500" spc="-726">
                <a:solidFill>
                  <a:srgbClr val="FFFDFD"/>
                </a:solidFill>
                <a:latin typeface="CQJJDQ+MS-UIGothic"/>
                <a:cs typeface="CQJJDQ+MS-UIGothic"/>
              </a:rPr>
              <a:t>如</a:t>
            </a:r>
            <a:r>
              <a:rPr sz="150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in</a:t>
            </a:r>
            <a:r>
              <a:rPr sz="1500" spc="-498">
                <a:solidFill>
                  <a:srgbClr val="FFFDFD"/>
                </a:solidFill>
                <a:latin typeface="CQJJDQ+MS-UIGothic"/>
                <a:cs typeface="CQJJDQ+MS-UIGothic"/>
              </a:rPr>
              <a:t>阿</a:t>
            </a:r>
            <a:r>
              <a:rPr sz="1500" spc="-50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es</a:t>
            </a:r>
            <a:r>
              <a:rPr sz="1500" spc="-501">
                <a:solidFill>
                  <a:srgbClr val="FFFDFD"/>
                </a:solidFill>
                <a:latin typeface="CQJJDQ+MS-UIGothic"/>
                <a:cs typeface="CQJJDQ+MS-UIGothic"/>
              </a:rPr>
              <a:t>里</a:t>
            </a:r>
            <a:r>
              <a:rPr sz="1500" spc="-486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s</a:t>
            </a:r>
            <a:r>
              <a:rPr sz="1500" spc="-644">
                <a:solidFill>
                  <a:srgbClr val="FFFDFD"/>
                </a:solidFill>
                <a:latin typeface="CQJJDQ+MS-UIGothic"/>
                <a:cs typeface="CQJJDQ+MS-UIGothic"/>
              </a:rPr>
              <a:t>）巴：巴企。</a:t>
            </a:r>
            <a:r>
              <a:rPr sz="1500" spc="-644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CQJJDQ+MS-UIGothic"/>
                <a:cs typeface="CQJJDQ+MS-UIGothic"/>
              </a:rPr>
              <a:t>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45865" y="2860383"/>
            <a:ext cx="4775542" cy="9325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93"/>
              </a:lnSpc>
              <a:spcBef>
                <a:spcPct val="0"/>
              </a:spcBef>
              <a:spcAft>
                <a:spcPct val="0"/>
              </a:spcAft>
            </a:pPr>
            <a:r>
              <a:rPr sz="4600">
                <a:solidFill>
                  <a:srgbClr val="FFFFFF"/>
                </a:solidFill>
                <a:latin typeface="BSUFSU+MNQDHC+ArialMT"/>
                <a:cs typeface="BSUFSU+MNQDHC+ArialMT"/>
              </a:rPr>
              <a:t>02</a:t>
            </a:r>
            <a:r>
              <a:rPr sz="4600" spc="60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B2C</a:t>
            </a:r>
            <a:r>
              <a:rPr sz="1500">
                <a:solidFill>
                  <a:srgbClr val="FFFDFD"/>
                </a:solidFill>
                <a:latin typeface="CQJJDQ+MS-UIGothic"/>
                <a:cs typeface="CQJJDQ+MS-UIGothic"/>
              </a:rPr>
              <a:t>（</a:t>
            </a:r>
            <a:r>
              <a:rPr sz="150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Business-to-Consumer</a:t>
            </a:r>
            <a:r>
              <a:rPr sz="1500">
                <a:solidFill>
                  <a:srgbClr val="FFFDFD"/>
                </a:solidFill>
                <a:latin typeface="CQJJDQ+MS-UIGothic"/>
                <a:cs typeface="CQJJDQ+MS-UIGothic"/>
              </a:rPr>
              <a:t>）：企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CQJJDQ+MS-UIGothic"/>
                <a:cs typeface="CQJJDQ+MS-UIGothic"/>
              </a:rPr>
              <a:t>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18354" y="3201408"/>
            <a:ext cx="35034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QJJDQ+MS-UIGothic"/>
                <a:cs typeface="CQJJDQ+MS-UIGothic"/>
              </a:rPr>
              <a:t>个人之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CQJJDQ+MS-UIGothic"/>
                <a:cs typeface="CQJJDQ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CQJJDQ+MS-UIGothic"/>
                <a:cs typeface="CQJJDQ+MS-UIGothic"/>
              </a:rPr>
              <a:t>子商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CQJJDQ+MS-UIGothic"/>
                <a:cs typeface="CQJJDQ+MS-UIGothic"/>
              </a:rPr>
              <a:t>，如京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东</a:t>
            </a:r>
            <a:r>
              <a:rPr sz="1500">
                <a:solidFill>
                  <a:srgbClr val="FFFDFD"/>
                </a:solidFill>
                <a:latin typeface="CQJJDQ+MS-UIGothic"/>
                <a:cs typeface="CQJJDQ+MS-UIGothic"/>
              </a:rPr>
              <a:t>、天猫。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66284" y="4020528"/>
            <a:ext cx="1526108" cy="14850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93"/>
              </a:lnSpc>
              <a:spcBef>
                <a:spcPct val="0"/>
              </a:spcBef>
              <a:spcAft>
                <a:spcPct val="0"/>
              </a:spcAft>
            </a:pPr>
            <a:r>
              <a:rPr sz="4600">
                <a:solidFill>
                  <a:srgbClr val="FFFFFF"/>
                </a:solidFill>
                <a:latin typeface="BSUFSU+MNQDHC+ArialMT"/>
                <a:cs typeface="BSUFSU+MNQDHC+ArialMT"/>
              </a:rPr>
              <a:t>03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37859" y="4088503"/>
            <a:ext cx="373967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C2C</a:t>
            </a:r>
            <a:r>
              <a:rPr sz="1500">
                <a:solidFill>
                  <a:srgbClr val="FFFDFD"/>
                </a:solidFill>
                <a:latin typeface="CQJJDQ+MS-UIGothic"/>
                <a:cs typeface="CQJJDQ+MS-UIGothic"/>
              </a:rPr>
              <a:t>（</a:t>
            </a:r>
            <a:r>
              <a:rPr sz="150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Consumer-to-Consumer</a:t>
            </a:r>
            <a:r>
              <a:rPr sz="1500">
                <a:solidFill>
                  <a:srgbClr val="FFFDFD"/>
                </a:solidFill>
                <a:latin typeface="CQJJDQ+MS-UIGothic"/>
                <a:cs typeface="CQJJDQ+MS-UIGothic"/>
              </a:rPr>
              <a:t>）：个人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7859" y="4431403"/>
            <a:ext cx="37225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QJJDQ+MS-UIGothic"/>
                <a:cs typeface="CQJJDQ+MS-UIGothic"/>
              </a:rPr>
              <a:t>与个人之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CQJJDQ+MS-UIGothic"/>
                <a:cs typeface="CQJJDQ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CQJJDQ+MS-UIGothic"/>
                <a:cs typeface="CQJJDQ+MS-UIGothic"/>
              </a:rPr>
              <a:t>子商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CQJJDQ+MS-UIGothic"/>
                <a:cs typeface="CQJJDQ+MS-UIGothic"/>
              </a:rPr>
              <a:t>，如淘宝、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闲鱼</a:t>
            </a:r>
            <a:r>
              <a:rPr sz="1500">
                <a:solidFill>
                  <a:srgbClr val="FFFDFD"/>
                </a:solidFill>
                <a:latin typeface="CQJJDQ+MS-UIGothic"/>
                <a:cs typeface="CQJJDQ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386704" y="5228298"/>
            <a:ext cx="7554864" cy="921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93"/>
              </a:lnSpc>
              <a:spcBef>
                <a:spcPct val="0"/>
              </a:spcBef>
              <a:spcAft>
                <a:spcPct val="0"/>
              </a:spcAft>
            </a:pPr>
            <a:r>
              <a:rPr sz="4600">
                <a:solidFill>
                  <a:srgbClr val="FFFFFF"/>
                </a:solidFill>
                <a:latin typeface="BSUFSU+MNQDHC+ArialMT"/>
                <a:cs typeface="BSUFSU+MNQDHC+ArialMT"/>
              </a:rPr>
              <a:t>04</a:t>
            </a:r>
            <a:r>
              <a:rPr sz="4600" spc="246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1500" spc="-665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O</a:t>
            </a:r>
            <a:r>
              <a:rPr sz="1500" spc="-665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 spc="-665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2</a:t>
            </a:r>
            <a:r>
              <a:rPr sz="1500" spc="-663">
                <a:solidFill>
                  <a:srgbClr val="FFFDFD"/>
                </a:solidFill>
                <a:latin typeface="CQJJDQ+MS-UIGothic"/>
                <a:cs typeface="CQJJDQ+MS-UIGothic"/>
              </a:rPr>
              <a:t>合</a:t>
            </a:r>
            <a:r>
              <a:rPr sz="1500" spc="-665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O</a:t>
            </a:r>
            <a:r>
              <a:rPr sz="1500" spc="-663">
                <a:solidFill>
                  <a:srgbClr val="FFFDFD"/>
                </a:solidFill>
                <a:latin typeface="CQJJDQ+MS-UIGothic"/>
                <a:cs typeface="CQJJDQ+MS-UIGothic"/>
              </a:rPr>
              <a:t>的（</a:t>
            </a:r>
            <a:r>
              <a:rPr sz="1500" spc="-665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 spc="-663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O</a:t>
            </a:r>
            <a:r>
              <a:rPr sz="1500" spc="-723">
                <a:solidFill>
                  <a:srgbClr val="FFFDFD"/>
                </a:solidFill>
                <a:latin typeface="CQJJDQ+MS-UIGothic"/>
                <a:cs typeface="CQJJDQ+MS-UIGothic"/>
              </a:rPr>
              <a:t>子</a:t>
            </a:r>
            <a:r>
              <a:rPr sz="1500" spc="-363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nl</a:t>
            </a:r>
            <a:r>
              <a:rPr sz="1500" spc="-501">
                <a:solidFill>
                  <a:srgbClr val="FFFDFD"/>
                </a:solidFill>
                <a:latin typeface="CQJJDQ+MS-UIGothic"/>
                <a:cs typeface="CQJJDQ+MS-UIGothic"/>
              </a:rPr>
              <a:t>商</a:t>
            </a:r>
            <a:r>
              <a:rPr sz="1500" spc="-50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ne</a:t>
            </a:r>
            <a:r>
              <a:rPr sz="1500" spc="-498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 spc="-50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-t</a:t>
            </a:r>
            <a:r>
              <a:rPr sz="1500" spc="-500">
                <a:solidFill>
                  <a:srgbClr val="FFFDFD"/>
                </a:solidFill>
                <a:latin typeface="CQJJDQ+MS-UIGothic"/>
                <a:cs typeface="CQJJDQ+MS-UIGothic"/>
              </a:rPr>
              <a:t>，</a:t>
            </a:r>
            <a:r>
              <a:rPr sz="1500" spc="-55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o-</a:t>
            </a:r>
            <a:r>
              <a:rPr sz="1500" spc="-600">
                <a:solidFill>
                  <a:srgbClr val="FFFDFD"/>
                </a:solidFill>
                <a:latin typeface="CQJJDQ+MS-UIGothic"/>
                <a:cs typeface="CQJJDQ+MS-UIGothic"/>
              </a:rPr>
              <a:t>如</a:t>
            </a:r>
            <a:r>
              <a:rPr sz="1500" spc="-60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O</a:t>
            </a:r>
            <a:r>
              <a:rPr sz="1500" spc="-600">
                <a:solidFill>
                  <a:srgbClr val="FFFDFD"/>
                </a:solidFill>
                <a:latin typeface="CQJJDQ+MS-UIGothic"/>
                <a:cs typeface="CQJJDQ+MS-UIGothic"/>
              </a:rPr>
              <a:t>美</a:t>
            </a:r>
            <a:r>
              <a:rPr sz="150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fl</a:t>
            </a:r>
            <a:r>
              <a:rPr sz="1500" spc="-746">
                <a:solidFill>
                  <a:srgbClr val="FFFDFD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FFDFD"/>
                </a:solidFill>
                <a:latin typeface="EDTWHI+ITBREO+MicrosoftYaHei"/>
                <a:cs typeface="EDTWHI+ITBREO+MicrosoftYaHei"/>
              </a:rPr>
              <a:t>ne</a:t>
            </a:r>
            <a:r>
              <a:rPr sz="1500" spc="-680">
                <a:solidFill>
                  <a:srgbClr val="FFFDFD"/>
                </a:solidFill>
                <a:latin typeface="CQJJDQ+MS-UIGothic"/>
                <a:cs typeface="CQJJDQ+MS-UIGothic"/>
              </a:rPr>
              <a:t>、）</a:t>
            </a:r>
            <a:r>
              <a:rPr sz="1500" spc="-680">
                <a:solidFill>
                  <a:srgbClr val="FFFDFD"/>
                </a:solidFill>
                <a:latin typeface="SimSun"/>
                <a:cs typeface="SimSun"/>
              </a:rPr>
              <a:t>饿</a:t>
            </a:r>
            <a:r>
              <a:rPr sz="1500" spc="-678">
                <a:solidFill>
                  <a:srgbClr val="FFFDFD"/>
                </a:solidFill>
                <a:latin typeface="CQJJDQ+MS-UIGothic"/>
                <a:cs typeface="CQJJDQ+MS-UIGothic"/>
              </a:rPr>
              <a:t>：了</a:t>
            </a:r>
            <a:r>
              <a:rPr sz="1500" spc="-68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 spc="-680">
                <a:solidFill>
                  <a:srgbClr val="FFFDFD"/>
                </a:solidFill>
                <a:latin typeface="CQJJDQ+MS-UIGothic"/>
                <a:cs typeface="CQJJDQ+MS-UIGothic"/>
              </a:rPr>
              <a:t>么上。与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CQJJDQ+MS-UIGothic"/>
                <a:cs typeface="CQJJDQ+MS-UIGothic"/>
              </a:rPr>
              <a:t>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网站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用系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CQJJDQ+MS-UIGothic"/>
                <a:cs typeface="CQJJDQ+MS-UIGothic"/>
              </a:rPr>
              <a:t>提升企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00B6FF"/>
                </a:solidFill>
                <a:latin typeface="CQJJDQ+MS-UIGothic"/>
                <a:cs typeface="CQJJDQ+MS-UIGothic"/>
              </a:rPr>
              <a:t>形象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UHPIHQ+QGUWFS+MicrosoftYaHei-Bold"/>
                <a:cs typeface="UHPIHQ+QGUWFS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3160395"/>
            <a:ext cx="1527251" cy="227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CQJJDQ+MS-UIGothic"/>
                <a:cs typeface="CQJJDQ+MS-UIGothic"/>
              </a:rPr>
              <a:t>增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强</a:t>
            </a:r>
            <a:r>
              <a:rPr sz="1600">
                <a:solidFill>
                  <a:srgbClr val="00B6FF"/>
                </a:solidFill>
                <a:latin typeface="CQJJDQ+MS-UIGothic"/>
                <a:cs typeface="CQJJDQ+MS-UIGothic"/>
              </a:rPr>
              <a:t>用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1600">
                <a:solidFill>
                  <a:srgbClr val="00B6FF"/>
                </a:solidFill>
                <a:latin typeface="CQJJDQ+MS-UIGothic"/>
                <a:cs typeface="CQJJDQ+MS-UIGothic"/>
              </a:rPr>
              <a:t>体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验</a:t>
            </a:r>
          </a:p>
          <a:p>
            <a:pPr marL="0" marR="0">
              <a:lnSpc>
                <a:spcPts val="1600"/>
              </a:lnSpc>
              <a:spcBef>
                <a:spcPts val="12305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CQJJDQ+MS-UIGothic"/>
                <a:cs typeface="CQJJDQ+MS-UIGothic"/>
              </a:rPr>
              <a:t>提高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业务</a:t>
            </a:r>
            <a:r>
              <a:rPr sz="1600">
                <a:solidFill>
                  <a:srgbClr val="00B6FF"/>
                </a:solidFill>
                <a:latin typeface="CQJJDQ+MS-UIGothic"/>
                <a:cs typeface="CQJJDQ+MS-UIGothic"/>
              </a:rPr>
              <a:t>效率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UHPIHQ+QGUWFS+MicrosoftYaHei-Bold"/>
                <a:cs typeface="UHPIHQ+QGUWFS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UHPIHQ+QGUWFS+MicrosoftYaHei-Bold"/>
                <a:cs typeface="UHPIHQ+QGUWFS+MicrosoftYaHei-Bold"/>
              </a:rPr>
              <a:t>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网站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用系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的功能模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71189" y="1596930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2000" spc="25">
                <a:solidFill>
                  <a:srgbClr val="00B6FF"/>
                </a:solidFill>
                <a:latin typeface="CQJJDQ+MS-UIGothic"/>
                <a:cs typeface="CQJJDQ+MS-UIGothic"/>
              </a:rPr>
              <a:t>品展示模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68390" y="1596930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CQJJDQ+MS-UIGothic"/>
                <a:cs typeface="CQJJDQ+MS-UIGothic"/>
              </a:rPr>
              <a:t>会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00B6FF"/>
                </a:solidFill>
                <a:latin typeface="CQJJDQ+MS-UIGothic"/>
                <a:cs typeface="CQJJDQ+MS-UIGothic"/>
              </a:rPr>
              <a:t>模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709034" y="3305632"/>
            <a:ext cx="5994180" cy="17755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30"/>
              </a:lnSpc>
              <a:spcBef>
                <a:spcPct val="0"/>
              </a:spcBef>
              <a:spcAft>
                <a:spcPct val="0"/>
              </a:spcAft>
            </a:pPr>
            <a:r>
              <a:rPr sz="5500">
                <a:solidFill>
                  <a:srgbClr val="FFFFFF"/>
                </a:solidFill>
                <a:latin typeface="UHPIHQ+QGUWFS+MicrosoftYaHei-Bold"/>
                <a:cs typeface="UHPIHQ+QGUWFS+MicrosoftYaHei-Bold"/>
              </a:rPr>
              <a:t>A</a:t>
            </a:r>
            <a:r>
              <a:rPr sz="5500" spc="6243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5500">
                <a:solidFill>
                  <a:srgbClr val="FFFFFF"/>
                </a:solidFill>
                <a:latin typeface="UHPIHQ+QGUWFS+MicrosoftYaHei-Bold"/>
                <a:cs typeface="UHPIHQ+QGUWFS+MicrosoftYaHei-Bold"/>
              </a:rPr>
              <a:t>B</a:t>
            </a:r>
            <a:r>
              <a:rPr sz="5500" spc="6465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5500">
                <a:solidFill>
                  <a:srgbClr val="FFFFFF"/>
                </a:solidFill>
                <a:latin typeface="UHPIHQ+QGUWFS+MicrosoftYaHei-Bold"/>
                <a:cs typeface="UHPIHQ+QGUWFS+MicrosoftYaHei-Bold"/>
              </a:rPr>
              <a:t>C</a:t>
            </a:r>
            <a:r>
              <a:rPr sz="5500" spc="6163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5500">
                <a:solidFill>
                  <a:srgbClr val="FFFFFF"/>
                </a:solidFill>
                <a:latin typeface="UHPIHQ+QGUWFS+MicrosoftYaHei-Bold"/>
                <a:cs typeface="UHPIHQ+QGUWFS+MicrosoftYaHei-Bold"/>
              </a:rPr>
              <a:t>D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809" y="471160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购</a:t>
            </a:r>
            <a:r>
              <a:rPr sz="2000" spc="25">
                <a:solidFill>
                  <a:srgbClr val="00B6FF"/>
                </a:solidFill>
                <a:latin typeface="CQJJDQ+MS-UIGothic"/>
                <a:cs typeface="CQJJDQ+MS-UIGothic"/>
              </a:rPr>
              <a:t>物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车</a:t>
            </a:r>
            <a:r>
              <a:rPr sz="2000" spc="23">
                <a:solidFill>
                  <a:srgbClr val="00B6FF"/>
                </a:solidFill>
                <a:latin typeface="CQJJDQ+MS-UIGothic"/>
                <a:cs typeface="CQJJDQ+MS-UIGothic"/>
              </a:rPr>
              <a:t>模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696834" y="471160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CQJJDQ+MS-UIGothic"/>
                <a:cs typeface="CQJJDQ+MS-UIGothic"/>
              </a:rPr>
              <a:t>客服模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网站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用系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5135" y="16400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QJJDQ+MS-UIGothic"/>
                <a:cs typeface="CQJJDQ+MS-UIGothic"/>
              </a:rPr>
              <a:t>用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00B6FF"/>
                </a:solidFill>
                <a:latin typeface="CQJJDQ+MS-UIGothic"/>
                <a:cs typeface="CQJJDQ+MS-UIGothic"/>
              </a:rPr>
              <a:t>友好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76715" y="164000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QJJDQ+MS-UIGothic"/>
                <a:cs typeface="CQJJDQ+MS-UIGothic"/>
              </a:rPr>
              <a:t>可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扩</a:t>
            </a:r>
            <a:r>
              <a:rPr sz="2300" spc="25">
                <a:solidFill>
                  <a:srgbClr val="00B6FF"/>
                </a:solidFill>
                <a:latin typeface="CQJJDQ+MS-UIGothic"/>
                <a:cs typeface="CQJJDQ+MS-UIGothic"/>
              </a:rPr>
              <a:t>展性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42135" y="44117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QJJDQ+MS-UIGothic"/>
                <a:cs typeface="CQJJDQ+MS-UIGothic"/>
              </a:rPr>
              <a:t>安全性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24034" y="441178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2300" spc="25">
                <a:solidFill>
                  <a:srgbClr val="00B6FF"/>
                </a:solidFill>
                <a:latin typeface="CQJJDQ+MS-UIGothic"/>
                <a:cs typeface="CQJJDQ+MS-UIGothic"/>
              </a:rPr>
              <a:t>定性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子商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网站平台的架构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119428" cy="3821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CQJJDQ+MS-UIGothic"/>
                <a:cs typeface="CQJJDQ+MS-UIGothic"/>
              </a:rPr>
              <a:t>前端架构</a:t>
            </a:r>
          </a:p>
          <a:p>
            <a:pPr marL="0" marR="0">
              <a:lnSpc>
                <a:spcPts val="1600"/>
              </a:lnSpc>
              <a:spcBef>
                <a:spcPts val="11395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CQJJDQ+MS-UIGothic"/>
                <a:cs typeface="CQJJDQ+MS-UIGothic"/>
              </a:rPr>
              <a:t>后端架构</a:t>
            </a:r>
          </a:p>
          <a:p>
            <a:pPr marL="0" marR="0">
              <a:lnSpc>
                <a:spcPts val="1600"/>
              </a:lnSpc>
              <a:spcBef>
                <a:spcPts val="11494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CQJJDQ+MS-UIGothic"/>
                <a:cs typeface="CQJJDQ+MS-UIGothic"/>
              </a:rPr>
              <a:t>架构模式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HPIHQ+QGUWFS+MicrosoftYaHei-Bold"/>
                <a:cs typeface="UHPIHQ+QGUWFS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69229" y="3825602"/>
            <a:ext cx="800266" cy="2380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HPIHQ+QGUWFS+MicrosoftYaHei-Bold"/>
                <a:cs typeface="UHPIHQ+QGUWFS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HPIHQ+QGUWFS+MicrosoftYaHei-Bold"/>
                <a:cs typeface="UHPIHQ+QGUWFS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子商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网站平台的开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发语</a:t>
            </a:r>
            <a:r>
              <a:rPr sz="3000">
                <a:solidFill>
                  <a:srgbClr val="00B6FF"/>
                </a:solidFill>
                <a:latin typeface="CQJJDQ+MS-UIGothic"/>
                <a:cs typeface="CQJJDQ+MS-UIGothic"/>
              </a:rPr>
              <a:t>言与工具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20255" y="14145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QJJDQ+MS-UIGothic"/>
                <a:cs typeface="CQJJDQ+MS-UIGothic"/>
              </a:rPr>
              <a:t>后端开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93139" y="25029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QJJDQ+MS-UIGothic"/>
                <a:cs typeface="CQJJDQ+MS-UIGothic"/>
              </a:rPr>
              <a:t>前端开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 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53094" y="370820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CQJJDQ+MS-UIGothic"/>
                <a:cs typeface="CQJJDQ+MS-UIGothic"/>
              </a:rPr>
              <a:t>工具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https://d.book118.com/575031240234011113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BSUFSU+MNQDHC+ArialMT</vt:lpstr>
      <vt:lpstr>Times New Roman</vt:lpstr>
      <vt:lpstr>SimSun</vt:lpstr>
      <vt:lpstr>CQJJDQ+MS-UIGothic</vt:lpstr>
      <vt:lpstr>EDTWHI+ITBREO+MicrosoftYaHei</vt:lpstr>
      <vt:lpstr>UHPIHQ+QGUWFS+MicrosoftYaHei-Bold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2024-09-20T13:01:57.554</cp:lastPrinted>
  <dcterms:created xsi:type="dcterms:W3CDTF">2024-09-20T05:01:57Z</dcterms:created>
  <dcterms:modified xsi:type="dcterms:W3CDTF">2024-09-20T05:01:58Z</dcterms:modified>
</cp:coreProperties>
</file>