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2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114F3-0804-459D-B0A0-7DBDBB1B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08C16-7DD1-4612-A4F9-23B38195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D47EF-AB8F-479A-8CCD-595C085EC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E62A4-A477-4E66-BAED-29E9D85F3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6FDF0-DB9C-4ADD-9CB0-9A9447367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630E6-2338-46B9-9D93-4D27EAAF3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23967-A614-4439-9D04-31FB01119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10E1A-CC3B-4624-A308-4C54CC4D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EF64-A8C2-4B73-8DBE-A76C2184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FE2FB-2A08-425B-B24B-FAF93A3D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50342-C65C-4536-9751-CA2B6DC3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12" r:id="rId2"/>
    <p:sldLayoutId id="2147486713" r:id="rId3"/>
    <p:sldLayoutId id="2147486714" r:id="rId4"/>
    <p:sldLayoutId id="2147486715" r:id="rId5"/>
    <p:sldLayoutId id="2147486716" r:id="rId6"/>
    <p:sldLayoutId id="2147486717" r:id="rId7"/>
    <p:sldLayoutId id="2147486718" r:id="rId8"/>
    <p:sldLayoutId id="2147486719" r:id="rId9"/>
    <p:sldLayoutId id="2147486720" r:id="rId10"/>
    <p:sldLayoutId id="21474867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411323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校园安全中的学生交通和通勤事务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学生交通管理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交通规则和安全教育</a:t>
            </a:r>
            <a:endParaRPr lang="zh-CN" altLang="en-US"/>
          </a:p>
        </p:txBody>
      </p:sp>
      <p:sp>
        <p:nvSpPr>
          <p:cNvPr id="1048910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16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校园内应遵守交通规则，不随意横穿马路、不闯红灯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0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26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骑行电动车、自行车等交通工具时应佩戴安全头盔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8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0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36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严禁酒后驾车、疲劳驾驶等危险行为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0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6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学校应加强交通安全教育，提高师生安全意识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校园内交通设施</a:t>
            </a:r>
            <a:endParaRPr lang="zh-CN" altLang="en-US"/>
          </a:p>
        </p:txBody>
      </p:sp>
      <p:sp>
        <p:nvSpPr>
          <p:cNvPr id="104898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道路规划：确保校园内道路布局合理，避免交通拥堵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交通标志：设置明显的交通标志，指示学生安全行驶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停车设施：提供足够的停车位，方便学生停车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人行道：设置人行道，确保学生安全通行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骑行和步行安全</a:t>
            </a:r>
            <a:endParaRPr lang="zh-CN" altLang="en-US"/>
          </a:p>
        </p:txBody>
      </p:sp>
      <p:sp>
        <p:nvSpPr>
          <p:cNvPr id="1049042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遵守交通规则，不闯红灯，不逆行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佩戴安全头盔，保持车距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注意观察路面情况，确保安全通过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避免在马路上玩耍、打闹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紧急情况处理</a:t>
            </a:r>
            <a:endParaRPr lang="zh-CN" altLang="en-US"/>
          </a:p>
        </p:txBody>
      </p:sp>
      <p:sp>
        <p:nvSpPr>
          <p:cNvPr id="1049100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遇到交通事故时，应立即报警并保护现场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6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在校园内遇到紧急情况，如火灾、地震等，应遵循学校应急预案，迅速疏散到安全地带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2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学生在通勤过程中遇到紧急情况，应及时向家长和学校报告，并寻求相关部门的帮助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8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增强安全意识，学习掌握基本的自救自护技能，以便在紧急情况下能够冷静应对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通勤事务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校车服务</a:t>
            </a:r>
            <a:endParaRPr lang="zh-CN" altLang="en-US"/>
          </a:p>
        </p:txBody>
      </p:sp>
      <p:sp>
        <p:nvSpPr>
          <p:cNvPr id="1049216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2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校车类型：普通校车、专用校车、定制校车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4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6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2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校车服务范围：学校周边、市区内、跨市区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4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6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2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校车运营时间：早晚高峰时段、周末、节假日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4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6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2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校车安全措施：驾驶员资质、车辆保养、实时监控、紧急预案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4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家长接送规定</a:t>
            </a:r>
            <a:endParaRPr lang="zh-CN" altLang="en-US"/>
          </a:p>
        </p:txBody>
      </p:sp>
      <p:sp>
        <p:nvSpPr>
          <p:cNvPr id="1049290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2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4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家长必须遵守学校的接送时间安排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8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2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家长必须在指定地点接送学生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6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8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家长必须遵守学校的安全规定，如禁止在校园内吸烟、饮酒等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4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6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8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家长必须配合学校的安全管理工作，如及时报告学生的异常情况等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通勤安全须知</a:t>
            </a:r>
            <a:endParaRPr lang="zh-CN" altLang="en-US"/>
          </a:p>
        </p:txBody>
      </p:sp>
      <p:sp>
        <p:nvSpPr>
          <p:cNvPr id="1049356" name="矩形 38"/>
          <p:cNvSpPr/>
          <p:nvPr>
            <p:custDataLst>
              <p:tags r:id="rId2"/>
            </p:custDataLst>
          </p:nvPr>
        </p:nvSpPr>
        <p:spPr>
          <a:xfrm rot="204112">
            <a:off x="1524000" y="2005741"/>
            <a:ext cx="2918684" cy="152408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39"/>
          <p:cNvSpPr/>
          <p:nvPr>
            <p:custDataLst>
              <p:tags r:id="rId3"/>
            </p:custDataLst>
          </p:nvPr>
        </p:nvSpPr>
        <p:spPr>
          <a:xfrm>
            <a:off x="1527449" y="2006316"/>
            <a:ext cx="2918684" cy="152408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TextBox 2"/>
          <p:cNvSpPr txBox="1"/>
          <p:nvPr>
            <p:custDataLst>
              <p:tags r:id="rId4"/>
            </p:custDataLst>
          </p:nvPr>
        </p:nvSpPr>
        <p:spPr>
          <a:xfrm>
            <a:off x="1696473" y="2125322"/>
            <a:ext cx="2592984" cy="12583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遵守交通规则，不闯红灯、不逆行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2" name="矩形 100"/>
          <p:cNvSpPr/>
          <p:nvPr>
            <p:custDataLst>
              <p:tags r:id="rId5"/>
            </p:custDataLst>
          </p:nvPr>
        </p:nvSpPr>
        <p:spPr>
          <a:xfrm rot="204112">
            <a:off x="4978055" y="2005741"/>
            <a:ext cx="2918684" cy="152408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01"/>
          <p:cNvSpPr/>
          <p:nvPr>
            <p:custDataLst>
              <p:tags r:id="rId6"/>
            </p:custDataLst>
          </p:nvPr>
        </p:nvSpPr>
        <p:spPr>
          <a:xfrm>
            <a:off x="4981505" y="2006316"/>
            <a:ext cx="2918684" cy="15240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TextBox 2"/>
          <p:cNvSpPr txBox="1"/>
          <p:nvPr>
            <p:custDataLst>
              <p:tags r:id="rId7"/>
            </p:custDataLst>
          </p:nvPr>
        </p:nvSpPr>
        <p:spPr>
          <a:xfrm>
            <a:off x="5151103" y="2125322"/>
            <a:ext cx="2592984" cy="12583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乘坐公共交通工具时，注意安全，不拥挤、不推搡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8" name="矩形 122"/>
          <p:cNvSpPr/>
          <p:nvPr>
            <p:custDataLst>
              <p:tags r:id="rId8"/>
            </p:custDataLst>
          </p:nvPr>
        </p:nvSpPr>
        <p:spPr>
          <a:xfrm rot="204112">
            <a:off x="8432111" y="2005741"/>
            <a:ext cx="2918684" cy="152408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23"/>
          <p:cNvSpPr/>
          <p:nvPr>
            <p:custDataLst>
              <p:tags r:id="rId9"/>
            </p:custDataLst>
          </p:nvPr>
        </p:nvSpPr>
        <p:spPr>
          <a:xfrm>
            <a:off x="8435560" y="2006316"/>
            <a:ext cx="2918684" cy="152408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TextBox 2"/>
          <p:cNvSpPr txBox="1"/>
          <p:nvPr>
            <p:custDataLst>
              <p:tags r:id="rId10"/>
            </p:custDataLst>
          </p:nvPr>
        </p:nvSpPr>
        <p:spPr>
          <a:xfrm>
            <a:off x="8604009" y="2125322"/>
            <a:ext cx="2592984" cy="12583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骑自行车或电动车时，佩戴头盔，遵守交通规则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4" name="矩形 89"/>
          <p:cNvSpPr/>
          <p:nvPr>
            <p:custDataLst>
              <p:tags r:id="rId11"/>
            </p:custDataLst>
          </p:nvPr>
        </p:nvSpPr>
        <p:spPr>
          <a:xfrm rot="204112">
            <a:off x="1524000" y="4012174"/>
            <a:ext cx="2918684" cy="15240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90"/>
          <p:cNvSpPr/>
          <p:nvPr>
            <p:custDataLst>
              <p:tags r:id="rId12"/>
            </p:custDataLst>
          </p:nvPr>
        </p:nvSpPr>
        <p:spPr>
          <a:xfrm>
            <a:off x="1527449" y="4012749"/>
            <a:ext cx="2918684" cy="152408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TextBox 2"/>
          <p:cNvSpPr txBox="1"/>
          <p:nvPr>
            <p:custDataLst>
              <p:tags r:id="rId13"/>
            </p:custDataLst>
          </p:nvPr>
        </p:nvSpPr>
        <p:spPr>
          <a:xfrm>
            <a:off x="1696473" y="4131756"/>
            <a:ext cx="2592984" cy="12583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步行时，注意交通安全，不横穿马路、不翻越护栏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0" name="矩形 111"/>
          <p:cNvSpPr/>
          <p:nvPr>
            <p:custDataLst>
              <p:tags r:id="rId14"/>
            </p:custDataLst>
          </p:nvPr>
        </p:nvSpPr>
        <p:spPr>
          <a:xfrm rot="204112">
            <a:off x="4978055" y="4012174"/>
            <a:ext cx="2918684" cy="1524085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12"/>
          <p:cNvSpPr/>
          <p:nvPr>
            <p:custDataLst>
              <p:tags r:id="rId15"/>
            </p:custDataLst>
          </p:nvPr>
        </p:nvSpPr>
        <p:spPr>
          <a:xfrm>
            <a:off x="4981505" y="4012749"/>
            <a:ext cx="2918684" cy="152408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16"/>
            </p:custDataLst>
          </p:nvPr>
        </p:nvSpPr>
        <p:spPr>
          <a:xfrm>
            <a:off x="5151103" y="4131756"/>
            <a:ext cx="2592984" cy="12583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恶劣天气下，注意交通安全，减速慢行，保持车距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6" name="矩形 8"/>
          <p:cNvSpPr/>
          <p:nvPr>
            <p:custDataLst>
              <p:tags r:id="rId17"/>
            </p:custDataLst>
          </p:nvPr>
        </p:nvSpPr>
        <p:spPr>
          <a:xfrm rot="204112">
            <a:off x="8432111" y="4012174"/>
            <a:ext cx="2918684" cy="1524085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9"/>
          <p:cNvSpPr/>
          <p:nvPr>
            <p:custDataLst>
              <p:tags r:id="rId18"/>
            </p:custDataLst>
          </p:nvPr>
        </p:nvSpPr>
        <p:spPr>
          <a:xfrm>
            <a:off x="8435560" y="4012749"/>
            <a:ext cx="2918684" cy="1524085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19"/>
            </p:custDataLst>
          </p:nvPr>
        </p:nvSpPr>
        <p:spPr>
          <a:xfrm>
            <a:off x="8605158" y="4131756"/>
            <a:ext cx="2592984" cy="12583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遵守学校通勤规定，不私自改变通勤路线或方式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优化通勤安排</a:t>
            </a:r>
            <a:endParaRPr lang="zh-CN" altLang="en-US"/>
          </a:p>
        </p:txBody>
      </p:sp>
      <p:sp>
        <p:nvSpPr>
          <p:cNvPr id="1049426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制定合理的通勤时间表，避免高峰时段拥堵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2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提供多种通勤方式，如校车、自行车、步行等，满足不同学生的需求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8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加强通勤安全管理，确保学生安全到达目的地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4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鼓励学生参与通勤事务的规划和管理，提高学生的参与感和责任感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安全意识培养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https://d.book118.com/575041132310011102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+中文正文</vt:lpstr>
      <vt:lpstr>Office Theme</vt:lpstr>
      <vt:lpstr>校园安全中的学生交通和通勤事务</vt:lpstr>
      <vt:lpstr>目录</vt:lpstr>
      <vt:lpstr>添加章节标题</vt:lpstr>
      <vt:lpstr>学生交通管理</vt:lpstr>
      <vt:lpstr>PowerPoint Presentation</vt:lpstr>
      <vt:lpstr>交通规则和安全教育</vt:lpstr>
      <vt:lpstr>校园内交通设施</vt:lpstr>
      <vt:lpstr>骑行和步行安全</vt:lpstr>
      <vt:lpstr>紧急情况处理</vt:lpstr>
      <vt:lpstr>通勤事务</vt:lpstr>
      <vt:lpstr>PowerPoint Presentation</vt:lpstr>
      <vt:lpstr>校车服务</vt:lpstr>
      <vt:lpstr>家长接送规定</vt:lpstr>
      <vt:lpstr>通勤安全须知</vt:lpstr>
      <vt:lpstr>优化通勤安排</vt:lpstr>
      <vt:lpstr>安全意识培养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2024-09-11T19:47:04.442</cp:lastPrinted>
  <dcterms:created xsi:type="dcterms:W3CDTF">2024-09-11T11:47:04Z</dcterms:created>
  <dcterms:modified xsi:type="dcterms:W3CDTF">2024-09-11T11:47:06Z</dcterms:modified>
</cp:coreProperties>
</file>