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embeddedFontLst>
    <p:embeddedFont>
      <p:font typeface="WHHFVJ+MS-UIGothic"/>
      <p:regular r:id="rId28"/>
    </p:embeddedFont>
    <p:embeddedFont>
      <p:font typeface="JORTEG+PDUIPV+MicrosoftYaHei-Bold"/>
      <p:regular r:id="rId29"/>
    </p:embeddedFont>
    <p:embeddedFont>
      <p:font typeface="VNRAPW+TEPOES+MicrosoftYaHei"/>
      <p:regular r:id="rId30"/>
    </p:embeddedFont>
    <p:embeddedFont>
      <p:font typeface="OUWJOH+RKPCCF+ArialMT"/>
      <p:regular r:id="rId31"/>
    </p:embeddedFont>
    <p:embeddedFont>
      <p:font typeface="FVLKKH+TEPOES+MicrosoftYaHei"/>
      <p:regular r:id="rId32"/>
    </p:embeddedFont>
  </p:embeddedFontLst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font" Target="fonts/font1.fntdata" /><Relationship Id="rId29" Type="http://schemas.openxmlformats.org/officeDocument/2006/relationships/font" Target="fonts/font2.fntdata" /><Relationship Id="rId3" Type="http://schemas.openxmlformats.org/officeDocument/2006/relationships/slide" Target="slides/slide1.xml" /><Relationship Id="rId30" Type="http://schemas.openxmlformats.org/officeDocument/2006/relationships/font" Target="fonts/font3.fntdata" /><Relationship Id="rId31" Type="http://schemas.openxmlformats.org/officeDocument/2006/relationships/font" Target="fonts/font4.fntdata" /><Relationship Id="rId32" Type="http://schemas.openxmlformats.org/officeDocument/2006/relationships/font" Target="fonts/font5.fntdata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00AB0-B3A7-40D8-85A4-D029707F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1DFC7-4A57-4B69-86D7-FBF89B0D3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0B5F6-BA25-4B33-9B56-B0CEF899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5796F-9A89-4CD7-921E-4441442A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7D073-1385-4EC3-A6E2-22824094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F8263-003E-4A28-BE9E-EC0D43BE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88091-9315-4717-913B-92A80FE00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4F16E-81C2-4EF4-B668-CEA67557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A4D35-749B-47B0-B846-17D699357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61E54-F1B7-4EAE-AD05-8FF6D23E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22477-FAEA-41DC-BF9D-75DC2B8CA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032010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844212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WHHFVJ+MS-UIGothic"/>
                <a:cs typeface="WHHFVJ+MS-UIGothic"/>
              </a:rPr>
              <a:t>市政工程分部工程分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项</a:t>
            </a:r>
            <a:r>
              <a:rPr sz="4950">
                <a:solidFill>
                  <a:srgbClr val="00608A"/>
                </a:solidFill>
                <a:latin typeface="WHHFVJ+MS-UIGothic"/>
                <a:cs typeface="WHHFVJ+MS-UIGothic"/>
              </a:rPr>
              <a:t>工程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4950">
                <a:solidFill>
                  <a:srgbClr val="00608A"/>
                </a:solidFill>
                <a:latin typeface="WHHFVJ+MS-UIGothic"/>
                <a:cs typeface="WHHFVJ+MS-UIGothic"/>
              </a:rPr>
              <a:t>批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WHHFVJ+MS-UIGothic"/>
                <a:cs typeface="WHHFVJ+MS-UIGothic"/>
              </a:rPr>
              <a:t>划分一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览</a:t>
            </a:r>
            <a:r>
              <a:rPr sz="4950">
                <a:solidFill>
                  <a:srgbClr val="00608A"/>
                </a:solidFill>
                <a:latin typeface="WHHFVJ+MS-UIGothic"/>
                <a:cs typeface="WHHFVJ+MS-UIGothic"/>
              </a:rPr>
              <a:t>表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WHHFVJ+MS-UIGothic"/>
                <a:cs typeface="WHHFV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4500">
                <a:solidFill>
                  <a:srgbClr val="00608A"/>
                </a:solidFill>
                <a:latin typeface="WHHFVJ+MS-UIGothic"/>
                <a:cs typeface="WHHFVJ+MS-UIGothic"/>
              </a:rPr>
              <a:t>批划分概述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批是指按同一生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条件或按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定的方式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汇总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起来供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用的，</a:t>
            </a:r>
          </a:p>
          <a:p>
            <a:pPr marL="9524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由一定数量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量控制的基本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元，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量直接关系着整个工</a:t>
            </a:r>
          </a:p>
          <a:p>
            <a:pPr marL="952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所有的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工作都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围绕检验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66104" y="489749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批展开。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批划分的原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与依据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378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59260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WHHFVJ+MS-UIGothic"/>
                <a:cs typeface="WHHFVJ+MS-UIGothic"/>
              </a:rPr>
              <a:t>原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858135" y="2592609"/>
            <a:ext cx="446065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1.</a:t>
            </a:r>
            <a:r>
              <a:rPr sz="2000" spc="9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 </a:t>
            </a:r>
            <a:r>
              <a:rPr sz="2000" spc="25">
                <a:solidFill>
                  <a:srgbClr val="00608A"/>
                </a:solidFill>
                <a:latin typeface="WHHFVJ+MS-UIGothic"/>
                <a:cs typeface="WHHFVJ+MS-UIGothic"/>
              </a:rPr>
              <a:t>按施工段划分</a:t>
            </a:r>
            <a:r>
              <a:rPr sz="2000" spc="2930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000" spc="1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2.</a:t>
            </a:r>
            <a:r>
              <a:rPr sz="2000" spc="9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 </a:t>
            </a:r>
            <a:r>
              <a:rPr sz="2000" spc="25">
                <a:solidFill>
                  <a:srgbClr val="00608A"/>
                </a:solidFill>
                <a:latin typeface="WHHFVJ+MS-UIGothic"/>
                <a:cs typeface="WHHFVJ+MS-UIGothic"/>
              </a:rPr>
              <a:t>按楼</a:t>
            </a: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层</a:t>
            </a:r>
            <a:r>
              <a:rPr sz="2000" spc="25">
                <a:solidFill>
                  <a:srgbClr val="00608A"/>
                </a:solidFill>
                <a:latin typeface="WHHFVJ+MS-UIGothic"/>
                <a:cs typeface="WHHFVJ+MS-UIGothic"/>
              </a:rPr>
              <a:t>划分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13625" y="2592609"/>
            <a:ext cx="3162274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3.</a:t>
            </a:r>
            <a:r>
              <a:rPr sz="2000" spc="9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 </a:t>
            </a:r>
            <a:r>
              <a:rPr sz="2000" spc="25">
                <a:solidFill>
                  <a:srgbClr val="00608A"/>
                </a:solidFill>
                <a:latin typeface="WHHFVJ+MS-UIGothic"/>
                <a:cs typeface="WHHFVJ+MS-UIGothic"/>
              </a:rPr>
              <a:t>按施工段与楼</a:t>
            </a:r>
            <a:r>
              <a:rPr sz="2000" spc="2545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608A"/>
                </a:solidFill>
                <a:latin typeface="WHHFVJ+MS-UIGothic"/>
                <a:cs typeface="WHHFVJ+MS-UIGothic"/>
              </a:rPr>
              <a:t>依据</a:t>
            </a:r>
          </a:p>
          <a:p>
            <a:pPr marL="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层</a:t>
            </a:r>
            <a:r>
              <a:rPr sz="2000" spc="25">
                <a:solidFill>
                  <a:srgbClr val="00608A"/>
                </a:solidFill>
                <a:latin typeface="WHHFVJ+MS-UIGothic"/>
                <a:cs typeface="WHHFVJ+MS-UIGothic"/>
              </a:rPr>
              <a:t>划分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78484" y="3537438"/>
            <a:ext cx="216884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根据施工及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量控制和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收需要，按以下原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划分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858135" y="3537438"/>
            <a:ext cx="216884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于施工工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相同或相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的若干分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工程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成一个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145404" y="3537438"/>
            <a:ext cx="216884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于施工工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相同或相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的若干分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工程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成一个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13625" y="3537438"/>
            <a:ext cx="4744945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于少量特殊的分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工程，</a:t>
            </a:r>
            <a:r>
              <a:rPr sz="1350" spc="1086">
                <a:solidFill>
                  <a:srgbClr val="0E0E07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根据《建筑工程施工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量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可以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独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成一个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批。</a:t>
            </a:r>
            <a:r>
              <a:rPr sz="1350" spc="1086">
                <a:solidFill>
                  <a:srgbClr val="0E0E07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准》</a:t>
            </a:r>
            <a:r>
              <a:rPr sz="1350">
                <a:solidFill>
                  <a:srgbClr val="0E0E07"/>
                </a:solidFill>
                <a:latin typeface="VNRAPW+TEPOES+MicrosoftYaHei"/>
                <a:cs typeface="VNRAPW+TEPOES+MicrosoftYaHei"/>
              </a:rPr>
              <a:t>GB50300-</a:t>
            </a:r>
          </a:p>
          <a:p>
            <a:pPr marL="2238375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VNRAPW+TEPOES+MicrosoftYaHei"/>
                <a:cs typeface="VNRAPW+TEPOES+MicrosoftYaHei"/>
              </a:rPr>
              <a:t>2013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，以及各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工程施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652000" y="4463267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量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批划分的流程与步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39240" cy="764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E0E07"/>
                </a:solidFill>
                <a:latin typeface="OUWJOH+RKPCCF+ArialMT"/>
                <a:cs typeface="OUWJOH+RKPCCF+ArialMT"/>
              </a:rPr>
              <a:t>•</a:t>
            </a:r>
            <a:r>
              <a:rPr sz="1550" spc="669">
                <a:solidFill>
                  <a:srgbClr val="0E0E0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流程：确定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批划分的原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E0E07"/>
                </a:solidFill>
                <a:latin typeface="FVLKKH+TEPOES+MicrosoftYaHei"/>
                <a:cs typeface="FVLKKH+TEPOES+MicrosoftYaHei"/>
              </a:rPr>
              <a:t>→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明确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批的划分范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E0E07"/>
                </a:solidFill>
                <a:latin typeface="FVLKKH+TEPOES+MicrosoftYaHei"/>
                <a:cs typeface="FVLKKH+TEPOES+MicrosoftYaHei"/>
              </a:rPr>
              <a:t>→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行</a:t>
            </a:r>
          </a:p>
          <a:p>
            <a:pPr marL="203200" marR="0">
              <a:lnSpc>
                <a:spcPts val="1562"/>
              </a:lnSpc>
              <a:spcBef>
                <a:spcPts val="602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批的划分</a:t>
            </a:r>
            <a:r>
              <a:rPr sz="1500">
                <a:solidFill>
                  <a:srgbClr val="0E0E07"/>
                </a:solidFill>
                <a:latin typeface="FVLKKH+TEPOES+MicrosoftYaHei"/>
                <a:cs typeface="FVLKKH+TEPOES+MicrosoftYaHei"/>
              </a:rPr>
              <a:t>→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号填写</a:t>
            </a:r>
            <a:r>
              <a:rPr sz="1500">
                <a:solidFill>
                  <a:srgbClr val="0E0E07"/>
                </a:solidFill>
                <a:latin typeface="FVLKKH+TEPOES+MicrosoftYaHei"/>
                <a:cs typeface="FVLKKH+TEPOES+MicrosoftYaHei"/>
              </a:rPr>
              <a:t>→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提交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  <a:r>
              <a:rPr sz="1500">
                <a:solidFill>
                  <a:srgbClr val="0E0E07"/>
                </a:solidFill>
                <a:latin typeface="FVLKKH+TEPOES+MicrosoftYaHei"/>
                <a:cs typeface="FVLKKH+TEPOES+MicrosoftYaHei"/>
              </a:rPr>
              <a:t>→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批划分的流程与步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5689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RAPW+TEPOES+MicrosoftYaHei"/>
                <a:cs typeface="VNRAPW+TEPOES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批划分的原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：根据工程特点、施工工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量控制的需要，确定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批划分的原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699967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RAPW+TEPOES+MicrosoftYaHei"/>
                <a:cs typeface="VNRAPW+TEPOES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批的划分范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：根据确定的划分原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，明确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批的划分范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批划分的流程与步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7419" y="1640006"/>
            <a:ext cx="315146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3.</a:t>
            </a:r>
            <a:r>
              <a:rPr sz="2300" spc="110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 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608A"/>
                </a:solidFill>
                <a:latin typeface="WHHFVJ+MS-UIGothic"/>
                <a:cs typeface="WHHFVJ+MS-UIGothic"/>
              </a:rPr>
              <a:t>行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2300" spc="25">
                <a:solidFill>
                  <a:srgbClr val="00608A"/>
                </a:solidFill>
                <a:latin typeface="WHHFVJ+MS-UIGothic"/>
                <a:cs typeface="WHHFVJ+MS-UIGothic"/>
              </a:rPr>
              <a:t>批的划分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99550" y="1640006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4.</a:t>
            </a:r>
            <a:r>
              <a:rPr sz="2300" spc="110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 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00608A"/>
                </a:solidFill>
                <a:latin typeface="WHHFVJ+MS-UIGothic"/>
                <a:cs typeface="WHHFVJ+MS-UIGothic"/>
              </a:rPr>
              <a:t>号填写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根据划分范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，将施工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程中的分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工程按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照划分原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划分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若干个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2343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每个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号，并填写相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的信息，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如部位、日期、施工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位等。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17014" y="4411781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5.</a:t>
            </a:r>
            <a:r>
              <a:rPr sz="2300" spc="110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 </a:t>
            </a:r>
            <a:r>
              <a:rPr sz="2300" spc="25">
                <a:solidFill>
                  <a:srgbClr val="00608A"/>
                </a:solidFill>
                <a:latin typeface="WHHFVJ+MS-UIGothic"/>
                <a:cs typeface="WHHFVJ+MS-UIGothic"/>
              </a:rPr>
              <a:t>提交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审</a:t>
            </a:r>
            <a:r>
              <a:rPr sz="2300">
                <a:solidFill>
                  <a:srgbClr val="00608A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099550" y="4411781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6.</a:t>
            </a:r>
            <a:r>
              <a:rPr sz="2300" spc="110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 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608A"/>
                </a:solidFill>
                <a:latin typeface="WHHFVJ+MS-UIGothic"/>
                <a:cs typeface="WHHFVJ+MS-UIGothic"/>
              </a:rPr>
              <a:t>施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1624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批划分的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果提交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相关部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门进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按照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批划分方案，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行相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工作。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797300" y="528611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854392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WHHFVJ+MS-UIGothic"/>
                <a:cs typeface="WHHFVJ+MS-UIGothic"/>
              </a:rPr>
              <a:t>市政工程分部工程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45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道路工程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道路路基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原地基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路基填筑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道路工程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路面基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12380" y="3358252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路面面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道路面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层检验</a:t>
            </a:r>
            <a:r>
              <a:rPr sz="150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道路工程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2864" y="2102222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青混凝土面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层检验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32864" y="3845933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水泥混凝土面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层检验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2864" y="5601708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料面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层检验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道路工程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NRAPW+TEPOES+MicrosoftYaHei"/>
                <a:cs typeface="VNRAPW+TEPOE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NRAPW+TEPOES+MicrosoftYaHei"/>
                <a:cs typeface="VNRAPW+TEPOE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NRAPW+TEPOES+MicrosoftYaHei"/>
                <a:cs typeface="VNRAPW+TEPOE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NRAPW+TEPOES+MicrosoftYaHei"/>
                <a:cs typeface="VNRAPW+TEPOE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58569" y="5190342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道路附属构筑物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22090" y="5190342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雨水口及支管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93225" y="5190342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路肩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沟及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坡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700519" y="5490062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井及井筒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梁工程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梁基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及下部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746238"/>
            <a:ext cx="1640840" cy="1974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158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大基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础检验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  <a:p>
            <a:pPr marL="0" marR="0">
              <a:lnSpc>
                <a:spcPts val="1500"/>
              </a:lnSpc>
              <a:spcBef>
                <a:spcPts val="10295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沉井基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础检验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梁工程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桩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3330947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地下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连续墙检验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0769" y="3550682"/>
            <a:ext cx="1569214" cy="3561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2</a:t>
            </a:r>
          </a:p>
          <a:p>
            <a:pPr marL="2349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43785" y="506195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梁上部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构及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面系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梁工程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梁式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上部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斜拉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上部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63000" y="1507863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拱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上部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梁工程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FFFFFF"/>
                </a:solidFill>
                <a:latin typeface="WHHFVJ+MS-UIGothic"/>
                <a:cs typeface="WHHFVJ+MS-UIGothic"/>
              </a:rPr>
              <a:t>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WHHFVJ+MS-UIGothic"/>
                <a:cs typeface="WHHFVJ+MS-UIGothic"/>
              </a:rPr>
              <a:t>上部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WHHFVJ+MS-UIGothic"/>
                <a:cs typeface="WHHFVJ+MS-UIGothic"/>
              </a:rPr>
              <a:t>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HHFVJ+MS-UIGothic"/>
                <a:cs typeface="WHHFVJ+MS-UIGothic"/>
              </a:rPr>
              <a:t>人行道及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栏</a:t>
            </a:r>
            <a:r>
              <a:rPr sz="1350">
                <a:solidFill>
                  <a:srgbClr val="FFFFFF"/>
                </a:solidFill>
                <a:latin typeface="WHHFVJ+MS-UIGothic"/>
                <a:cs typeface="WHHFVJ+MS-UIGothic"/>
              </a:rPr>
              <a:t>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FFFFF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排水工程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09565" y="1407013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水管道及配件安装工程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9504" y="3146278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管材及配件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量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5970" y="4884908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管道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接安装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51200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ORTEG+PDUIPV+MicrosoftYaHei-Bold"/>
                <a:cs typeface="JORTEG+PDUIPV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排水工程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1819" y="1761863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水表等控制装置安装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41819" y="3313802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排水管道及配件安装工程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41819" y="4903843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管材及配件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排水工程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4554" y="1611367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排水管道安装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72054" y="33411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井、化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池等构筑物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472054" y="507148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室内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排水系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安装工程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排水工程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055" y="1921247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水系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安装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4055" y="3209028"/>
            <a:ext cx="2036445" cy="1778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排水系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安装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  <a:p>
            <a:pPr marL="36194" marR="0">
              <a:lnSpc>
                <a:spcPts val="1500"/>
              </a:lnSpc>
              <a:spcBef>
                <a:spcPts val="8755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生器具安装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燃气工程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8235" y="179678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室外燃气管道及配件安装工程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18235" y="331570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管材及配件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8235" y="483462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管道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接及防腐保温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燃气工程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08A"/>
                </a:solidFill>
                <a:latin typeface="WHHFVJ+MS-UIGothic"/>
                <a:cs typeface="WHHFVJ+MS-UIGothic"/>
              </a:rPr>
              <a:t>批划分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5929" y="259688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管材及配件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45675" y="307368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1089" y="3673213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室内燃气管道及配件安装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942589" y="401611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工程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83550" y="432145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8169" y="4873997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井及附件安装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E0E07"/>
                </a:solidFill>
                <a:latin typeface="WHHFVJ+MS-UIGothic"/>
                <a:cs typeface="WHHFVJ+MS-UIGothic"/>
              </a:rPr>
              <a:t>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59195" y="555018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JORTEG+PDUIPV+MicrosoftYaHei-Bold"/>
                <a:cs typeface="JORTEG+PDUIPV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https://d.book118.com/575103201044011101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WHHFVJ+MS-UIGothic</vt:lpstr>
      <vt:lpstr>SimSun</vt:lpstr>
      <vt:lpstr>JORTEG+PDUIPV+MicrosoftYaHei-Bold</vt:lpstr>
      <vt:lpstr>Times New Roman</vt:lpstr>
      <vt:lpstr>VNRAPW+TEPOES+MicrosoftYaHei</vt:lpstr>
      <vt:lpstr>OUWJOH+RKPCCF+ArialMT</vt:lpstr>
      <vt:lpstr>FVLKKH+TEPOES+MicrosoftYaHei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2024-09-09T12:37:59.023</cp:lastPrinted>
  <dcterms:created xsi:type="dcterms:W3CDTF">2024-09-09T04:37:59Z</dcterms:created>
  <dcterms:modified xsi:type="dcterms:W3CDTF">2024-09-09T04:38:00Z</dcterms:modified>
</cp:coreProperties>
</file>