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01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07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FEA70-1EFC-4138-866D-423B45721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FAC62-B75A-48D3-8F67-B9A55EDB5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2D11B-1BA9-43FB-899A-C5E04495C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039E08-79D2-46F5-84C0-DB0532871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9BD105-6455-48EF-8C57-3890E18CF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033109-31FF-4509-BB64-5433D38F4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CFC805-6D08-4A16-B550-8FC72E36B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0362E3-13A1-4590-B6B0-CECCD8EB0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AA2CC9-09A6-44B5-8BE4-A7B0D8548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D2333-7FA7-4DC3-AB5B-18E0C19C1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317F7-DA37-40A4-9626-D0FDB5A71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007" r:id="rId2"/>
    <p:sldLayoutId id="2147490008" r:id="rId3"/>
    <p:sldLayoutId id="2147490009" r:id="rId4"/>
    <p:sldLayoutId id="2147490010" r:id="rId5"/>
    <p:sldLayoutId id="2147490011" r:id="rId6"/>
    <p:sldLayoutId id="2147490012" r:id="rId7"/>
    <p:sldLayoutId id="2147490013" r:id="rId8"/>
    <p:sldLayoutId id="2147490014" r:id="rId9"/>
    <p:sldLayoutId id="2147490015" r:id="rId10"/>
    <p:sldLayoutId id="214749001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tags" Target="../tags/tag132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18" Type="http://schemas.openxmlformats.org/officeDocument/2006/relationships/tags" Target="../tags/tag168.xml" /><Relationship Id="rId19" Type="http://schemas.openxmlformats.org/officeDocument/2006/relationships/tags" Target="../tags/tag169.xml" /><Relationship Id="rId2" Type="http://schemas.openxmlformats.org/officeDocument/2006/relationships/tags" Target="../tags/tag152.xml" /><Relationship Id="rId20" Type="http://schemas.openxmlformats.org/officeDocument/2006/relationships/tags" Target="../tags/tag170.xml" /><Relationship Id="rId21" Type="http://schemas.openxmlformats.org/officeDocument/2006/relationships/tags" Target="../tags/tag171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18" Type="http://schemas.openxmlformats.org/officeDocument/2006/relationships/tags" Target="../tags/tag188.xml" /><Relationship Id="rId19" Type="http://schemas.openxmlformats.org/officeDocument/2006/relationships/tags" Target="../tags/tag189.xml" /><Relationship Id="rId2" Type="http://schemas.openxmlformats.org/officeDocument/2006/relationships/tags" Target="../tags/tag172.xml" /><Relationship Id="rId20" Type="http://schemas.openxmlformats.org/officeDocument/2006/relationships/tags" Target="../tags/tag190.xml" /><Relationship Id="rId21" Type="http://schemas.openxmlformats.org/officeDocument/2006/relationships/tags" Target="../tags/tag191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18" Type="http://schemas.openxmlformats.org/officeDocument/2006/relationships/tags" Target="../tags/tag211.xml" /><Relationship Id="rId19" Type="http://schemas.openxmlformats.org/officeDocument/2006/relationships/tags" Target="../tags/tag212.xml" /><Relationship Id="rId2" Type="http://schemas.openxmlformats.org/officeDocument/2006/relationships/tags" Target="../tags/tag195.xml" /><Relationship Id="rId20" Type="http://schemas.openxmlformats.org/officeDocument/2006/relationships/tags" Target="../tags/tag213.xml" /><Relationship Id="rId21" Type="http://schemas.openxmlformats.org/officeDocument/2006/relationships/tags" Target="../tags/tag214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14" Type="http://schemas.openxmlformats.org/officeDocument/2006/relationships/tags" Target="../tags/tag239.xml" /><Relationship Id="rId15" Type="http://schemas.openxmlformats.org/officeDocument/2006/relationships/tags" Target="../tags/tag240.xml" /><Relationship Id="rId16" Type="http://schemas.openxmlformats.org/officeDocument/2006/relationships/tags" Target="../tags/tag241.xml" /><Relationship Id="rId17" Type="http://schemas.openxmlformats.org/officeDocument/2006/relationships/tags" Target="../tags/tag242.xml" /><Relationship Id="rId18" Type="http://schemas.openxmlformats.org/officeDocument/2006/relationships/tags" Target="../tags/tag243.xml" /><Relationship Id="rId19" Type="http://schemas.openxmlformats.org/officeDocument/2006/relationships/tags" Target="../tags/tag244.xml" /><Relationship Id="rId2" Type="http://schemas.openxmlformats.org/officeDocument/2006/relationships/tags" Target="../tags/tag227.xml" /><Relationship Id="rId20" Type="http://schemas.openxmlformats.org/officeDocument/2006/relationships/tags" Target="../tags/tag245.xml" /><Relationship Id="rId21" Type="http://schemas.openxmlformats.org/officeDocument/2006/relationships/tags" Target="../tags/tag246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0.xml" /><Relationship Id="rId11" Type="http://schemas.openxmlformats.org/officeDocument/2006/relationships/tags" Target="../tags/tag271.xml" /><Relationship Id="rId12" Type="http://schemas.openxmlformats.org/officeDocument/2006/relationships/tags" Target="../tags/tag272.xml" /><Relationship Id="rId13" Type="http://schemas.openxmlformats.org/officeDocument/2006/relationships/tags" Target="../tags/tag273.xml" /><Relationship Id="rId14" Type="http://schemas.openxmlformats.org/officeDocument/2006/relationships/tags" Target="../tags/tag274.xml" /><Relationship Id="rId15" Type="http://schemas.openxmlformats.org/officeDocument/2006/relationships/tags" Target="../tags/tag275.xml" /><Relationship Id="rId16" Type="http://schemas.openxmlformats.org/officeDocument/2006/relationships/tags" Target="../tags/tag276.xml" /><Relationship Id="rId17" Type="http://schemas.openxmlformats.org/officeDocument/2006/relationships/tags" Target="../tags/tag277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11024220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/>
          <a:lstStyle/>
          <a:p>
            <a:r>
              <a:rPr lang="zh-CN" altLang="en-US"/>
              <a:t>攻心话术客服培训课件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攻心话术客服的重要性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攻心话术的技巧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客服沟通技巧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话术实例分析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攻心话术的实践与提升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9571" lnSpcReduction="10000"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02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9571" lnSpcReduction="10000"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8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攻心话术客服的重要性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提升客户满意度</a:t>
            </a:r>
            <a:endParaRPr lang="zh-CN" altLang="en-US"/>
          </a:p>
        </p:txBody>
      </p:sp>
      <p:sp>
        <p:nvSpPr>
          <p:cNvPr id="1049014" name="对角圆角矩形 15"/>
          <p:cNvSpPr/>
          <p:nvPr>
            <p:custDataLst>
              <p:tags r:id="rId2"/>
            </p:custDataLst>
          </p:nvPr>
        </p:nvSpPr>
        <p:spPr>
          <a:xfrm>
            <a:off x="1344379" y="405525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对角圆角矩形 16"/>
          <p:cNvSpPr/>
          <p:nvPr>
            <p:custDataLst>
              <p:tags r:id="rId3"/>
            </p:custDataLst>
          </p:nvPr>
        </p:nvSpPr>
        <p:spPr>
          <a:xfrm>
            <a:off x="1344379" y="3909800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直角三角形 17"/>
          <p:cNvSpPr/>
          <p:nvPr>
            <p:custDataLst>
              <p:tags r:id="rId4"/>
            </p:custDataLst>
          </p:nvPr>
        </p:nvSpPr>
        <p:spPr>
          <a:xfrm>
            <a:off x="1922869" y="3910468"/>
            <a:ext cx="87139" cy="14523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文本框 27"/>
          <p:cNvSpPr txBox="1"/>
          <p:nvPr>
            <p:custDataLst>
              <p:tags r:id="rId5"/>
            </p:custDataLst>
          </p:nvPr>
        </p:nvSpPr>
        <p:spPr>
          <a:xfrm>
            <a:off x="1960234" y="4066600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攻心话术客服能够有效地解决客户问题，提高客户满意度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对角圆角矩形 52"/>
          <p:cNvSpPr/>
          <p:nvPr>
            <p:custDataLst>
              <p:tags r:id="rId6"/>
            </p:custDataLst>
          </p:nvPr>
        </p:nvSpPr>
        <p:spPr>
          <a:xfrm>
            <a:off x="1344379" y="1405012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对角圆角矩形 53"/>
          <p:cNvSpPr/>
          <p:nvPr>
            <p:custDataLst>
              <p:tags r:id="rId7"/>
            </p:custDataLst>
          </p:nvPr>
        </p:nvSpPr>
        <p:spPr>
          <a:xfrm>
            <a:off x="1344379" y="1258888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直角三角形 54"/>
          <p:cNvSpPr/>
          <p:nvPr>
            <p:custDataLst>
              <p:tags r:id="rId8"/>
            </p:custDataLst>
          </p:nvPr>
        </p:nvSpPr>
        <p:spPr>
          <a:xfrm>
            <a:off x="1922869" y="1259555"/>
            <a:ext cx="87139" cy="14523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文本框 56"/>
          <p:cNvSpPr txBox="1"/>
          <p:nvPr>
            <p:custDataLst>
              <p:tags r:id="rId9"/>
            </p:custDataLst>
          </p:nvPr>
        </p:nvSpPr>
        <p:spPr>
          <a:xfrm>
            <a:off x="1960234" y="1408348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客户满意度是衡量企业成功的重要指标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对角圆角矩形 5"/>
          <p:cNvSpPr/>
          <p:nvPr>
            <p:custDataLst>
              <p:tags r:id="rId10"/>
            </p:custDataLst>
          </p:nvPr>
        </p:nvSpPr>
        <p:spPr>
          <a:xfrm>
            <a:off x="1344379" y="2730134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对角圆角矩形 6"/>
          <p:cNvSpPr/>
          <p:nvPr>
            <p:custDataLst>
              <p:tags r:id="rId11"/>
            </p:custDataLst>
          </p:nvPr>
        </p:nvSpPr>
        <p:spPr>
          <a:xfrm>
            <a:off x="1344379" y="2584011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直角三角形 7"/>
          <p:cNvSpPr/>
          <p:nvPr>
            <p:custDataLst>
              <p:tags r:id="rId12"/>
            </p:custDataLst>
          </p:nvPr>
        </p:nvSpPr>
        <p:spPr>
          <a:xfrm>
            <a:off x="1922869" y="2585345"/>
            <a:ext cx="87139" cy="14523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文本框 8"/>
          <p:cNvSpPr txBox="1"/>
          <p:nvPr>
            <p:custDataLst>
              <p:tags r:id="rId13"/>
            </p:custDataLst>
          </p:nvPr>
        </p:nvSpPr>
        <p:spPr>
          <a:xfrm>
            <a:off x="1960234" y="2741477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攻心话术客服能够更好地了解客户需求，提高客户满意度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对角圆角矩形 9"/>
          <p:cNvSpPr/>
          <p:nvPr>
            <p:custDataLst>
              <p:tags r:id="rId14"/>
            </p:custDataLst>
          </p:nvPr>
        </p:nvSpPr>
        <p:spPr>
          <a:xfrm>
            <a:off x="1344379" y="538104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对角圆角矩形 10"/>
          <p:cNvSpPr/>
          <p:nvPr>
            <p:custDataLst>
              <p:tags r:id="rId15"/>
            </p:custDataLst>
          </p:nvPr>
        </p:nvSpPr>
        <p:spPr>
          <a:xfrm>
            <a:off x="1344379" y="5234923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直角三角形 11"/>
          <p:cNvSpPr/>
          <p:nvPr>
            <p:custDataLst>
              <p:tags r:id="rId16"/>
            </p:custDataLst>
          </p:nvPr>
        </p:nvSpPr>
        <p:spPr>
          <a:xfrm>
            <a:off x="1922869" y="5235590"/>
            <a:ext cx="87139" cy="14523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文本框 12"/>
          <p:cNvSpPr txBox="1"/>
          <p:nvPr>
            <p:custDataLst>
              <p:tags r:id="rId17"/>
            </p:custDataLst>
          </p:nvPr>
        </p:nvSpPr>
        <p:spPr>
          <a:xfrm>
            <a:off x="1960234" y="5391723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攻心话术客服能够提供个性化的服务，提高客户满意度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增加销售机会</a:t>
            </a:r>
            <a:endParaRPr lang="zh-CN" altLang="en-US"/>
          </a:p>
        </p:txBody>
      </p:sp>
      <p:sp>
        <p:nvSpPr>
          <p:cNvPr id="1049080" name="任意多边形 35"/>
          <p:cNvSpPr/>
          <p:nvPr>
            <p:custDataLst>
              <p:tags r:id="rId2"/>
            </p:custDataLst>
          </p:nvPr>
        </p:nvSpPr>
        <p:spPr>
          <a:xfrm>
            <a:off x="694800" y="1378274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82" name="任意多边形 39"/>
          <p:cNvSpPr/>
          <p:nvPr>
            <p:custDataLst>
              <p:tags r:id="rId3"/>
            </p:custDataLst>
          </p:nvPr>
        </p:nvSpPr>
        <p:spPr>
          <a:xfrm>
            <a:off x="776746" y="1467101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2237" y="1687292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84" name="正文"/>
          <p:cNvSpPr txBox="1"/>
          <p:nvPr>
            <p:custDataLst>
              <p:tags r:id="rId5"/>
            </p:custDataLst>
          </p:nvPr>
        </p:nvSpPr>
        <p:spPr>
          <a:xfrm>
            <a:off x="2321837" y="1452714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提升客户满意度，增加回头客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86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2567" y="1448960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88" name="任意多边形 45"/>
          <p:cNvSpPr/>
          <p:nvPr>
            <p:custDataLst>
              <p:tags r:id="rId7"/>
            </p:custDataLst>
          </p:nvPr>
        </p:nvSpPr>
        <p:spPr>
          <a:xfrm>
            <a:off x="694800" y="2596831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90" name="任意多边形 46"/>
          <p:cNvSpPr/>
          <p:nvPr>
            <p:custDataLst>
              <p:tags r:id="rId8"/>
            </p:custDataLst>
          </p:nvPr>
        </p:nvSpPr>
        <p:spPr>
          <a:xfrm>
            <a:off x="776746" y="2685659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2237" y="2905850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92" name="正文"/>
          <p:cNvSpPr txBox="1"/>
          <p:nvPr>
            <p:custDataLst>
              <p:tags r:id="rId10"/>
            </p:custDataLst>
          </p:nvPr>
        </p:nvSpPr>
        <p:spPr>
          <a:xfrm>
            <a:off x="2321837" y="2671271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快速响应客户需求，提高客户留存率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94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2567" y="2667518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96" name="任意多边形 51"/>
          <p:cNvSpPr/>
          <p:nvPr>
            <p:custDataLst>
              <p:tags r:id="rId12"/>
            </p:custDataLst>
          </p:nvPr>
        </p:nvSpPr>
        <p:spPr>
          <a:xfrm>
            <a:off x="694800" y="3815389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98" name="任意多边形 52"/>
          <p:cNvSpPr/>
          <p:nvPr>
            <p:custDataLst>
              <p:tags r:id="rId13"/>
            </p:custDataLst>
          </p:nvPr>
        </p:nvSpPr>
        <p:spPr>
          <a:xfrm>
            <a:off x="776746" y="3904216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2237" y="4124407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00" name="正文"/>
          <p:cNvSpPr txBox="1"/>
          <p:nvPr>
            <p:custDataLst>
              <p:tags r:id="rId15"/>
            </p:custDataLst>
          </p:nvPr>
        </p:nvSpPr>
        <p:spPr>
          <a:xfrm>
            <a:off x="2321837" y="3889829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有效解决客户疑虑，提高转化率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02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2567" y="3886075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04" name="任意多边形 57"/>
          <p:cNvSpPr/>
          <p:nvPr>
            <p:custDataLst>
              <p:tags r:id="rId17"/>
            </p:custDataLst>
          </p:nvPr>
        </p:nvSpPr>
        <p:spPr>
          <a:xfrm>
            <a:off x="694800" y="5033947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06" name="任意多边形 58"/>
          <p:cNvSpPr/>
          <p:nvPr>
            <p:custDataLst>
              <p:tags r:id="rId18"/>
            </p:custDataLst>
          </p:nvPr>
        </p:nvSpPr>
        <p:spPr>
          <a:xfrm>
            <a:off x="776746" y="5122774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2237" y="5342965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08" name="正文"/>
          <p:cNvSpPr txBox="1"/>
          <p:nvPr>
            <p:custDataLst>
              <p:tags r:id="rId20"/>
            </p:custDataLst>
          </p:nvPr>
        </p:nvSpPr>
        <p:spPr>
          <a:xfrm>
            <a:off x="2321837" y="5108386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建立信任关系，促进长期合作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10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2567" y="5104633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建立良好客户关系</a:t>
            </a:r>
            <a:endParaRPr lang="zh-CN" altLang="en-US"/>
          </a:p>
        </p:txBody>
      </p:sp>
      <p:sp>
        <p:nvSpPr>
          <p:cNvPr id="1049146" name="任意多边形 35"/>
          <p:cNvSpPr/>
          <p:nvPr>
            <p:custDataLst>
              <p:tags r:id="rId2"/>
            </p:custDataLst>
          </p:nvPr>
        </p:nvSpPr>
        <p:spPr>
          <a:xfrm>
            <a:off x="694800" y="1378274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48" name="任意多边形 39"/>
          <p:cNvSpPr/>
          <p:nvPr>
            <p:custDataLst>
              <p:tags r:id="rId3"/>
            </p:custDataLst>
          </p:nvPr>
        </p:nvSpPr>
        <p:spPr>
          <a:xfrm>
            <a:off x="776746" y="1467101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7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2237" y="1687292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50" name="正文"/>
          <p:cNvSpPr txBox="1"/>
          <p:nvPr>
            <p:custDataLst>
              <p:tags r:id="rId5"/>
            </p:custDataLst>
          </p:nvPr>
        </p:nvSpPr>
        <p:spPr>
          <a:xfrm>
            <a:off x="2321837" y="1452714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提升客户满意度和忠诚度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52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2567" y="1448960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54" name="任意多边形 45"/>
          <p:cNvSpPr/>
          <p:nvPr>
            <p:custDataLst>
              <p:tags r:id="rId7"/>
            </p:custDataLst>
          </p:nvPr>
        </p:nvSpPr>
        <p:spPr>
          <a:xfrm>
            <a:off x="694800" y="2596831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56" name="任意多边形 46"/>
          <p:cNvSpPr/>
          <p:nvPr>
            <p:custDataLst>
              <p:tags r:id="rId8"/>
            </p:custDataLst>
          </p:nvPr>
        </p:nvSpPr>
        <p:spPr>
          <a:xfrm>
            <a:off x="776746" y="2685659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9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2237" y="2905850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58" name="正文"/>
          <p:cNvSpPr txBox="1"/>
          <p:nvPr>
            <p:custDataLst>
              <p:tags r:id="rId10"/>
            </p:custDataLst>
          </p:nvPr>
        </p:nvSpPr>
        <p:spPr>
          <a:xfrm>
            <a:off x="2321837" y="2671271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促进销售和口碑传播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60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2567" y="2667518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62" name="任意多边形 51"/>
          <p:cNvSpPr/>
          <p:nvPr>
            <p:custDataLst>
              <p:tags r:id="rId12"/>
            </p:custDataLst>
          </p:nvPr>
        </p:nvSpPr>
        <p:spPr>
          <a:xfrm>
            <a:off x="694800" y="3815389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64" name="任意多边形 52"/>
          <p:cNvSpPr/>
          <p:nvPr>
            <p:custDataLst>
              <p:tags r:id="rId13"/>
            </p:custDataLst>
          </p:nvPr>
        </p:nvSpPr>
        <p:spPr>
          <a:xfrm>
            <a:off x="776746" y="3904216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1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2237" y="4124407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66" name="正文"/>
          <p:cNvSpPr txBox="1"/>
          <p:nvPr>
            <p:custDataLst>
              <p:tags r:id="rId15"/>
            </p:custDataLst>
          </p:nvPr>
        </p:nvSpPr>
        <p:spPr>
          <a:xfrm>
            <a:off x="2321837" y="3889829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及时解决客户问题和投诉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68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2567" y="3886075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70" name="任意多边形 57"/>
          <p:cNvSpPr/>
          <p:nvPr>
            <p:custDataLst>
              <p:tags r:id="rId17"/>
            </p:custDataLst>
          </p:nvPr>
        </p:nvSpPr>
        <p:spPr>
          <a:xfrm>
            <a:off x="694800" y="5033947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72" name="任意多边形 58"/>
          <p:cNvSpPr/>
          <p:nvPr>
            <p:custDataLst>
              <p:tags r:id="rId18"/>
            </p:custDataLst>
          </p:nvPr>
        </p:nvSpPr>
        <p:spPr>
          <a:xfrm>
            <a:off x="776746" y="5122774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3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2237" y="5342965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74" name="正文"/>
          <p:cNvSpPr txBox="1"/>
          <p:nvPr>
            <p:custDataLst>
              <p:tags r:id="rId20"/>
            </p:custDataLst>
          </p:nvPr>
        </p:nvSpPr>
        <p:spPr>
          <a:xfrm>
            <a:off x="2321837" y="5108386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建立长期合作关系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76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2567" y="5104633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提高客户留存率</a:t>
            </a:r>
            <a:endParaRPr lang="zh-CN" altLang="en-US"/>
          </a:p>
        </p:txBody>
      </p:sp>
      <p:sp>
        <p:nvSpPr>
          <p:cNvPr id="1049212" name="Freeform 27"/>
          <p:cNvSpPr/>
          <p:nvPr>
            <p:custDataLst>
              <p:tags r:id="rId2"/>
            </p:custDataLst>
          </p:nvPr>
        </p:nvSpPr>
        <p:spPr bwMode="auto">
          <a:xfrm>
            <a:off x="694800" y="5837622"/>
            <a:ext cx="186918" cy="17180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4" name="矩形: 圆角 32"/>
          <p:cNvSpPr/>
          <p:nvPr>
            <p:custDataLst>
              <p:tags r:id="rId3"/>
            </p:custDataLst>
          </p:nvPr>
        </p:nvSpPr>
        <p:spPr>
          <a:xfrm flipH="1">
            <a:off x="822833" y="1341193"/>
            <a:ext cx="2207646" cy="4757918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6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4800" y="5038851"/>
            <a:ext cx="2183394" cy="90366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18" name="正文"/>
          <p:cNvSpPr txBox="1"/>
          <p:nvPr>
            <p:custDataLst>
              <p:tags r:id="rId5"/>
            </p:custDataLst>
          </p:nvPr>
        </p:nvSpPr>
        <p:spPr>
          <a:xfrm>
            <a:off x="955961" y="1431007"/>
            <a:ext cx="1941591" cy="358835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攻心话术能够深入了解客户需求，提高客户满意度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20" name="标题"/>
          <p:cNvSpPr txBox="1"/>
          <p:nvPr>
            <p:custDataLst>
              <p:tags r:id="rId6"/>
            </p:custDataLst>
          </p:nvPr>
        </p:nvSpPr>
        <p:spPr>
          <a:xfrm>
            <a:off x="763594" y="5087899"/>
            <a:ext cx="2087436" cy="658578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22" name="Freeform 27"/>
          <p:cNvSpPr/>
          <p:nvPr>
            <p:custDataLst>
              <p:tags r:id="rId7"/>
            </p:custDataLst>
          </p:nvPr>
        </p:nvSpPr>
        <p:spPr bwMode="auto">
          <a:xfrm>
            <a:off x="3516613" y="5837622"/>
            <a:ext cx="186918" cy="17180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4" name="矩形: 圆角 38"/>
          <p:cNvSpPr/>
          <p:nvPr>
            <p:custDataLst>
              <p:tags r:id="rId8"/>
            </p:custDataLst>
          </p:nvPr>
        </p:nvSpPr>
        <p:spPr>
          <a:xfrm flipH="1">
            <a:off x="3644646" y="1341193"/>
            <a:ext cx="2207646" cy="4757918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6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6613" y="5038851"/>
            <a:ext cx="2183394" cy="90366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28" name="正文"/>
          <p:cNvSpPr txBox="1"/>
          <p:nvPr>
            <p:custDataLst>
              <p:tags r:id="rId10"/>
            </p:custDataLst>
          </p:nvPr>
        </p:nvSpPr>
        <p:spPr>
          <a:xfrm>
            <a:off x="3777774" y="1431007"/>
            <a:ext cx="1941591" cy="358835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攻心话术能够有效地解决客户问题，提升客户体验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30" name="标题"/>
          <p:cNvSpPr txBox="1"/>
          <p:nvPr>
            <p:custDataLst>
              <p:tags r:id="rId11"/>
            </p:custDataLst>
          </p:nvPr>
        </p:nvSpPr>
        <p:spPr>
          <a:xfrm>
            <a:off x="3585407" y="5087899"/>
            <a:ext cx="2087436" cy="658578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32" name="Freeform 27"/>
          <p:cNvSpPr/>
          <p:nvPr>
            <p:custDataLst>
              <p:tags r:id="rId12"/>
            </p:custDataLst>
          </p:nvPr>
        </p:nvSpPr>
        <p:spPr bwMode="auto">
          <a:xfrm>
            <a:off x="6338426" y="5837622"/>
            <a:ext cx="186918" cy="17180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4" name="矩形: 圆角 68"/>
          <p:cNvSpPr/>
          <p:nvPr>
            <p:custDataLst>
              <p:tags r:id="rId13"/>
            </p:custDataLst>
          </p:nvPr>
        </p:nvSpPr>
        <p:spPr>
          <a:xfrm flipH="1">
            <a:off x="6466459" y="1341193"/>
            <a:ext cx="2207646" cy="4757918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6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8426" y="5038851"/>
            <a:ext cx="2183394" cy="90366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38" name="正文"/>
          <p:cNvSpPr txBox="1"/>
          <p:nvPr>
            <p:custDataLst>
              <p:tags r:id="rId15"/>
            </p:custDataLst>
          </p:nvPr>
        </p:nvSpPr>
        <p:spPr>
          <a:xfrm>
            <a:off x="6599587" y="1431007"/>
            <a:ext cx="1941591" cy="358835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攻心话术能够建立信任关系，增加客户忠诚度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40" name="标题"/>
          <p:cNvSpPr txBox="1"/>
          <p:nvPr>
            <p:custDataLst>
              <p:tags r:id="rId16"/>
            </p:custDataLst>
          </p:nvPr>
        </p:nvSpPr>
        <p:spPr>
          <a:xfrm>
            <a:off x="6407220" y="5087899"/>
            <a:ext cx="2087436" cy="658578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42" name="Freeform 27"/>
          <p:cNvSpPr/>
          <p:nvPr>
            <p:custDataLst>
              <p:tags r:id="rId17"/>
            </p:custDataLst>
          </p:nvPr>
        </p:nvSpPr>
        <p:spPr bwMode="auto">
          <a:xfrm>
            <a:off x="9160239" y="5837622"/>
            <a:ext cx="186918" cy="17180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4" name="矩形: 圆角 74"/>
          <p:cNvSpPr/>
          <p:nvPr>
            <p:custDataLst>
              <p:tags r:id="rId18"/>
            </p:custDataLst>
          </p:nvPr>
        </p:nvSpPr>
        <p:spPr>
          <a:xfrm flipH="1">
            <a:off x="9288909" y="1341193"/>
            <a:ext cx="2207646" cy="4757918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6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60239" y="5038851"/>
            <a:ext cx="2183394" cy="90366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48" name="正文"/>
          <p:cNvSpPr txBox="1"/>
          <p:nvPr>
            <p:custDataLst>
              <p:tags r:id="rId20"/>
            </p:custDataLst>
          </p:nvPr>
        </p:nvSpPr>
        <p:spPr>
          <a:xfrm>
            <a:off x="9421400" y="1431007"/>
            <a:ext cx="1941591" cy="358835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攻心话术能够提高客户留存率，降低客户流失率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50" name="标题"/>
          <p:cNvSpPr txBox="1"/>
          <p:nvPr>
            <p:custDataLst>
              <p:tags r:id="rId21"/>
            </p:custDataLst>
          </p:nvPr>
        </p:nvSpPr>
        <p:spPr>
          <a:xfrm>
            <a:off x="9229670" y="5087899"/>
            <a:ext cx="2087436" cy="658578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86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攻心话术的技巧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倾听与回应</a:t>
            </a:r>
            <a:endParaRPr lang="zh-CN" altLang="en-US"/>
          </a:p>
        </p:txBody>
      </p:sp>
      <p:sp>
        <p:nvSpPr>
          <p:cNvPr id="104934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848" y="1500549"/>
            <a:ext cx="842566" cy="24516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673" y="4231782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任意多边形 18"/>
          <p:cNvSpPr/>
          <p:nvPr>
            <p:custDataLst>
              <p:tags r:id="rId4"/>
            </p:custDataLst>
          </p:nvPr>
        </p:nvSpPr>
        <p:spPr>
          <a:xfrm>
            <a:off x="6436826" y="2301996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19"/>
          <p:cNvSpPr/>
          <p:nvPr>
            <p:custDataLst>
              <p:tags r:id="rId5"/>
            </p:custDataLst>
          </p:nvPr>
        </p:nvSpPr>
        <p:spPr>
          <a:xfrm flipV="1">
            <a:off x="6311245" y="1672197"/>
            <a:ext cx="2451687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772" y="1501180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859" y="4231782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任意多边形 4"/>
          <p:cNvSpPr/>
          <p:nvPr>
            <p:custDataLst>
              <p:tags r:id="rId8"/>
            </p:custDataLst>
          </p:nvPr>
        </p:nvSpPr>
        <p:spPr>
          <a:xfrm>
            <a:off x="821012" y="2301996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672197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1012" y="300058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倾听：用心听取客户的需求和问题，不打断对方，不妄加评论。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6826" y="300058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提问：在倾听过程中，适时提出问题，以了解客户的需求和关注点。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9566" y="1513801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022" y="4244403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任意多边形 11"/>
          <p:cNvSpPr/>
          <p:nvPr>
            <p:custDataLst>
              <p:tags r:id="rId14"/>
            </p:custDataLst>
          </p:nvPr>
        </p:nvSpPr>
        <p:spPr>
          <a:xfrm>
            <a:off x="3701176" y="2313987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任意多边形 12"/>
          <p:cNvSpPr/>
          <p:nvPr>
            <p:custDataLst>
              <p:tags r:id="rId15"/>
            </p:custDataLst>
          </p:nvPr>
        </p:nvSpPr>
        <p:spPr>
          <a:xfrm flipV="1">
            <a:off x="3575594" y="1685450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867" y="1538412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2323" y="4267752"/>
            <a:ext cx="800976" cy="220142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任意多边形 25"/>
          <p:cNvSpPr/>
          <p:nvPr>
            <p:custDataLst>
              <p:tags r:id="rId18"/>
            </p:custDataLst>
          </p:nvPr>
        </p:nvSpPr>
        <p:spPr>
          <a:xfrm>
            <a:off x="9171845" y="2338598"/>
            <a:ext cx="2201427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任意多边形 26"/>
          <p:cNvSpPr/>
          <p:nvPr>
            <p:custDataLst>
              <p:tags r:id="rId19"/>
            </p:custDataLst>
          </p:nvPr>
        </p:nvSpPr>
        <p:spPr>
          <a:xfrm flipV="1">
            <a:off x="9046895" y="1710061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476" y="3037183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确认：在回应客户后，确认客户对你所表达的意思的理解是否正确。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176" y="301257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回应：在倾听后，给予客户及时的反馈，确保理解客户的意思，并给予积极的回应。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提问与引导</a:t>
            </a:r>
            <a:endParaRPr lang="zh-CN" altLang="en-US"/>
          </a:p>
        </p:txBody>
      </p:sp>
      <p:sp>
        <p:nvSpPr>
          <p:cNvPr id="1049416" name="矩形 3"/>
          <p:cNvSpPr/>
          <p:nvPr>
            <p:custDataLst>
              <p:tags r:id="rId2"/>
            </p:custDataLst>
          </p:nvPr>
        </p:nvSpPr>
        <p:spPr>
          <a:xfrm>
            <a:off x="1460547" y="1258888"/>
            <a:ext cx="9816840" cy="107933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13"/>
          <p:cNvSpPr/>
          <p:nvPr>
            <p:custDataLst>
              <p:tags r:id="rId3"/>
            </p:custDataLst>
          </p:nvPr>
        </p:nvSpPr>
        <p:spPr>
          <a:xfrm>
            <a:off x="914149" y="1258888"/>
            <a:ext cx="266229" cy="107933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文本框 4"/>
          <p:cNvSpPr txBox="1"/>
          <p:nvPr>
            <p:custDataLst>
              <p:tags r:id="rId4"/>
            </p:custDataLst>
          </p:nvPr>
        </p:nvSpPr>
        <p:spPr>
          <a:xfrm>
            <a:off x="1741627" y="1352143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提问方式：开放式问题，引导客户思考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矩形 39"/>
          <p:cNvSpPr/>
          <p:nvPr>
            <p:custDataLst>
              <p:tags r:id="rId5"/>
            </p:custDataLst>
          </p:nvPr>
        </p:nvSpPr>
        <p:spPr>
          <a:xfrm>
            <a:off x="1460547" y="2540165"/>
            <a:ext cx="9816840" cy="107933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矩形 5"/>
          <p:cNvSpPr/>
          <p:nvPr>
            <p:custDataLst>
              <p:tags r:id="rId6"/>
            </p:custDataLst>
          </p:nvPr>
        </p:nvSpPr>
        <p:spPr>
          <a:xfrm>
            <a:off x="914149" y="2540165"/>
            <a:ext cx="266229" cy="107933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文本框 41"/>
          <p:cNvSpPr txBox="1"/>
          <p:nvPr>
            <p:custDataLst>
              <p:tags r:id="rId7"/>
            </p:custDataLst>
          </p:nvPr>
        </p:nvSpPr>
        <p:spPr>
          <a:xfrm>
            <a:off x="1741627" y="2633421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提问目的：了解客户需求，建立信任关系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矩形 12"/>
          <p:cNvSpPr/>
          <p:nvPr>
            <p:custDataLst>
              <p:tags r:id="rId8"/>
            </p:custDataLst>
          </p:nvPr>
        </p:nvSpPr>
        <p:spPr>
          <a:xfrm>
            <a:off x="1460547" y="3821443"/>
            <a:ext cx="9816840" cy="107933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矩形 17"/>
          <p:cNvSpPr/>
          <p:nvPr>
            <p:custDataLst>
              <p:tags r:id="rId9"/>
            </p:custDataLst>
          </p:nvPr>
        </p:nvSpPr>
        <p:spPr>
          <a:xfrm>
            <a:off x="914149" y="3821443"/>
            <a:ext cx="266229" cy="107933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文本框 19"/>
          <p:cNvSpPr txBox="1"/>
          <p:nvPr>
            <p:custDataLst>
              <p:tags r:id="rId10"/>
            </p:custDataLst>
          </p:nvPr>
        </p:nvSpPr>
        <p:spPr>
          <a:xfrm>
            <a:off x="1741627" y="3914698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提问技巧：针对性强，让客户感受到关心与关注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矩形 49"/>
          <p:cNvSpPr/>
          <p:nvPr>
            <p:custDataLst>
              <p:tags r:id="rId11"/>
            </p:custDataLst>
          </p:nvPr>
        </p:nvSpPr>
        <p:spPr>
          <a:xfrm>
            <a:off x="1460547" y="5102063"/>
            <a:ext cx="9816840" cy="107933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矩形 26"/>
          <p:cNvSpPr/>
          <p:nvPr>
            <p:custDataLst>
              <p:tags r:id="rId12"/>
            </p:custDataLst>
          </p:nvPr>
        </p:nvSpPr>
        <p:spPr>
          <a:xfrm>
            <a:off x="914149" y="5102063"/>
            <a:ext cx="266229" cy="107933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文本框 27"/>
          <p:cNvSpPr txBox="1"/>
          <p:nvPr>
            <p:custDataLst>
              <p:tags r:id="rId13"/>
            </p:custDataLst>
          </p:nvPr>
        </p:nvSpPr>
        <p:spPr>
          <a:xfrm>
            <a:off x="1741627" y="5195319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提问注意事项：避免敏感话题，尊重客户隐私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7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肯定与赞美</a:t>
            </a:r>
            <a:endParaRPr lang="zh-CN" altLang="en-US"/>
          </a:p>
        </p:txBody>
      </p:sp>
      <p:sp>
        <p:nvSpPr>
          <p:cNvPr id="1049474" name="任意多边形 35"/>
          <p:cNvSpPr/>
          <p:nvPr>
            <p:custDataLst>
              <p:tags r:id="rId2"/>
            </p:custDataLst>
          </p:nvPr>
        </p:nvSpPr>
        <p:spPr>
          <a:xfrm>
            <a:off x="694800" y="1378274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76" name="任意多边形 39"/>
          <p:cNvSpPr/>
          <p:nvPr>
            <p:custDataLst>
              <p:tags r:id="rId3"/>
            </p:custDataLst>
          </p:nvPr>
        </p:nvSpPr>
        <p:spPr>
          <a:xfrm>
            <a:off x="776746" y="1467101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5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2237" y="1687292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78" name="正文"/>
          <p:cNvSpPr txBox="1"/>
          <p:nvPr>
            <p:custDataLst>
              <p:tags r:id="rId5"/>
            </p:custDataLst>
          </p:nvPr>
        </p:nvSpPr>
        <p:spPr>
          <a:xfrm>
            <a:off x="2321837" y="1452714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肯定客户的观点和意见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80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2567" y="1448960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82" name="任意多边形 45"/>
          <p:cNvSpPr/>
          <p:nvPr>
            <p:custDataLst>
              <p:tags r:id="rId7"/>
            </p:custDataLst>
          </p:nvPr>
        </p:nvSpPr>
        <p:spPr>
          <a:xfrm>
            <a:off x="694800" y="2596831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84" name="任意多边形 46"/>
          <p:cNvSpPr/>
          <p:nvPr>
            <p:custDataLst>
              <p:tags r:id="rId8"/>
            </p:custDataLst>
          </p:nvPr>
        </p:nvSpPr>
        <p:spPr>
          <a:xfrm>
            <a:off x="776746" y="2685659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7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2237" y="2905850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86" name="正文"/>
          <p:cNvSpPr txBox="1"/>
          <p:nvPr>
            <p:custDataLst>
              <p:tags r:id="rId10"/>
            </p:custDataLst>
          </p:nvPr>
        </p:nvSpPr>
        <p:spPr>
          <a:xfrm>
            <a:off x="2321837" y="2671271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赞美客户的眼光和选择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88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2567" y="2667518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90" name="任意多边形 51"/>
          <p:cNvSpPr/>
          <p:nvPr>
            <p:custDataLst>
              <p:tags r:id="rId12"/>
            </p:custDataLst>
          </p:nvPr>
        </p:nvSpPr>
        <p:spPr>
          <a:xfrm>
            <a:off x="694800" y="3815389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92" name="任意多边形 52"/>
          <p:cNvSpPr/>
          <p:nvPr>
            <p:custDataLst>
              <p:tags r:id="rId13"/>
            </p:custDataLst>
          </p:nvPr>
        </p:nvSpPr>
        <p:spPr>
          <a:xfrm>
            <a:off x="776746" y="3904216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9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2237" y="4124407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94" name="正文"/>
          <p:cNvSpPr txBox="1"/>
          <p:nvPr>
            <p:custDataLst>
              <p:tags r:id="rId15"/>
            </p:custDataLst>
          </p:nvPr>
        </p:nvSpPr>
        <p:spPr>
          <a:xfrm>
            <a:off x="2321837" y="3889829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表达对客户的敬意和感激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96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2567" y="3886075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98" name="任意多边形 57"/>
          <p:cNvSpPr/>
          <p:nvPr>
            <p:custDataLst>
              <p:tags r:id="rId17"/>
            </p:custDataLst>
          </p:nvPr>
        </p:nvSpPr>
        <p:spPr>
          <a:xfrm>
            <a:off x="694800" y="5033947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00" name="任意多边形 58"/>
          <p:cNvSpPr/>
          <p:nvPr>
            <p:custDataLst>
              <p:tags r:id="rId18"/>
            </p:custDataLst>
          </p:nvPr>
        </p:nvSpPr>
        <p:spPr>
          <a:xfrm>
            <a:off x="776746" y="5122774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1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2237" y="5342965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02" name="正文"/>
          <p:cNvSpPr txBox="1"/>
          <p:nvPr>
            <p:custDataLst>
              <p:tags r:id="rId20"/>
            </p:custDataLst>
          </p:nvPr>
        </p:nvSpPr>
        <p:spPr>
          <a:xfrm>
            <a:off x="2321837" y="5108386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强调产品的优势和价值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04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2567" y="5104633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3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表达同理心</a:t>
            </a:r>
            <a:endParaRPr lang="zh-CN" altLang="en-US"/>
          </a:p>
        </p:txBody>
      </p:sp>
      <p:sp>
        <p:nvSpPr>
          <p:cNvPr id="1049540" name="矩形 3"/>
          <p:cNvSpPr/>
          <p:nvPr>
            <p:custDataLst>
              <p:tags r:id="rId2"/>
            </p:custDataLst>
          </p:nvPr>
        </p:nvSpPr>
        <p:spPr>
          <a:xfrm>
            <a:off x="1460547" y="1258888"/>
            <a:ext cx="9816840" cy="107933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矩形 13"/>
          <p:cNvSpPr/>
          <p:nvPr>
            <p:custDataLst>
              <p:tags r:id="rId3"/>
            </p:custDataLst>
          </p:nvPr>
        </p:nvSpPr>
        <p:spPr>
          <a:xfrm>
            <a:off x="914149" y="1258888"/>
            <a:ext cx="266229" cy="107933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文本框 4"/>
          <p:cNvSpPr txBox="1"/>
          <p:nvPr>
            <p:custDataLst>
              <p:tags r:id="rId4"/>
            </p:custDataLst>
          </p:nvPr>
        </p:nvSpPr>
        <p:spPr>
          <a:xfrm>
            <a:off x="1741627" y="1352143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了解客户需求：通过提问等方式了解客户的真实需求和关注点。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矩形 39"/>
          <p:cNvSpPr/>
          <p:nvPr>
            <p:custDataLst>
              <p:tags r:id="rId5"/>
            </p:custDataLst>
          </p:nvPr>
        </p:nvSpPr>
        <p:spPr>
          <a:xfrm>
            <a:off x="1460547" y="2540165"/>
            <a:ext cx="9816840" cy="107933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矩形 5"/>
          <p:cNvSpPr/>
          <p:nvPr>
            <p:custDataLst>
              <p:tags r:id="rId6"/>
            </p:custDataLst>
          </p:nvPr>
        </p:nvSpPr>
        <p:spPr>
          <a:xfrm>
            <a:off x="914149" y="2540165"/>
            <a:ext cx="266229" cy="107933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文本框 41"/>
          <p:cNvSpPr txBox="1"/>
          <p:nvPr>
            <p:custDataLst>
              <p:tags r:id="rId7"/>
            </p:custDataLst>
          </p:nvPr>
        </p:nvSpPr>
        <p:spPr>
          <a:xfrm>
            <a:off x="1741627" y="2633421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站在客户角度思考：设身处地地为客户着想，理解客户的处境和感受。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矩形 12"/>
          <p:cNvSpPr/>
          <p:nvPr>
            <p:custDataLst>
              <p:tags r:id="rId8"/>
            </p:custDataLst>
          </p:nvPr>
        </p:nvSpPr>
        <p:spPr>
          <a:xfrm>
            <a:off x="1460547" y="3821443"/>
            <a:ext cx="9816840" cy="107933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矩形 17"/>
          <p:cNvSpPr/>
          <p:nvPr>
            <p:custDataLst>
              <p:tags r:id="rId9"/>
            </p:custDataLst>
          </p:nvPr>
        </p:nvSpPr>
        <p:spPr>
          <a:xfrm>
            <a:off x="914149" y="3821443"/>
            <a:ext cx="266229" cy="107933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文本框 19"/>
          <p:cNvSpPr txBox="1"/>
          <p:nvPr>
            <p:custDataLst>
              <p:tags r:id="rId10"/>
            </p:custDataLst>
          </p:nvPr>
        </p:nvSpPr>
        <p:spPr>
          <a:xfrm>
            <a:off x="1741627" y="3914698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表达共鸣：用适当的语言和语气表达对客户情感的理解和认同。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8" name="矩形 49"/>
          <p:cNvSpPr/>
          <p:nvPr>
            <p:custDataLst>
              <p:tags r:id="rId11"/>
            </p:custDataLst>
          </p:nvPr>
        </p:nvSpPr>
        <p:spPr>
          <a:xfrm>
            <a:off x="1460547" y="5102063"/>
            <a:ext cx="9816840" cy="107933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矩形 26"/>
          <p:cNvSpPr/>
          <p:nvPr>
            <p:custDataLst>
              <p:tags r:id="rId12"/>
            </p:custDataLst>
          </p:nvPr>
        </p:nvSpPr>
        <p:spPr>
          <a:xfrm>
            <a:off x="914149" y="5102063"/>
            <a:ext cx="266229" cy="107933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文本框 27"/>
          <p:cNvSpPr txBox="1"/>
          <p:nvPr>
            <p:custDataLst>
              <p:tags r:id="rId13"/>
            </p:custDataLst>
          </p:nvPr>
        </p:nvSpPr>
        <p:spPr>
          <a:xfrm>
            <a:off x="1741627" y="5195319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提供解决方案：根据客户的需求和关注点，提供相应的解决方案和建议。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96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/>
          </a:bodyPr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598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客服沟通技巧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5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语言措辞</a:t>
            </a:r>
            <a:endParaRPr lang="zh-CN" altLang="en-US"/>
          </a:p>
        </p:txBody>
      </p:sp>
      <p:sp>
        <p:nvSpPr>
          <p:cNvPr id="1049654" name="对角圆角矩形 15"/>
          <p:cNvSpPr/>
          <p:nvPr>
            <p:custDataLst>
              <p:tags r:id="rId2"/>
            </p:custDataLst>
          </p:nvPr>
        </p:nvSpPr>
        <p:spPr>
          <a:xfrm>
            <a:off x="1344379" y="405525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6" name="对角圆角矩形 16"/>
          <p:cNvSpPr/>
          <p:nvPr>
            <p:custDataLst>
              <p:tags r:id="rId3"/>
            </p:custDataLst>
          </p:nvPr>
        </p:nvSpPr>
        <p:spPr>
          <a:xfrm>
            <a:off x="1344379" y="3909800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8" name="直角三角形 17"/>
          <p:cNvSpPr/>
          <p:nvPr>
            <p:custDataLst>
              <p:tags r:id="rId4"/>
            </p:custDataLst>
          </p:nvPr>
        </p:nvSpPr>
        <p:spPr>
          <a:xfrm>
            <a:off x="1922869" y="3910468"/>
            <a:ext cx="87139" cy="14523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0" name="文本框 27"/>
          <p:cNvSpPr txBox="1"/>
          <p:nvPr>
            <p:custDataLst>
              <p:tags r:id="rId5"/>
            </p:custDataLst>
          </p:nvPr>
        </p:nvSpPr>
        <p:spPr>
          <a:xfrm>
            <a:off x="1960234" y="4066600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掌握适当的语速和语调，保持与客户的良好沟通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2" name="对角圆角矩形 52"/>
          <p:cNvSpPr/>
          <p:nvPr>
            <p:custDataLst>
              <p:tags r:id="rId6"/>
            </p:custDataLst>
          </p:nvPr>
        </p:nvSpPr>
        <p:spPr>
          <a:xfrm>
            <a:off x="1344379" y="1405012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4" name="对角圆角矩形 53"/>
          <p:cNvSpPr/>
          <p:nvPr>
            <p:custDataLst>
              <p:tags r:id="rId7"/>
            </p:custDataLst>
          </p:nvPr>
        </p:nvSpPr>
        <p:spPr>
          <a:xfrm>
            <a:off x="1344379" y="1258888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6" name="直角三角形 54"/>
          <p:cNvSpPr/>
          <p:nvPr>
            <p:custDataLst>
              <p:tags r:id="rId8"/>
            </p:custDataLst>
          </p:nvPr>
        </p:nvSpPr>
        <p:spPr>
          <a:xfrm>
            <a:off x="1922869" y="1259555"/>
            <a:ext cx="87139" cy="14523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8" name="文本框 56"/>
          <p:cNvSpPr txBox="1"/>
          <p:nvPr>
            <p:custDataLst>
              <p:tags r:id="rId9"/>
            </p:custDataLst>
          </p:nvPr>
        </p:nvSpPr>
        <p:spPr>
          <a:xfrm>
            <a:off x="1960234" y="1408348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使用礼貌用语，避免使用攻击性或贬低性的言辞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对角圆角矩形 5"/>
          <p:cNvSpPr/>
          <p:nvPr>
            <p:custDataLst>
              <p:tags r:id="rId10"/>
            </p:custDataLst>
          </p:nvPr>
        </p:nvSpPr>
        <p:spPr>
          <a:xfrm>
            <a:off x="1344379" y="2730134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2" name="对角圆角矩形 6"/>
          <p:cNvSpPr/>
          <p:nvPr>
            <p:custDataLst>
              <p:tags r:id="rId11"/>
            </p:custDataLst>
          </p:nvPr>
        </p:nvSpPr>
        <p:spPr>
          <a:xfrm>
            <a:off x="1344379" y="2584011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4" name="直角三角形 7"/>
          <p:cNvSpPr/>
          <p:nvPr>
            <p:custDataLst>
              <p:tags r:id="rId12"/>
            </p:custDataLst>
          </p:nvPr>
        </p:nvSpPr>
        <p:spPr>
          <a:xfrm>
            <a:off x="1922869" y="2585345"/>
            <a:ext cx="87139" cy="14523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6" name="文本框 8"/>
          <p:cNvSpPr txBox="1"/>
          <p:nvPr>
            <p:custDataLst>
              <p:tags r:id="rId13"/>
            </p:custDataLst>
          </p:nvPr>
        </p:nvSpPr>
        <p:spPr>
          <a:xfrm>
            <a:off x="1960234" y="2741477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表达清晰，避免使用模糊或含糊的语言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8" name="对角圆角矩形 9"/>
          <p:cNvSpPr/>
          <p:nvPr>
            <p:custDataLst>
              <p:tags r:id="rId14"/>
            </p:custDataLst>
          </p:nvPr>
        </p:nvSpPr>
        <p:spPr>
          <a:xfrm>
            <a:off x="1344379" y="538104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0" name="对角圆角矩形 10"/>
          <p:cNvSpPr/>
          <p:nvPr>
            <p:custDataLst>
              <p:tags r:id="rId15"/>
            </p:custDataLst>
          </p:nvPr>
        </p:nvSpPr>
        <p:spPr>
          <a:xfrm>
            <a:off x="1344379" y="5234923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2" name="直角三角形 11"/>
          <p:cNvSpPr/>
          <p:nvPr>
            <p:custDataLst>
              <p:tags r:id="rId16"/>
            </p:custDataLst>
          </p:nvPr>
        </p:nvSpPr>
        <p:spPr>
          <a:xfrm>
            <a:off x="1922869" y="5235590"/>
            <a:ext cx="87139" cy="14523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4" name="文本框 12"/>
          <p:cNvSpPr txBox="1"/>
          <p:nvPr>
            <p:custDataLst>
              <p:tags r:id="rId17"/>
            </p:custDataLst>
          </p:nvPr>
        </p:nvSpPr>
        <p:spPr>
          <a:xfrm>
            <a:off x="1960234" y="5391723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掌握适当的幽默感，增强与客户的关系和互动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1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语速与语调</a:t>
            </a:r>
            <a:endParaRPr lang="zh-CN" altLang="en-US"/>
          </a:p>
        </p:txBody>
      </p:sp>
      <p:sp>
        <p:nvSpPr>
          <p:cNvPr id="1049720" name="椭圆 262"/>
          <p:cNvSpPr/>
          <p:nvPr>
            <p:custDataLst>
              <p:tags r:id="rId2"/>
            </p:custDataLst>
          </p:nvPr>
        </p:nvSpPr>
        <p:spPr>
          <a:xfrm>
            <a:off x="2473016" y="3968729"/>
            <a:ext cx="7244941" cy="189544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22" name="椭圆 263"/>
          <p:cNvSpPr/>
          <p:nvPr>
            <p:custDataLst>
              <p:tags r:id="rId3"/>
            </p:custDataLst>
          </p:nvPr>
        </p:nvSpPr>
        <p:spPr>
          <a:xfrm>
            <a:off x="3312247" y="4047890"/>
            <a:ext cx="5493004" cy="162773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24" name="椭圆 264"/>
          <p:cNvSpPr/>
          <p:nvPr>
            <p:custDataLst>
              <p:tags r:id="rId4"/>
            </p:custDataLst>
          </p:nvPr>
        </p:nvSpPr>
        <p:spPr>
          <a:xfrm>
            <a:off x="4098060" y="4280866"/>
            <a:ext cx="3920492" cy="116175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26" name="椭圆 265"/>
          <p:cNvSpPr/>
          <p:nvPr>
            <p:custDataLst>
              <p:tags r:id="rId5"/>
            </p:custDataLst>
          </p:nvPr>
        </p:nvSpPr>
        <p:spPr>
          <a:xfrm>
            <a:off x="4762236" y="4477802"/>
            <a:ext cx="2591893" cy="76805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28" name="椭圆 266"/>
          <p:cNvSpPr/>
          <p:nvPr>
            <p:custDataLst>
              <p:tags r:id="rId6"/>
            </p:custDataLst>
          </p:nvPr>
        </p:nvSpPr>
        <p:spPr>
          <a:xfrm>
            <a:off x="5443146" y="4679243"/>
            <a:ext cx="1490870" cy="441789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593" y="4605875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30" name="椭圆 268"/>
          <p:cNvSpPr/>
          <p:nvPr>
            <p:custDataLst>
              <p:tags r:id="rId8"/>
            </p:custDataLst>
          </p:nvPr>
        </p:nvSpPr>
        <p:spPr>
          <a:xfrm flipV="1">
            <a:off x="2831491" y="4422454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32" name="椭圆 269"/>
          <p:cNvSpPr/>
          <p:nvPr>
            <p:custDataLst>
              <p:tags r:id="rId9"/>
            </p:custDataLst>
          </p:nvPr>
        </p:nvSpPr>
        <p:spPr>
          <a:xfrm flipV="1">
            <a:off x="2872680" y="4464287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34" name="椭圆 270"/>
          <p:cNvSpPr/>
          <p:nvPr>
            <p:custDataLst>
              <p:tags r:id="rId10"/>
            </p:custDataLst>
          </p:nvPr>
        </p:nvSpPr>
        <p:spPr>
          <a:xfrm flipV="1">
            <a:off x="7763901" y="3620551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6031" y="3733822"/>
            <a:ext cx="0" cy="189544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36" name="椭圆 272"/>
          <p:cNvSpPr/>
          <p:nvPr>
            <p:custDataLst>
              <p:tags r:id="rId12"/>
            </p:custDataLst>
          </p:nvPr>
        </p:nvSpPr>
        <p:spPr>
          <a:xfrm flipV="1">
            <a:off x="4044643" y="3496984"/>
            <a:ext cx="381715" cy="3817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4499" y="3910163"/>
            <a:ext cx="0" cy="100154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745" y="3602531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38" name="椭圆 275"/>
          <p:cNvSpPr/>
          <p:nvPr>
            <p:custDataLst>
              <p:tags r:id="rId15"/>
            </p:custDataLst>
          </p:nvPr>
        </p:nvSpPr>
        <p:spPr>
          <a:xfrm flipV="1">
            <a:off x="7027644" y="3419110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40" name="椭圆 276"/>
          <p:cNvSpPr/>
          <p:nvPr>
            <p:custDataLst>
              <p:tags r:id="rId16"/>
            </p:custDataLst>
          </p:nvPr>
        </p:nvSpPr>
        <p:spPr>
          <a:xfrm flipV="1">
            <a:off x="7068833" y="3460943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42" name="椭圆 277"/>
          <p:cNvSpPr/>
          <p:nvPr>
            <p:custDataLst>
              <p:tags r:id="rId17"/>
            </p:custDataLst>
          </p:nvPr>
        </p:nvSpPr>
        <p:spPr>
          <a:xfrm flipV="1">
            <a:off x="3796864" y="4266707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994" y="4379978"/>
            <a:ext cx="0" cy="109598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44" name="椭圆 279"/>
          <p:cNvSpPr/>
          <p:nvPr>
            <p:custDataLst>
              <p:tags r:id="rId19"/>
            </p:custDataLst>
          </p:nvPr>
        </p:nvSpPr>
        <p:spPr>
          <a:xfrm flipV="1">
            <a:off x="8495010" y="4499040"/>
            <a:ext cx="260012" cy="2600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726" y="4787365"/>
            <a:ext cx="0" cy="4066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46" name="椭圆 281"/>
          <p:cNvSpPr/>
          <p:nvPr>
            <p:custDataLst>
              <p:tags r:id="rId21"/>
            </p:custDataLst>
          </p:nvPr>
        </p:nvSpPr>
        <p:spPr>
          <a:xfrm flipV="1">
            <a:off x="4969469" y="4806029"/>
            <a:ext cx="322073" cy="32206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791" y="5179306"/>
            <a:ext cx="0" cy="71148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48" name="图形 15"/>
          <p:cNvSpPr/>
          <p:nvPr>
            <p:custDataLst>
              <p:tags r:id="rId23"/>
            </p:custDataLst>
          </p:nvPr>
        </p:nvSpPr>
        <p:spPr>
          <a:xfrm>
            <a:off x="5035758" y="4874892"/>
            <a:ext cx="184162" cy="17944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50" name="图形 19"/>
          <p:cNvSpPr/>
          <p:nvPr>
            <p:custDataLst>
              <p:tags r:id="rId24"/>
            </p:custDataLst>
          </p:nvPr>
        </p:nvSpPr>
        <p:spPr>
          <a:xfrm>
            <a:off x="8561942" y="4571765"/>
            <a:ext cx="126124" cy="11357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52" name="图形 27"/>
          <p:cNvSpPr/>
          <p:nvPr>
            <p:custDataLst>
              <p:tags r:id="rId25"/>
            </p:custDataLst>
          </p:nvPr>
        </p:nvSpPr>
        <p:spPr>
          <a:xfrm>
            <a:off x="4146328" y="3619264"/>
            <a:ext cx="178358" cy="137177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54" name="任意多边形: 形状 286"/>
          <p:cNvSpPr/>
          <p:nvPr>
            <p:custDataLst>
              <p:tags r:id="rId26"/>
            </p:custDataLst>
          </p:nvPr>
        </p:nvSpPr>
        <p:spPr>
          <a:xfrm>
            <a:off x="5434135" y="3569065"/>
            <a:ext cx="1322666" cy="132267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56" name="正文"/>
          <p:cNvSpPr txBox="1"/>
          <p:nvPr>
            <p:custDataLst>
              <p:tags r:id="rId27"/>
            </p:custDataLst>
          </p:nvPr>
        </p:nvSpPr>
        <p:spPr>
          <a:xfrm>
            <a:off x="694800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语速适中：根据客户反应调整语速，保持沟通流畅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8" name="正文"/>
          <p:cNvSpPr txBox="1"/>
          <p:nvPr>
            <p:custDataLst>
              <p:tags r:id="rId28"/>
            </p:custDataLst>
          </p:nvPr>
        </p:nvSpPr>
        <p:spPr>
          <a:xfrm>
            <a:off x="9371568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音量适中：根据场合调整音量，确保客户听清同时不刺耳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0" name="正文"/>
          <p:cNvSpPr txBox="1"/>
          <p:nvPr>
            <p:custDataLst>
              <p:tags r:id="rId29"/>
            </p:custDataLst>
          </p:nvPr>
        </p:nvSpPr>
        <p:spPr>
          <a:xfrm>
            <a:off x="7051456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抑扬顿挫：通过语调的变化，突出重点和情感表达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2" name="正文"/>
          <p:cNvSpPr txBox="1"/>
          <p:nvPr>
            <p:custDataLst>
              <p:tags r:id="rId30"/>
            </p:custDataLst>
          </p:nvPr>
        </p:nvSpPr>
        <p:spPr>
          <a:xfrm>
            <a:off x="3014912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语调温和：用柔和的语气与客户交流，增强亲和力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https://d.book118.com/575110242200011111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4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6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1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Wingdings</vt:lpstr>
      <vt:lpstr>Calibri Light</vt:lpstr>
      <vt:lpstr>+中文正文</vt:lpstr>
      <vt:lpstr>宋体</vt:lpstr>
      <vt:lpstr>Office Theme</vt:lpstr>
      <vt:lpstr>攻心话术客服培训课件</vt:lpstr>
      <vt:lpstr>目录</vt:lpstr>
      <vt:lpstr>添加章节标题</vt:lpstr>
      <vt:lpstr>攻心话术客服的重要性</vt:lpstr>
      <vt:lpstr>提升客户满意度</vt:lpstr>
      <vt:lpstr>增加销售机会</vt:lpstr>
      <vt:lpstr>建立良好客户关系</vt:lpstr>
      <vt:lpstr>提高客户留存率</vt:lpstr>
      <vt:lpstr>攻心话术的技巧</vt:lpstr>
      <vt:lpstr>倾听与回应</vt:lpstr>
      <vt:lpstr>提问与引导</vt:lpstr>
      <vt:lpstr>肯定与赞美</vt:lpstr>
      <vt:lpstr>表达同理心</vt:lpstr>
      <vt:lpstr>客服沟通技巧</vt:lpstr>
      <vt:lpstr>语言措辞</vt:lpstr>
      <vt:lpstr>语速与语调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2024-09-17T07:21:42.200</cp:lastPrinted>
  <dcterms:created xsi:type="dcterms:W3CDTF">2024-09-16T23:21:42Z</dcterms:created>
  <dcterms:modified xsi:type="dcterms:W3CDTF">2024-09-16T23:21:44Z</dcterms:modified>
</cp:coreProperties>
</file>