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9144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37449-5733-4385-AC03-F4256C2AA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F33F1-33D9-41E6-A955-07D08629EA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A8A0D-D523-479E-BB08-7D67BA4D5F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C6B33-F925-4EA2-A2D7-DD3C25EB5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B1607-2569-446B-A40A-44CA3F605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584CA6-5430-4298-93A4-506EA783D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17DFEB-5402-4F37-8D67-B81510F54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AB6A6E-8751-4B0F-996B-3BE5D05B3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195CF3-7E8D-4DF3-849C-ED10E4AE1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444B09-1772-446A-A136-387913501D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498DB1-3C84-4128-B0B8-7C872570C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/>
      <p:sp>
        <p:nvSpPr>
          <p:cNvPr id="1026" name="标题 1025"/>
          <p:cNvSpPr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 anchorCtr="0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27" name="文本占位符 1026"/>
          <p:cNvSpPr/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28" name="日期占位符 1027"/>
          <p:cNvSpPr/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</a:p>
        </p:txBody>
      </p:sp>
      <p:sp>
        <p:nvSpPr>
          <p:cNvPr id="1029" name="页脚占位符 1028"/>
          <p:cNvSpPr/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1030" name="灯片编号占位符 1029"/>
          <p:cNvSpPr/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ru-RU"/>
            </a:defPPr>
            <a:lvl1pPr marL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sz="1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ru-RU"/>
              <a:t/>
            </a:fld>
            <a:endParaRPr lang="ru-RU" sz="1400" u="none">
              <a:solidFill>
                <a:schemeClr val="tx1"/>
              </a:solidFill>
              <a:latin typeface="Arial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hf sldNum="0" hdr="0" dt="0"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120230113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50" name="矩形 2049"/>
          <p:cNvSpPr/>
          <p:nvPr/>
        </p:nvSpPr>
        <p:spPr>
          <a:xfrm>
            <a:off x="463550" y="1125538"/>
            <a:ext cx="8389938" cy="641350"/>
          </a:xfrm>
          <a:prstGeom prst="rect">
            <a:avLst/>
          </a:prstGeom>
          <a:solidFill>
            <a:srgbClr val="0000CC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主动脉夹层手术的麻醉</a:t>
            </a:r>
            <a:r>
              <a:rPr lang="zh-CN" altLang="en-US" b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 b="1">
              <a:effectLst>
                <a:outerShdw blurRad="38100" dist="38100" dir="2700000">
                  <a:srgbClr val="FFFFFF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51" name="矩形 2050"/>
          <p:cNvSpPr/>
          <p:nvPr/>
        </p:nvSpPr>
        <p:spPr>
          <a:xfrm>
            <a:off x="1039813" y="3357563"/>
            <a:ext cx="7399337" cy="1373187"/>
          </a:xfrm>
          <a:prstGeom prst="rect">
            <a:avLst/>
          </a:prstGeom>
          <a:solidFill>
            <a:srgbClr val="FF0000"/>
          </a:solidFill>
          <a:ln w="9525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武汉大学人民医院麻醉教研室</a:t>
            </a:r>
            <a:endParaRPr lang="zh-CN" altLang="en-US" sz="2800" b="1">
              <a:solidFill>
                <a:schemeClr val="bg1"/>
              </a:solidFill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 algn="ctr"/>
            <a:r>
              <a:rPr lang="zh-CN" altLang="en-US" sz="2800" b="1">
                <a:latin typeface="华文楷体" panose="02010600040101010101" pitchFamily="2" charset="-122"/>
                <a:ea typeface="华文宋体" panose="02010600040101010101" charset="-122"/>
              </a:rPr>
              <a:t>                   </a:t>
            </a:r>
            <a:endParaRPr lang="zh-CN" altLang="en-US" sz="28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 algn="ctr"/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夏中元</a:t>
            </a:r>
            <a:endParaRPr lang="zh-CN" altLang="en-US" sz="2800" b="1">
              <a:solidFill>
                <a:schemeClr val="bg1"/>
              </a:solidFill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52" name="TextBox 2051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54" name="矩形 2053"/>
          <p:cNvSpPr/>
          <p:nvPr/>
        </p:nvSpPr>
        <p:spPr>
          <a:xfrm>
            <a:off x="1831975" y="404813"/>
            <a:ext cx="5548313" cy="579437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3200" b="1">
                <a:solidFill>
                  <a:srgbClr val="FFFF00"/>
                </a:solidFill>
                <a:latin typeface="Arial" pitchFamily="34" charset="0"/>
                <a:ea typeface="华文宋体" panose="02010600040101010101" charset="-122"/>
              </a:rPr>
              <a:t>临床病例及现状</a:t>
            </a:r>
            <a:endParaRPr lang="zh-CN" altLang="en-US" sz="3200" b="1">
              <a:solidFill>
                <a:srgbClr val="FFFF00"/>
              </a:solidFill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55" name="矩形 2054"/>
          <p:cNvSpPr/>
          <p:nvPr/>
        </p:nvSpPr>
        <p:spPr>
          <a:xfrm>
            <a:off x="179388" y="1700213"/>
            <a:ext cx="2451100" cy="519112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国外病例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56" name="矩形 2055"/>
          <p:cNvSpPr/>
          <p:nvPr/>
        </p:nvSpPr>
        <p:spPr>
          <a:xfrm>
            <a:off x="179388" y="2708275"/>
            <a:ext cx="8721725" cy="2998788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●2005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加拿大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UBC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大学附属医院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9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月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27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日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16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时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一例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43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岁男性患者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因急性主动脉夹层（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DeBakey</a:t>
            </a: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Ⅰ型）急症手术：心脏复苏后大出血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请老教授（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2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位）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但最终因出血和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DIC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死亡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●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2006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1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月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7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日加拿大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UBC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大学附属医院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一例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70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岁男性患者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主动脉夹层（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DeBakey</a:t>
            </a: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Ⅰ型）,既往高血压病史25年</a:t>
            </a:r>
            <a:endParaRPr lang="en-US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   急症手术:历时10h,术后6h肾替代透析治疗,呼吸治疗8d,意识障碍7天,18d后生命体征稳定出院</a:t>
            </a:r>
            <a:endParaRPr lang="en-US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59" name="矩形 2058"/>
          <p:cNvSpPr/>
          <p:nvPr/>
        </p:nvSpPr>
        <p:spPr>
          <a:xfrm>
            <a:off x="250825" y="1268413"/>
            <a:ext cx="2738438" cy="519112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国内病例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华文楷体" panose="02010600040101010101" pitchFamily="2" charset="-122"/>
                <a:ea typeface="华文宋体" panose="02010600040101010101" charset="-122"/>
              </a:rPr>
              <a:t>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60" name="矩形 2059"/>
          <p:cNvSpPr/>
          <p:nvPr/>
        </p:nvSpPr>
        <p:spPr>
          <a:xfrm>
            <a:off x="250825" y="2420938"/>
            <a:ext cx="8721725" cy="3341687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●2007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7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月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23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日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在汉阳某度假村参加医院工作会议的相关科主任接医院紧急通知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: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一例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35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岁的急性主动脉夹层（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DeBakeyⅠ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型）需紧急手术治疗！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我们一行紧急赶回医院的途中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电话中得知病人因夹层破裂抢救无效死亡！  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●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2008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年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9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月某日下午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5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时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某大医院向我院求救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: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一例已无尿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39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岁的急性主动脉夹层（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Ⅰ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型）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需紧急治疗！ 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sz="2000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心血管外科、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CPB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及麻醉医师连夜赶往抢救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经过约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9h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的手术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病人术后顺利恢复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等我们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9d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后再次去会诊时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病人找到我们表示感谢！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63" name="矩形 2062"/>
          <p:cNvSpPr/>
          <p:nvPr/>
        </p:nvSpPr>
        <p:spPr>
          <a:xfrm>
            <a:off x="250825" y="908050"/>
            <a:ext cx="3748088" cy="519113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国内外现状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　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64" name="矩形 2063"/>
          <p:cNvSpPr/>
          <p:nvPr/>
        </p:nvSpPr>
        <p:spPr>
          <a:xfrm>
            <a:off x="179388" y="2997200"/>
            <a:ext cx="8721725" cy="2397125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急性发病率呈上升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+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年轻化趋势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: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中青年高血压发病率上升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+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诊断率提高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●国内外趋势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1990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年前手术麻醉的对象为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DeBakey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Ⅱ型;Ⅲ型的必要性上不清楚;</a:t>
            </a: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Ⅰ型因手术麻醉的死亡率高,保守治疗(听天由命!)</a:t>
            </a:r>
            <a:endParaRPr lang="en-US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2000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年</a:t>
            </a: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Ⅰ型杂交手术;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Ⅱ型积极手术;</a:t>
            </a:r>
            <a:r>
              <a:rPr lang="zh-CN" altLang="en-US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Ⅲ型介入支架术或大部分手术治疗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pic>
        <p:nvPicPr>
          <p:cNvPr id="2065" name="图片 20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00788" y="908050"/>
            <a:ext cx="2286000" cy="17145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68" name="矩形 2067"/>
          <p:cNvSpPr/>
          <p:nvPr/>
        </p:nvSpPr>
        <p:spPr>
          <a:xfrm>
            <a:off x="179388" y="1773238"/>
            <a:ext cx="8721725" cy="18161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en-US" altLang="zh-CN" sz="2400" b="1">
                <a:latin typeface="Times New Roman" panose="02020603050405020304" pitchFamily="18" charset="0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Times New Roman" panose="02020603050405020304" pitchFamily="18" charset="0"/>
                <a:ea typeface="华文宋体" panose="02010600040101010101" charset="-122"/>
              </a:rPr>
              <a:t>现有成就！</a:t>
            </a:r>
            <a:endParaRPr lang="zh-CN" altLang="en-US" sz="24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Matin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的研究显示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: </a:t>
            </a:r>
            <a:r>
              <a:rPr lang="en-US" altLang="en-US" b="1">
                <a:latin typeface="Times New Roman" panose="02020603050405020304" pitchFamily="18" charset="0"/>
                <a:ea typeface="华文宋体" panose="02010600040101010101" charset="-122"/>
              </a:rPr>
              <a:t>Ⅰ</a:t>
            </a:r>
            <a:r>
              <a:rPr lang="en-US" altLang="zh-CN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型围术期死亡率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15%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~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22%,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夹层破裂急症手术麻醉的死亡率高达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35%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~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50%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;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Ⅱ</a:t>
            </a:r>
            <a:r>
              <a:rPr lang="zh-CN" altLang="en-US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型围术期死亡率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1%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~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3%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; 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Ⅲ</a:t>
            </a:r>
            <a:r>
              <a:rPr lang="zh-CN" altLang="en-US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型围术期死亡率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7%</a:t>
            </a:r>
            <a:endParaRPr lang="en-US" altLang="zh-CN" sz="20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如果合并心、肺及肾损害或病态肥胖者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围术期死亡率仍高达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22%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～</a:t>
            </a: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66%</a:t>
            </a:r>
            <a:endParaRPr lang="en-US" altLang="zh-CN" sz="2000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pic>
        <p:nvPicPr>
          <p:cNvPr id="2069" name="图片 20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875" y="4149725"/>
            <a:ext cx="2933700" cy="1270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72" name="矩形 2071"/>
          <p:cNvSpPr/>
          <p:nvPr/>
        </p:nvSpPr>
        <p:spPr>
          <a:xfrm>
            <a:off x="228600" y="3276600"/>
            <a:ext cx="8721725" cy="1006475"/>
          </a:xfrm>
          <a:prstGeom prst="rect">
            <a:avLst/>
          </a:prstGeom>
          <a:solidFill>
            <a:srgbClr val="00FF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为死亡率最高的单病种之一</a:t>
            </a: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!</a:t>
            </a:r>
            <a:endParaRPr lang="en-US" altLang="zh-CN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其抢救和治疗尚待相关学科共同努力！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73" name="左弧形箭头 2072"/>
          <p:cNvSpPr/>
          <p:nvPr/>
        </p:nvSpPr>
        <p:spPr>
          <a:xfrm>
            <a:off x="3995738" y="2060575"/>
            <a:ext cx="658812" cy="701675"/>
          </a:xfrm>
          <a:prstGeom prst="curvedRightArrow">
            <a:avLst>
              <a:gd name="adj1" fmla="val 20710"/>
              <a:gd name="adj2" fmla="val 41291"/>
              <a:gd name="adj3" fmla="val 33333"/>
            </a:avLst>
          </a:prstGeom>
          <a:solidFill>
            <a:srgbClr val="0000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76" name="矩形 2075"/>
          <p:cNvSpPr/>
          <p:nvPr/>
        </p:nvSpPr>
        <p:spPr>
          <a:xfrm>
            <a:off x="250825" y="1700213"/>
            <a:ext cx="3460750" cy="519112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病理生理特点</a:t>
            </a:r>
            <a:r>
              <a:rPr lang="zh-CN" altLang="en-US" sz="28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　 </a:t>
            </a:r>
            <a:endParaRPr lang="zh-CN" altLang="en-US" sz="28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77" name="矩形 2076"/>
          <p:cNvSpPr/>
          <p:nvPr/>
        </p:nvSpPr>
        <p:spPr>
          <a:xfrm>
            <a:off x="1825625" y="381000"/>
            <a:ext cx="5548313" cy="579438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主动脉夹层患者的特殊性</a:t>
            </a:r>
            <a:endParaRPr lang="zh-CN" altLang="en-US" sz="32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078" name="矩形 2077"/>
          <p:cNvSpPr/>
          <p:nvPr/>
        </p:nvSpPr>
        <p:spPr>
          <a:xfrm>
            <a:off x="179388" y="2852738"/>
            <a:ext cx="8974137" cy="267335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高血压波动幅度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☆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多中心临床与动物实验发现：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en-US" b="1">
                <a:latin typeface="华文楷体" panose="02010600040101010101" pitchFamily="2" charset="-122"/>
                <a:ea typeface="华文宋体" panose="02010600040101010101" charset="-122"/>
              </a:rPr>
              <a:t>①80%以上主动脉夹层患者患有高血压,部分患者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主动脉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有囊性中层坏死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②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高血压并非引起囊性中层坏死的原因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,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但可促进其发展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③</a:t>
            </a:r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更重要的是</a:t>
            </a:r>
            <a:r>
              <a:rPr lang="en-US" altLang="zh-CN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是血压波动的幅度而不是血压值高度与主动脉夹层分裂相关！</a:t>
            </a:r>
            <a:r>
              <a:rPr lang="zh-CN" altLang="en-US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 </a:t>
            </a:r>
            <a:endParaRPr lang="zh-CN" altLang="en-US">
              <a:solidFill>
                <a:srgbClr val="FF0000"/>
              </a:solidFill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☆研究表明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血压波动的幅度主要破坏了血管的</a:t>
            </a:r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自我调节性和代偿性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（完整性已破坏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）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</p:txBody>
      </p:sp>
      <p:pic>
        <p:nvPicPr>
          <p:cNvPr id="2079" name="图片 20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2825" y="3068638"/>
            <a:ext cx="1781175" cy="16811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82" name="矩形 2081"/>
          <p:cNvSpPr/>
          <p:nvPr/>
        </p:nvSpPr>
        <p:spPr>
          <a:xfrm>
            <a:off x="250825" y="1557338"/>
            <a:ext cx="8721725" cy="1827212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主动脉“管道”功能严重受损：真腔血流受阻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+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裂开的夹层形成双腔主动脉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主动脉“通道”功能丧失：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冠状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A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、头臂干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/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左颈总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A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、肾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A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等“断流”</a:t>
            </a:r>
            <a:r>
              <a:rPr lang="zh-CN" altLang="zh-CN" sz="2400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→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心、脑、肾等重要器官的缺血 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83" name="左弧形箭头 2082"/>
          <p:cNvSpPr/>
          <p:nvPr/>
        </p:nvSpPr>
        <p:spPr>
          <a:xfrm>
            <a:off x="4140200" y="3357563"/>
            <a:ext cx="658813" cy="701675"/>
          </a:xfrm>
          <a:prstGeom prst="curvedRightArrow">
            <a:avLst>
              <a:gd name="adj1" fmla="val 20710"/>
              <a:gd name="adj2" fmla="val 41291"/>
              <a:gd name="adj3" fmla="val 33333"/>
            </a:avLst>
          </a:prstGeom>
          <a:solidFill>
            <a:srgbClr val="0000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4" name="矩形 2083"/>
          <p:cNvSpPr/>
          <p:nvPr/>
        </p:nvSpPr>
        <p:spPr>
          <a:xfrm>
            <a:off x="179388" y="4437063"/>
            <a:ext cx="8721725" cy="1800225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大宗临床资料表明：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65%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～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75%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病人在急性期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(2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周内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)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可出现主动脉破裂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                          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循环衰竭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主动夹层破裂   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心脏压塞、心律失常等心脏合并症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                          </a:t>
            </a:r>
            <a:r>
              <a:rPr lang="en-US" altLang="zh-CN" sz="20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心、脑、肾等重要器官的缺血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多器官功能衰竭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85" name="左中括号 2084"/>
          <p:cNvSpPr/>
          <p:nvPr/>
        </p:nvSpPr>
        <p:spPr>
          <a:xfrm>
            <a:off x="1908175" y="5157788"/>
            <a:ext cx="76200" cy="914400"/>
          </a:xfrm>
          <a:prstGeom prst="leftBracket">
            <a:avLst>
              <a:gd name="adj" fmla="val 100000"/>
            </a:avLst>
          </a:prstGeom>
          <a:noFill/>
          <a:ln w="31750" cap="flat" cmpd="sng">
            <a:solidFill>
              <a:srgbClr val="FF0000"/>
            </a:solidFill>
            <a:prstDash val="solid"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86" name="矩形 2085"/>
          <p:cNvSpPr/>
          <p:nvPr/>
        </p:nvSpPr>
        <p:spPr>
          <a:xfrm>
            <a:off x="179388" y="188913"/>
            <a:ext cx="1298575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病理生理特点 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89" name="左弧形箭头 2088"/>
          <p:cNvSpPr/>
          <p:nvPr/>
        </p:nvSpPr>
        <p:spPr>
          <a:xfrm>
            <a:off x="3995738" y="2060575"/>
            <a:ext cx="658812" cy="701675"/>
          </a:xfrm>
          <a:prstGeom prst="curvedRightArrow">
            <a:avLst>
              <a:gd name="adj1" fmla="val 20710"/>
              <a:gd name="adj2" fmla="val 41291"/>
              <a:gd name="adj3" fmla="val 33333"/>
            </a:avLst>
          </a:prstGeom>
          <a:solidFill>
            <a:srgbClr val="0000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90" name="文本占位符 2089"/>
          <p:cNvSpPr/>
          <p:nvPr>
            <p:ph type="body" idx="4294967295"/>
          </p:nvPr>
        </p:nvSpPr>
        <p:spPr>
          <a:xfrm>
            <a:off x="250825" y="3284538"/>
            <a:ext cx="8229600" cy="1584325"/>
          </a:xfrm>
          <a:solidFill>
            <a:srgbClr val="00FF00"/>
          </a:solidFill>
          <a:ln w="12700">
            <a:solidFill>
              <a:srgbClr val="000000"/>
            </a:solidFill>
            <a:miter/>
          </a:ln>
        </p:spPr>
        <p:txBody>
          <a:bodyPr wrap="square" lIns="91440" tIns="45720" rIns="91440" bIns="45720" anchor="t" anchorCtr="0"/>
          <a:lstStyle/>
          <a:p>
            <a:pPr>
              <a:lnSpc>
                <a:spcPct val="125000"/>
              </a:lnSpc>
              <a:buNone/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起病于人体血液系统的“主干道” ：影响大！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●累及多个重要脏器：影响广！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●进展快！</a:t>
            </a:r>
            <a:endParaRPr lang="zh-CN" altLang="en-US" sz="2400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91" name="矩形 2090"/>
          <p:cNvSpPr/>
          <p:nvPr/>
        </p:nvSpPr>
        <p:spPr>
          <a:xfrm>
            <a:off x="179388" y="188913"/>
            <a:ext cx="1298575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病理生理特点 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94" name="矩形 2093"/>
          <p:cNvSpPr/>
          <p:nvPr/>
        </p:nvSpPr>
        <p:spPr>
          <a:xfrm>
            <a:off x="358775" y="3357563"/>
            <a:ext cx="8613775" cy="2493962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病情危和急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!</a:t>
            </a:r>
            <a:endParaRPr lang="en-US" altLang="zh-CN" sz="20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麻醉手术前多脏器受累！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 algn="ctr"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</a:t>
            </a:r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治疗前已累及重要脏器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（脑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头昏、头痛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;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心脏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心肌缺血和功能障碍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;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肾脏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少尿） 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●麻醉手术期间</a:t>
            </a: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常采用停循环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+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大出血和大量输血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→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 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血液性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缺氧和循环性缺氧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sz="2400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→</a:t>
            </a:r>
            <a:r>
              <a:rPr lang="zh-CN" altLang="en-US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“出现或加重”多个重要脏器功能损伤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（脑、心、肾脏和脊髓）！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术后：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临床表现为多脏器功能障碍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+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出血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+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感染 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095" name="矩形 2094"/>
          <p:cNvSpPr/>
          <p:nvPr/>
        </p:nvSpPr>
        <p:spPr>
          <a:xfrm>
            <a:off x="250825" y="1412875"/>
            <a:ext cx="4325938" cy="519113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8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临床特点</a:t>
            </a:r>
            <a:r>
              <a:rPr lang="zh-CN" altLang="en-US" sz="2800" b="1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  <a:ea typeface="华文宋体" panose="02010600040101010101" charset="-122"/>
              </a:rPr>
              <a:t>　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pic>
        <p:nvPicPr>
          <p:cNvPr id="2096" name="图片 209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08625" y="1341438"/>
            <a:ext cx="2749550" cy="1833562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099" name="矩形 2098"/>
          <p:cNvSpPr/>
          <p:nvPr/>
        </p:nvSpPr>
        <p:spPr>
          <a:xfrm>
            <a:off x="250825" y="3500438"/>
            <a:ext cx="8721725" cy="1006475"/>
          </a:xfrm>
          <a:prstGeom prst="rect">
            <a:avLst/>
          </a:prstGeom>
          <a:solidFill>
            <a:srgbClr val="00FF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耗时、耗力、耗钱！ 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●医生“收获多”</a:t>
            </a: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,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但病人“风险大！”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100" name="左弧形箭头 2099"/>
          <p:cNvSpPr/>
          <p:nvPr/>
        </p:nvSpPr>
        <p:spPr>
          <a:xfrm>
            <a:off x="4067175" y="2420938"/>
            <a:ext cx="658813" cy="701675"/>
          </a:xfrm>
          <a:prstGeom prst="curvedRightArrow">
            <a:avLst>
              <a:gd name="adj1" fmla="val 20710"/>
              <a:gd name="adj2" fmla="val 41291"/>
              <a:gd name="adj3" fmla="val 33333"/>
            </a:avLst>
          </a:prstGeom>
          <a:solidFill>
            <a:srgbClr val="0000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03" name="矩形 2102"/>
          <p:cNvSpPr/>
          <p:nvPr/>
        </p:nvSpPr>
        <p:spPr>
          <a:xfrm>
            <a:off x="1831975" y="404813"/>
            <a:ext cx="5548313" cy="579437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32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主动脉夹层患者的麻醉探讨</a:t>
            </a:r>
            <a:endParaRPr lang="zh-CN" altLang="en-US" sz="32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04" name="矩形 2103"/>
          <p:cNvSpPr/>
          <p:nvPr/>
        </p:nvSpPr>
        <p:spPr>
          <a:xfrm>
            <a:off x="179388" y="1844675"/>
            <a:ext cx="5334000" cy="45720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4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4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麻醉前访视和准备的主要内容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　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05" name="矩形 2104"/>
          <p:cNvSpPr/>
          <p:nvPr/>
        </p:nvSpPr>
        <p:spPr>
          <a:xfrm>
            <a:off x="179388" y="4365625"/>
            <a:ext cx="8721725" cy="1617663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要求麻醉前及时和“充分”麻醉前评估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○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主动脉夹层的发病过程、急性或亚急性、累及范围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○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血压状况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,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高血压的控制程度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○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重要脏器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心脏、脑和肾脏的功能状态和受累程度；了解心包填塞与否及程度 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106" name="矩形 2105"/>
          <p:cNvSpPr/>
          <p:nvPr/>
        </p:nvSpPr>
        <p:spPr>
          <a:xfrm>
            <a:off x="179388" y="2781300"/>
            <a:ext cx="8648700" cy="1311275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zh-CN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☆国外多中心临床研究表明：</a:t>
            </a:r>
            <a:endParaRPr lang="zh-CN" altLang="zh-CN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主动脉夹层患者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易合并高血压、冠心病、脑血管病、糖尿病</a:t>
            </a:r>
            <a:r>
              <a:rPr lang="en-US" altLang="zh-CN" sz="2000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→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均增加了手术的危险性</a:t>
            </a:r>
            <a:r>
              <a:rPr lang="en-US" altLang="zh-CN" sz="2000" b="1">
                <a:solidFill>
                  <a:srgbClr val="FF0000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→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麻醉医师术前应对各系统进行必要的检查！</a:t>
            </a:r>
            <a:endParaRPr lang="zh-CN" altLang="en-US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09" name="矩形 2108"/>
          <p:cNvSpPr/>
          <p:nvPr/>
        </p:nvSpPr>
        <p:spPr>
          <a:xfrm>
            <a:off x="179388" y="2492375"/>
            <a:ext cx="8794750" cy="1960563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术前准备状态</a:t>
            </a: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稳定血压</a:t>
            </a: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+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脏器功能维护</a:t>
            </a:r>
            <a:endParaRPr lang="zh-CN" altLang="en-US" sz="2000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必要的检查</a:t>
            </a: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①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有创冠状动脉造影或无创的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64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排血管成像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; ②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颈动脉超声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了解颈   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                      动脉狭窄与否及程度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!  ③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肺结构和功能的评估；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④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肾功能的动态观察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血液制品的准备 </a:t>
            </a:r>
            <a:endParaRPr lang="zh-CN" altLang="en-US" sz="2000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设备的准备</a:t>
            </a: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有创监测设备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;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降温和升温设备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;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血液回收装置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;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快速输液的实施条件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  </a:t>
            </a:r>
            <a:endParaRPr lang="zh-CN" altLang="en-US" sz="20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110" name="矩形 2109"/>
          <p:cNvSpPr/>
          <p:nvPr/>
        </p:nvSpPr>
        <p:spPr>
          <a:xfrm>
            <a:off x="177800" y="188913"/>
            <a:ext cx="2667000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麻醉前访视和准备的主要内容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13" name="文本占位符 2112"/>
          <p:cNvSpPr/>
          <p:nvPr>
            <p:ph type="body" idx="4294967295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en-US" altLang="zh-CN">
              <a:ea typeface="华文宋体" panose="02010600040101010101" charset="-122"/>
            </a:endParaRPr>
          </a:p>
          <a:p>
            <a:endParaRPr lang="en-US" altLang="zh-CN">
              <a:ea typeface="华文宋体" panose="02010600040101010101" charset="-122"/>
            </a:endParaRPr>
          </a:p>
        </p:txBody>
      </p:sp>
      <p:sp>
        <p:nvSpPr>
          <p:cNvPr id="2114" name="矩形 2113"/>
          <p:cNvSpPr/>
          <p:nvPr/>
        </p:nvSpPr>
        <p:spPr>
          <a:xfrm>
            <a:off x="179388" y="908050"/>
            <a:ext cx="4973637" cy="457200"/>
          </a:xfrm>
          <a:prstGeom prst="rect">
            <a:avLst/>
          </a:prstGeom>
          <a:solidFill>
            <a:srgbClr val="FF0000"/>
          </a:solidFill>
          <a:ln w="12700">
            <a:noFill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en-US" altLang="zh-CN" sz="24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◆</a:t>
            </a:r>
            <a:r>
              <a:rPr lang="zh-CN" altLang="en-US" sz="2400" b="1">
                <a:solidFill>
                  <a:schemeClr val="bg1"/>
                </a:solidFill>
                <a:latin typeface="华文楷体" panose="02010600040101010101" pitchFamily="2" charset="-122"/>
                <a:ea typeface="华文宋体" panose="02010600040101010101" charset="-122"/>
              </a:rPr>
              <a:t>麻醉前访视和准备的重点</a:t>
            </a:r>
            <a:r>
              <a:rPr lang="zh-CN" altLang="en-US" sz="2400" b="1">
                <a:solidFill>
                  <a:schemeClr val="bg1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　 </a:t>
            </a:r>
            <a:endParaRPr lang="zh-CN" altLang="en-US" sz="2400" b="1">
              <a:solidFill>
                <a:schemeClr val="bg1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15" name="矩形 2114"/>
          <p:cNvSpPr/>
          <p:nvPr/>
        </p:nvSpPr>
        <p:spPr>
          <a:xfrm>
            <a:off x="179388" y="1773238"/>
            <a:ext cx="8721725" cy="3303587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控制夹层破裂进程</a:t>
            </a:r>
            <a:r>
              <a:rPr lang="en-US" altLang="zh-CN" sz="2400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 </a:t>
            </a:r>
            <a:r>
              <a:rPr lang="zh-CN" altLang="zh-CN" b="1">
                <a:latin typeface="Arial" pitchFamily="34" charset="0"/>
                <a:ea typeface="华文宋体" panose="02010600040101010101" charset="-122"/>
              </a:rPr>
              <a:t>①控制高血压； ②</a:t>
            </a:r>
            <a:r>
              <a:rPr lang="zh-CN" altLang="en-US">
                <a:latin typeface="Arial" pitchFamily="34" charset="0"/>
                <a:ea typeface="华文宋体" panose="02010600040101010101" charset="-122"/>
              </a:rPr>
              <a:t>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避免血压“波动性” （药物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冬眠）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●维护重要脏器功能：</a:t>
            </a:r>
            <a:r>
              <a:rPr lang="zh-CN" altLang="en-US" sz="2000" b="1">
                <a:latin typeface="华文楷体" panose="02010600040101010101" pitchFamily="2" charset="-122"/>
                <a:ea typeface="华文宋体" panose="02010600040101010101" charset="-122"/>
              </a:rPr>
              <a:t>尽可能维持脏器灌注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+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避免加重脏器负担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高血压急症的控制：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zh-CN" altLang="zh-CN" b="1">
                <a:latin typeface="Arial" pitchFamily="34" charset="0"/>
                <a:ea typeface="华文宋体" panose="02010600040101010101" charset="-122"/>
              </a:rPr>
              <a:t>①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了解病人“正常”时的血压以及能“耐受的最低血压”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zh-CN" altLang="zh-CN" b="1">
                <a:latin typeface="Arial" pitchFamily="34" charset="0"/>
                <a:ea typeface="华文宋体" panose="02010600040101010101" charset="-122"/>
              </a:rPr>
              <a:t>②适度控制高血压：常持续泵注血管扩张剂+</a:t>
            </a:r>
            <a:r>
              <a:rPr lang="el-GR" altLang="zh-CN" b="1">
                <a:latin typeface="Times New Roman" panose="02020603050405020304" pitchFamily="18" charset="0"/>
                <a:ea typeface="华文宋体" panose="02010600040101010101" charset="-122"/>
              </a:rPr>
              <a:t>β受体拮抗药（硝普钠+艾司洛尔）</a:t>
            </a:r>
            <a:endParaRPr lang="el-GR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维护肾功能：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①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动态观察肌酐、尿素氮的变化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了解肾血管受累程度；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②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避免加重肾脏负担； 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③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更重要的是避免“低血容量”和“低灌注”</a:t>
            </a:r>
            <a:r>
              <a:rPr lang="zh-CN" altLang="en-US">
                <a:latin typeface="Arial" pitchFamily="34" charset="0"/>
                <a:ea typeface="华文宋体" panose="02010600040101010101" charset="-122"/>
              </a:rPr>
              <a:t> 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（过度控制性降压！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+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限制输液！）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18" name="矩形 2117"/>
          <p:cNvSpPr/>
          <p:nvPr/>
        </p:nvSpPr>
        <p:spPr>
          <a:xfrm>
            <a:off x="250825" y="1196975"/>
            <a:ext cx="8721725" cy="3973513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维护肺功能：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①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了解肺实质功能；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②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持续低流量给氧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;</a:t>
            </a:r>
            <a:endParaRPr lang="en-US" altLang="zh-CN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    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③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更重要的是避免缺氧和二氧化碳蓄积（镇静和冬眠时！）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sz="2000" b="1">
                <a:latin typeface="Arial" pitchFamily="34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维护心功能：</a:t>
            </a:r>
            <a:endParaRPr lang="zh-CN" altLang="en-US" sz="2000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①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了解心包受累状态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评估心功能、有否心肌缺血与心律失常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  ☆研究表明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主动脉夹层约有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20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％～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25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％病人为无症状型心肌缺血（哑型缺血）：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ECG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正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常且无症状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而哑型缺血是主动脉手术后心肌梗塞的重要预兆！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  ☆国外大多数病人术前均作潘生丁一铊非运动试验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以估计发生心肌梗塞的危险性！（潘生丁－铊心肌灌注的敏感性为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90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％，特异性为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93.8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％）</a:t>
            </a:r>
            <a:r>
              <a:rPr lang="zh-CN" altLang="en-US"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>
                <a:latin typeface="Arial" pitchFamily="34" charset="0"/>
                <a:ea typeface="华文宋体" panose="02010600040101010101" charset="-122"/>
              </a:rPr>
              <a:t>    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②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降低氧耗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   </a:t>
            </a:r>
            <a:r>
              <a:rPr lang="en-US" altLang="zh-CN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③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更重要的是避免心脏“低灌注”（过度控制性降压！）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19" name="矩形 2118"/>
          <p:cNvSpPr/>
          <p:nvPr/>
        </p:nvSpPr>
        <p:spPr>
          <a:xfrm>
            <a:off x="177800" y="188913"/>
            <a:ext cx="2306638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麻醉前访视和准备的重点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22" name="矩形 2121"/>
          <p:cNvSpPr/>
          <p:nvPr/>
        </p:nvSpPr>
        <p:spPr>
          <a:xfrm>
            <a:off x="250825" y="1412875"/>
            <a:ext cx="8721725" cy="3786188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en-US" altLang="zh-CN" sz="2000" b="1">
                <a:latin typeface="Times New Roman" panose="02020603050405020304" pitchFamily="18" charset="0"/>
                <a:ea typeface="华文宋体" panose="02010600040101010101" charset="-122"/>
              </a:rPr>
              <a:t>○</a:t>
            </a:r>
            <a:r>
              <a:rPr lang="zh-CN" altLang="en-US" sz="2000" b="1">
                <a:latin typeface="Times New Roman" panose="02020603050405020304" pitchFamily="18" charset="0"/>
                <a:ea typeface="华文宋体" panose="02010600040101010101" charset="-122"/>
              </a:rPr>
              <a:t>维护脑功能：</a:t>
            </a:r>
            <a:endParaRPr lang="zh-CN" altLang="en-US" sz="2000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①了解Wills基底动脉环+椎动脉和+大脑两侧侧枝循环功能；</a:t>
            </a:r>
            <a:endParaRPr lang="zh-CN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        与颈动脉疾病有关的脑灌注异常</a:t>
            </a:r>
            <a:r>
              <a:rPr lang="en-US" altLang="zh-CN" sz="2400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→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颈动脉超声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了解颈动脉狭窄与否及程度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!</a:t>
            </a:r>
            <a:r>
              <a:rPr lang="en-US" altLang="zh-CN">
                <a:latin typeface="Times New Roman" panose="02020603050405020304" pitchFamily="18" charset="0"/>
                <a:ea typeface="华文宋体" panose="02010600040101010101" charset="-122"/>
              </a:rPr>
              <a:t>  </a:t>
            </a:r>
            <a:endParaRPr lang="en-US" altLang="zh-CN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    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②有无一过性脑缺血发作史和脑梗死“前兆”</a:t>
            </a:r>
            <a:endParaRPr lang="zh-CN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       ☆研究表明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,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下列表现为脑梗死“前兆”</a:t>
            </a:r>
            <a:endParaRPr lang="zh-CN" altLang="en-US" b="1">
              <a:solidFill>
                <a:srgbClr val="FF0000"/>
              </a:solidFill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    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a.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头昏、突然无原因的剧烈头痛、平衡或共济失调 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    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b.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突然的言语或理解障碍；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c.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单侧或双侧视物模糊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     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d.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面部、四肢尤其是一侧肢体的突然麻木和无力或行走困难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③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有缺血表现：使用冬眠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+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头部冰枕</a:t>
            </a: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 </a:t>
            </a:r>
            <a:endParaRPr lang="zh-CN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  <a:spcBef>
                <a:spcPct val="20000"/>
              </a:spcBef>
            </a:pPr>
            <a:r>
              <a:rPr lang="zh-CN" altLang="zh-CN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④</a:t>
            </a:r>
            <a:r>
              <a:rPr lang="zh-CN" altLang="en-US" b="1">
                <a:solidFill>
                  <a:srgbClr val="FF0000"/>
                </a:solidFill>
                <a:latin typeface="Times New Roman" panose="02020603050405020304" pitchFamily="18" charset="0"/>
                <a:ea typeface="华文宋体" panose="02010600040101010101" charset="-122"/>
              </a:rPr>
              <a:t>更重要的是避免脑低灌流量、低灌注压和血液浓缩！（过度控制性降压！）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 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23" name="矩形 2122"/>
          <p:cNvSpPr/>
          <p:nvPr/>
        </p:nvSpPr>
        <p:spPr>
          <a:xfrm>
            <a:off x="177800" y="188913"/>
            <a:ext cx="2306638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麻醉前访视和准备的重点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26" name="矩形 2125"/>
          <p:cNvSpPr/>
          <p:nvPr/>
        </p:nvSpPr>
        <p:spPr>
          <a:xfrm>
            <a:off x="179388" y="2276475"/>
            <a:ext cx="8794750" cy="2265363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5000"/>
              </a:lnSpc>
            </a:pPr>
            <a:r>
              <a:rPr lang="en-US" altLang="zh-CN" sz="2400" b="1">
                <a:latin typeface="Arial" pitchFamily="34" charset="0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Arial" pitchFamily="34" charset="0"/>
                <a:ea typeface="华文宋体" panose="02010600040101010101" charset="-122"/>
              </a:rPr>
              <a:t>血液制品的充分准备</a:t>
            </a:r>
            <a:r>
              <a:rPr lang="en-US" altLang="zh-CN" sz="2400" b="1">
                <a:latin typeface="Arial" pitchFamily="34" charset="0"/>
                <a:ea typeface="华文宋体" panose="02010600040101010101" charset="-122"/>
              </a:rPr>
              <a:t>:</a:t>
            </a: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为抢救所需！为术中所备！</a:t>
            </a:r>
            <a:endParaRPr lang="zh-CN" altLang="en-US" b="1">
              <a:solidFill>
                <a:srgbClr val="FF0000"/>
              </a:solidFill>
              <a:latin typeface="Arial" pitchFamily="34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solidFill>
                  <a:srgbClr val="FF0000"/>
                </a:solidFill>
                <a:latin typeface="Arial" pitchFamily="34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浓缩红细胞、血浆：推荐准备人体血容量的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1/2</a:t>
            </a:r>
            <a:endParaRPr lang="en-US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   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新鲜冰冻血浆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(FFP)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：推荐准备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10-15ml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／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kg</a:t>
            </a:r>
            <a:endParaRPr lang="en-US" altLang="zh-CN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   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血小板：推荐准备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5~10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人份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○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冷沉淀：推荐准备</a:t>
            </a:r>
            <a:r>
              <a:rPr lang="en-US" altLang="zh-CN" b="1">
                <a:latin typeface="Times New Roman" panose="02020603050405020304" pitchFamily="18" charset="0"/>
                <a:ea typeface="华文宋体" panose="02010600040101010101" charset="-122"/>
              </a:rPr>
              <a:t>20~40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单位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  <a:p>
            <a:pPr>
              <a:lnSpc>
                <a:spcPct val="125000"/>
              </a:lnSpc>
            </a:pP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   ☆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循证医学表明</a:t>
            </a:r>
            <a:r>
              <a:rPr lang="en-US" altLang="zh-CN" b="1">
                <a:latin typeface="华文楷体" panose="02010600040101010101" pitchFamily="2" charset="-122"/>
                <a:ea typeface="华文宋体" panose="02010600040101010101" charset="-122"/>
              </a:rPr>
              <a:t>:</a:t>
            </a:r>
            <a:r>
              <a:rPr lang="zh-CN" altLang="en-US" b="1">
                <a:latin typeface="华文楷体" panose="02010600040101010101" pitchFamily="2" charset="-122"/>
                <a:ea typeface="华文宋体" panose="02010600040101010101" charset="-122"/>
              </a:rPr>
              <a:t>血</a:t>
            </a:r>
            <a:r>
              <a:rPr lang="zh-CN" altLang="en-US" b="1">
                <a:latin typeface="Times New Roman" panose="02020603050405020304" pitchFamily="18" charset="0"/>
                <a:ea typeface="华文宋体" panose="02010600040101010101" charset="-122"/>
              </a:rPr>
              <a:t>液量和成分准备不足是早期该类病人麻醉手术死亡的重要原因！ </a:t>
            </a:r>
            <a:endParaRPr lang="zh-CN" altLang="en-US" b="1">
              <a:latin typeface="Times New Roman" panose="02020603050405020304" pitchFamily="18" charset="0"/>
              <a:ea typeface="华文宋体" panose="02010600040101010101" charset="-122"/>
            </a:endParaRPr>
          </a:p>
        </p:txBody>
      </p:sp>
      <p:sp>
        <p:nvSpPr>
          <p:cNvPr id="2127" name="矩形 2126"/>
          <p:cNvSpPr/>
          <p:nvPr/>
        </p:nvSpPr>
        <p:spPr>
          <a:xfrm>
            <a:off x="177800" y="188913"/>
            <a:ext cx="2306638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麻醉前访视和准备的重点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脚占位符 1"/>
          <p:cNvSpPr/>
          <p:nvPr>
            <p:ph type="ftr" sz="quarter" idx="11"/>
          </p:nvPr>
        </p:nvSpPr>
        <p:spPr/>
        <p:txBody>
          <a:bodyPr/>
          <a:lstStyle/>
          <a:p>
            <a:pPr lvl="0" defTabSz="914400" rtl="0" eaLnBrk="1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r>
              <a:rPr lang="en-US" altLang="zh-CN"/>
              <a:t>-</a:t>
            </a:r>
            <a:endParaRPr lang="en-US" altLang="zh-CN" sz="1400" u="none">
              <a:solidFill>
                <a:schemeClr val="tx1"/>
              </a:solidFill>
              <a:latin typeface="Arial" pitchFamily="34" charset="0"/>
            </a:endParaRPr>
          </a:p>
        </p:txBody>
      </p:sp>
      <p:sp>
        <p:nvSpPr>
          <p:cNvPr id="2130" name="矩形 2129"/>
          <p:cNvSpPr/>
          <p:nvPr/>
        </p:nvSpPr>
        <p:spPr>
          <a:xfrm>
            <a:off x="1476375" y="2060575"/>
            <a:ext cx="5840413" cy="457200"/>
          </a:xfrm>
          <a:prstGeom prst="rect">
            <a:avLst/>
          </a:prstGeom>
          <a:solidFill>
            <a:srgbClr val="FFFFFF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20000"/>
              </a:spcBef>
            </a:pPr>
            <a:r>
              <a:rPr lang="en-US" altLang="zh-CN" sz="20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000" b="1">
                <a:latin typeface="Arial" pitchFamily="34" charset="0"/>
                <a:ea typeface="华文宋体" panose="02010600040101010101" charset="-122"/>
              </a:rPr>
              <a:t>麻醉前用药：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常用吗啡</a:t>
            </a:r>
            <a:r>
              <a:rPr lang="en-US" altLang="zh-CN" b="1">
                <a:latin typeface="Arial" pitchFamily="34" charset="0"/>
                <a:ea typeface="华文宋体" panose="02010600040101010101" charset="-122"/>
              </a:rPr>
              <a:t>+</a:t>
            </a:r>
            <a:r>
              <a:rPr lang="zh-CN" altLang="en-US" b="1">
                <a:latin typeface="Arial" pitchFamily="34" charset="0"/>
                <a:ea typeface="华文宋体" panose="02010600040101010101" charset="-122"/>
              </a:rPr>
              <a:t>东莨菪碱</a:t>
            </a:r>
            <a:endParaRPr lang="zh-CN" altLang="en-US" b="1">
              <a:latin typeface="Arial" pitchFamily="34" charset="0"/>
              <a:ea typeface="华文宋体" panose="02010600040101010101" charset="-122"/>
            </a:endParaRPr>
          </a:p>
        </p:txBody>
      </p:sp>
      <p:sp>
        <p:nvSpPr>
          <p:cNvPr id="2131" name="左弧形箭头 2130"/>
          <p:cNvSpPr/>
          <p:nvPr/>
        </p:nvSpPr>
        <p:spPr>
          <a:xfrm>
            <a:off x="4140200" y="2924175"/>
            <a:ext cx="658813" cy="701675"/>
          </a:xfrm>
          <a:prstGeom prst="curvedRightArrow">
            <a:avLst>
              <a:gd name="adj1" fmla="val 20710"/>
              <a:gd name="adj2" fmla="val 41291"/>
              <a:gd name="adj3" fmla="val 33333"/>
            </a:avLst>
          </a:prstGeom>
          <a:solidFill>
            <a:srgbClr val="0000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32" name="矩形 2131"/>
          <p:cNvSpPr/>
          <p:nvPr/>
        </p:nvSpPr>
        <p:spPr>
          <a:xfrm>
            <a:off x="539750" y="3933825"/>
            <a:ext cx="8229600" cy="1079500"/>
          </a:xfrm>
          <a:prstGeom prst="rect">
            <a:avLst/>
          </a:prstGeom>
          <a:solidFill>
            <a:srgbClr val="00FF00"/>
          </a:solidFill>
          <a:ln w="12700" cap="flat" cmpd="sng">
            <a:solidFill>
              <a:srgbClr val="000000"/>
            </a:solidFill>
            <a:prstDash val="solid"/>
            <a:miter/>
            <a:headEnd type="none" w="sm" len="sm"/>
            <a:tailEnd type="none" w="sm" len="sm"/>
          </a:ln>
        </p:spPr>
        <p:txBody>
          <a:bodyPr/>
          <a:lstStyle>
            <a:defPPr>
              <a:defRPr lang="ru-RU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Char char="•"/>
              <a:defRPr sz="32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•"/>
              <a:defRPr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–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SzTx/>
              <a:buFontTx/>
              <a:buChar char="»"/>
              <a:defRPr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25000"/>
              </a:lnSpc>
              <a:buNone/>
            </a:pPr>
            <a:r>
              <a:rPr lang="en-US" altLang="zh-CN" sz="2400" b="1">
                <a:latin typeface="华文楷体" panose="02010600040101010101" pitchFamily="2" charset="-122"/>
                <a:ea typeface="华文宋体" panose="02010600040101010101" charset="-122"/>
              </a:rPr>
              <a:t>●</a:t>
            </a: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参与抢救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  <a:p>
            <a:pPr lvl="0">
              <a:lnSpc>
                <a:spcPct val="125000"/>
              </a:lnSpc>
              <a:buNone/>
            </a:pPr>
            <a:r>
              <a:rPr lang="zh-CN" altLang="en-US" sz="2400" b="1">
                <a:latin typeface="华文楷体" panose="02010600040101010101" pitchFamily="2" charset="-122"/>
                <a:ea typeface="华文宋体" panose="02010600040101010101" charset="-122"/>
              </a:rPr>
              <a:t>●为进一步抢救作准备！</a:t>
            </a:r>
            <a:endParaRPr lang="zh-CN" altLang="en-US" sz="2400" b="1">
              <a:latin typeface="华文楷体" panose="02010600040101010101" pitchFamily="2" charset="-122"/>
              <a:ea typeface="华文宋体" panose="02010600040101010101" charset="-122"/>
            </a:endParaRPr>
          </a:p>
        </p:txBody>
      </p:sp>
      <p:sp>
        <p:nvSpPr>
          <p:cNvPr id="2133" name="矩形 2132"/>
          <p:cNvSpPr/>
          <p:nvPr/>
        </p:nvSpPr>
        <p:spPr>
          <a:xfrm>
            <a:off x="177800" y="188913"/>
            <a:ext cx="2306638" cy="304800"/>
          </a:xfrm>
          <a:prstGeom prst="rect">
            <a:avLst/>
          </a:prstGeom>
          <a:solidFill>
            <a:srgbClr val="0000CC"/>
          </a:solidFill>
          <a:ln w="12700" cap="flat" cmpd="sng">
            <a:solidFill>
              <a:srgbClr val="0000CC"/>
            </a:solidFill>
            <a:prstDash val="solid"/>
            <a:miter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ru-RU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  <a:defRPr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sz="2400" b="0" i="0" u="none" kern="1200">
                <a:solidFill>
                  <a:schemeClr val="tx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spcBef>
                <a:spcPct val="20000"/>
              </a:spcBef>
            </a:pPr>
            <a:r>
              <a:rPr lang="zh-CN" altLang="en-US" sz="1400" b="1">
                <a:solidFill>
                  <a:srgbClr val="FFFF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  <a:ea typeface="华文宋体" panose="02010600040101010101" charset="-122"/>
              </a:rPr>
              <a:t>麻醉前访视和准备的重点</a:t>
            </a:r>
            <a:endParaRPr lang="zh-CN" altLang="en-US" sz="1400" b="1">
              <a:solidFill>
                <a:srgbClr val="FFFF00"/>
              </a:solidFill>
              <a:effectLst>
                <a:outerShdw blurRad="38100" dist="38100" dir="2700000">
                  <a:srgbClr val="000000"/>
                </a:outerShdw>
              </a:effectLst>
              <a:latin typeface="Arial" pitchFamily="34" charset="0"/>
              <a:ea typeface="华文宋体" panose="02010600040101010101" charset="-122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https://d.book118.com/575120230113011103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 overriden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132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Times New Roman</vt:lpstr>
      <vt:lpstr>华文宋体</vt:lpstr>
      <vt:lpstr>华文楷体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2024-09-12T15:23:59.870</cp:lastPrinted>
  <dcterms:created xsi:type="dcterms:W3CDTF">2024-09-12T07:23:59Z</dcterms:created>
  <dcterms:modified xsi:type="dcterms:W3CDTF">2024-09-12T07:24:01Z</dcterms:modified>
</cp:coreProperties>
</file>