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0" r:id="rId17"/>
  </p:sldIdLst>
  <p:sldSz cx="12192000" cy="6858000"/>
  <p:notesSz cx="6858000" cy="9144000"/>
  <p:custDataLst>
    <p:tags r:id="rId18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tags" Target="tags/tag1.xml" /><Relationship Id="rId19" Type="http://schemas.openxmlformats.org/officeDocument/2006/relationships/presProps" Target="presProps.xml" /><Relationship Id="rId2" Type="http://schemas.openxmlformats.org/officeDocument/2006/relationships/slideMaster" Target="slideMasters/slideMaster2.xml" /><Relationship Id="rId20" Type="http://schemas.openxmlformats.org/officeDocument/2006/relationships/viewProps" Target="viewProps.xml" /><Relationship Id="rId21" Type="http://schemas.openxmlformats.org/officeDocument/2006/relationships/theme" Target="theme/theme1.xml" /><Relationship Id="rId22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A6091E6-57F0-443E-AE0E-7F17A42A657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5F27A2E-2016-4AC7-AE94-C55F3CFE4BD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5E2EF8F-FF81-416E-8957-BC6F17A97B5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A384575-76A7-41EA-B51C-A06548F3A84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5EE6F4B0-B312-42EC-B889-04AF7837AFB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C25BA932-D8ED-4501-BF00-DFA98E57A8B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DB8D1FB7-59B8-45F7-8E24-8E4EF6BA458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E3BE843-0BF3-423C-953A-0C855D15A99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405DF59-5AD0-42B5-BA0D-5A923961E86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206202A-6FD8-4ECD-B3C1-D523A7A70F3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5DD8EA7-A676-4D5D-8619-9F7E64DA185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Relationship Id="rId5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12.jpeg" /><Relationship Id="rId4" Type="http://schemas.openxmlformats.org/officeDocument/2006/relationships/image" Target="../media/image13.jpeg" /><Relationship Id="rId5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15.jpeg" /><Relationship Id="rId4" Type="http://schemas.openxmlformats.org/officeDocument/2006/relationships/image" Target="../media/image16.jpeg" /><Relationship Id="rId5" Type="http://schemas.openxmlformats.org/officeDocument/2006/relationships/image" Target="../media/image17.jpeg" /><Relationship Id="rId6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8.jpeg" /><Relationship Id="rId3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9.jpeg" /><Relationship Id="rId3" Type="http://schemas.openxmlformats.org/officeDocument/2006/relationships/image" Target="../media/image3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0.jpeg" /><Relationship Id="rId3" Type="http://schemas.openxmlformats.org/officeDocument/2006/relationships/image" Target="../media/image21.jpeg" /><Relationship Id="rId4" Type="http://schemas.openxmlformats.org/officeDocument/2006/relationships/image" Target="../media/image22.jpeg" /><Relationship Id="rId5" Type="http://schemas.openxmlformats.org/officeDocument/2006/relationships/image" Target="../media/image3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57521431422201112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99654" y="1906269"/>
            <a:ext cx="5354727" cy="209214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胃癌指南解读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865854" y="4977559"/>
            <a:ext cx="2343302" cy="397459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  <a:spcBef>
                <a:spcPts val="450"/>
              </a:spcBef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433038" y="5701914"/>
            <a:ext cx="3208934" cy="397459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  <a:spcBef>
                <a:spcPts val="450"/>
              </a:spcBef>
            </a:pPr>
            <a:r>
              <a:rPr lang="en-US" sz="2025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2024-01-20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76019" y="182803"/>
            <a:ext cx="2152650" cy="12001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7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871486" y="1338510"/>
            <a:ext cx="4991100" cy="4524375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胃癌概述与流行病学</a:t>
            </a:r>
          </a:p>
          <a:p>
            <a:pPr marL="203200" lvl="0" indent="-203200">
              <a:lnSpc>
                <a:spcPct val="14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诊断方法与标准</a:t>
            </a:r>
          </a:p>
          <a:p>
            <a:pPr marL="203200" lvl="0" indent="-203200">
              <a:lnSpc>
                <a:spcPct val="14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治疗原则与方案选择</a:t>
            </a:r>
          </a:p>
          <a:p>
            <a:pPr marL="203200" lvl="0" indent="-203200">
              <a:lnSpc>
                <a:spcPct val="14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并发症处理与康复管理</a:t>
            </a:r>
          </a:p>
          <a:p>
            <a:pPr marL="203200" lvl="0" indent="-203200">
              <a:lnSpc>
                <a:spcPct val="14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随访监测与预后评估</a:t>
            </a:r>
          </a:p>
          <a:p>
            <a:pPr marL="203200" lvl="0" indent="-203200">
              <a:lnSpc>
                <a:spcPct val="14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总结与展望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36208" y="1934272"/>
            <a:ext cx="7934325" cy="1838325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10275" b="1">
                <a:solidFill>
                  <a:schemeClr val="l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940793" y="3615462"/>
            <a:ext cx="5086502" cy="1433779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3450" b="1">
                <a:solidFill>
                  <a:srgbClr val="000000">
                    <a:alpha val="100000"/>
                  </a:srgbClr>
                </a:solidFill>
                <a:highlight>
                  <a:srgbClr val="000000">
                    <a:alpha val="0"/>
                  </a:srgbClr>
                </a:highlight>
                <a:latin typeface="Microsoft Yahei"/>
                <a:ea typeface="Microsoft Yahei"/>
                <a:cs typeface="Microsoft Yahei"/>
              </a:rPr>
              <a:t>胃癌概述与流行病学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定义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胃癌是指起源于胃黏膜上皮的恶性肿瘤，其发病率和死亡率在全球范围内均较高。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分类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根据病理形态和生物学行为，胃癌可分为早期胃癌和进展期胃癌。早期胃癌指病变局限于黏膜或黏膜下层，而进展期胃癌则指病变已侵犯肌层或更深层次。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12500" r="12500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胃癌定义及分类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6566" b="16566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胃癌是全球第五大常见癌症，每年新发病例约100万例，其中东亚地区发病率最高。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中国是胃癌高发国家之一，每年新发病例约40万例，占全球总病例数的近一半。胃癌在中国的发病率和死亡率均居恶性肿瘤前列。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全球与中国胃癌发病现状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中国发病情况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全球发病情况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幽门螺杆菌感染、饮食不规律、高盐饮食、吸烟、饮酒等不良生活习惯以及遗传因素等是胃癌的主要危险因素。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危险因素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针对上述危险因素，可以采取以下预防策略：根治幽门螺杆菌感染、保持饮食规律、减少高盐食品摄入、戒烟限酒、加强体育锻炼等。此外，对于有家族史等高危人群，应定期进行胃镜检查以便早期发现病变。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预防策略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危险因素与预防策略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36208" y="1934272"/>
            <a:ext cx="7934325" cy="1838325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10275" b="1">
                <a:solidFill>
                  <a:schemeClr val="l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940793" y="3615462"/>
            <a:ext cx="5086502" cy="1433779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3450" b="1">
                <a:solidFill>
                  <a:srgbClr val="000000">
                    <a:alpha val="100000"/>
                  </a:srgbClr>
                </a:solidFill>
                <a:highlight>
                  <a:srgbClr val="000000">
                    <a:alpha val="0"/>
                  </a:srgbClr>
                </a:highlight>
                <a:latin typeface="Microsoft Yahei"/>
                <a:ea typeface="Microsoft Yahei"/>
                <a:cs typeface="Microsoft Yahei"/>
              </a:rPr>
              <a:t>诊断方法与标准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l="4737" r="4737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18426" b="18426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18426" b="18426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临床表现及早期诊断重要性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1057922" y="1822244"/>
            <a:ext cx="3286271" cy="1654845"/>
            <a:chOff x="1057922" y="1822244"/>
            <a:chExt cx="3286271" cy="1654845"/>
          </a:xfrm>
        </p:grpSpPr>
        <p:sp>
          <p:nvSpPr>
            <p:cNvPr id="34" name="TextBox 34"/>
            <p:cNvSpPr txBox="1"/>
            <p:nvPr/>
          </p:nvSpPr>
          <p:spPr>
            <a:xfrm>
              <a:off x="1057922" y="182224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早期胃癌多无症状或仅有轻微症状，易被忽视。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4452917" y="3966127"/>
            <a:ext cx="3286271" cy="1654845"/>
            <a:chOff x="4452917" y="3966127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4452917" y="3966127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进展期胃癌可出现上腹痛、餐后加重、纳差、厌食、乏力、体重减轻等症状。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7847818" y="1822244"/>
            <a:ext cx="3286271" cy="1654845"/>
            <a:chOff x="7847818" y="1822244"/>
            <a:chExt cx="3286271" cy="1654845"/>
          </a:xfrm>
        </p:grpSpPr>
        <p:sp>
          <p:nvSpPr>
            <p:cNvPr id="38" name="TextBox 38"/>
            <p:cNvSpPr txBox="1"/>
            <p:nvPr/>
          </p:nvSpPr>
          <p:spPr>
            <a:xfrm>
              <a:off x="7847818" y="182224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早期诊断对于提高治愈率和生存率具有重要意义。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可显示胃内病变的形态和范围，但准确性有限。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l="21875" r="21875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X线钡餐检查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可评估胃癌的浸润深度、淋巴结转移和远处转移情况，有助于制定治疗方案。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CT检查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rcRect l="12500" r="12500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对于评估胃癌的浸润深度和淋巴结转移情况具有较高价值，尤其适用于CT检查禁忌或不能耐受的患者。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MRI检查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影像学检查方法及应用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167" r="3167"/>
          <a:stretch>
            <a:fillRect/>
          </a:stretch>
        </p:blipFill>
        <p:spPr>
          <a:xfrm>
            <a:off x="6416218" y="1873250"/>
            <a:ext cx="2285143" cy="243967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16989" r="16989"/>
          <a:stretch>
            <a:fillRect/>
          </a:stretch>
        </p:blipFill>
        <p:spPr>
          <a:xfrm>
            <a:off x="705451" y="1873250"/>
            <a:ext cx="2286000" cy="2308332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087" r="3087"/>
          <a:stretch>
            <a:fillRect/>
          </a:stretch>
        </p:blipFill>
        <p:spPr>
          <a:xfrm>
            <a:off x="9265251" y="1892300"/>
            <a:ext cx="2271183" cy="2420620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5"/>
          <a:srcRect l="14881" r="14881"/>
          <a:stretch>
            <a:fillRect/>
          </a:stretch>
        </p:blipFill>
        <p:spPr>
          <a:xfrm>
            <a:off x="3571418" y="1892300"/>
            <a:ext cx="2266949" cy="2420620"/>
          </a:xfrm>
          <a:prstGeom prst="rect">
            <a:avLst/>
          </a:prstGeom>
        </p:spPr>
      </p:pic>
      <p:grpSp>
        <p:nvGrpSpPr>
          <p:cNvPr id="6" name="Group 6"/>
          <p:cNvGrpSpPr/>
          <p:nvPr/>
        </p:nvGrpSpPr>
        <p:grpSpPr>
          <a:xfrm>
            <a:off x="6416218" y="3460761"/>
            <a:ext cx="2285143" cy="745998"/>
            <a:chOff x="6416218" y="3460761"/>
            <a:chExt cx="2285143" cy="745998"/>
          </a:xfrm>
        </p:grpSpPr>
        <p:sp>
          <p:nvSpPr>
            <p:cNvPr id="7" name="AutoShape 7"/>
            <p:cNvSpPr/>
            <p:nvPr/>
          </p:nvSpPr>
          <p:spPr>
            <a:xfrm>
              <a:off x="6416218" y="3460761"/>
              <a:ext cx="2285143" cy="745998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6416218" y="4197615"/>
            <a:ext cx="2288381" cy="2112169"/>
            <a:chOff x="6416218" y="4197615"/>
            <a:chExt cx="2288381" cy="2112169"/>
          </a:xfrm>
        </p:grpSpPr>
        <p:sp>
          <p:nvSpPr>
            <p:cNvPr id="9" name="AutoShape 9"/>
            <p:cNvSpPr/>
            <p:nvPr/>
          </p:nvSpPr>
          <p:spPr>
            <a:xfrm>
              <a:off x="6416218" y="4197615"/>
              <a:ext cx="2288381" cy="2112169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3571418" y="3460761"/>
            <a:ext cx="2285429" cy="852159"/>
            <a:chOff x="3571418" y="3460761"/>
            <a:chExt cx="2285429" cy="852159"/>
          </a:xfrm>
        </p:grpSpPr>
        <p:sp>
          <p:nvSpPr>
            <p:cNvPr id="11" name="AutoShape 11"/>
            <p:cNvSpPr/>
            <p:nvPr/>
          </p:nvSpPr>
          <p:spPr>
            <a:xfrm>
              <a:off x="3571418" y="3460761"/>
              <a:ext cx="2285429" cy="852159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3571418" y="4206759"/>
            <a:ext cx="2288096" cy="2103025"/>
            <a:chOff x="3571418" y="4206759"/>
            <a:chExt cx="2288096" cy="2103025"/>
          </a:xfrm>
        </p:grpSpPr>
        <p:sp>
          <p:nvSpPr>
            <p:cNvPr id="13" name="AutoShape 13"/>
            <p:cNvSpPr/>
            <p:nvPr/>
          </p:nvSpPr>
          <p:spPr>
            <a:xfrm>
              <a:off x="3571418" y="4206759"/>
              <a:ext cx="2288096" cy="2103025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4" name="Group 14"/>
          <p:cNvGrpSpPr/>
          <p:nvPr/>
        </p:nvGrpSpPr>
        <p:grpSpPr>
          <a:xfrm>
            <a:off x="9265251" y="3460761"/>
            <a:ext cx="2286000" cy="745998"/>
            <a:chOff x="9265251" y="3460761"/>
            <a:chExt cx="2286000" cy="745998"/>
          </a:xfrm>
        </p:grpSpPr>
        <p:sp>
          <p:nvSpPr>
            <p:cNvPr id="15" name="AutoShape 15"/>
            <p:cNvSpPr/>
            <p:nvPr/>
          </p:nvSpPr>
          <p:spPr>
            <a:xfrm>
              <a:off x="9265251" y="3460761"/>
              <a:ext cx="2286000" cy="745998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6" name="Group 16"/>
          <p:cNvGrpSpPr/>
          <p:nvPr/>
        </p:nvGrpSpPr>
        <p:grpSpPr>
          <a:xfrm>
            <a:off x="9265251" y="4204473"/>
            <a:ext cx="2286000" cy="2105311"/>
            <a:chOff x="9265251" y="4204473"/>
            <a:chExt cx="2286000" cy="2105311"/>
          </a:xfrm>
        </p:grpSpPr>
        <p:sp>
          <p:nvSpPr>
            <p:cNvPr id="17" name="AutoShape 17"/>
            <p:cNvSpPr/>
            <p:nvPr/>
          </p:nvSpPr>
          <p:spPr>
            <a:xfrm>
              <a:off x="9265251" y="4204473"/>
              <a:ext cx="2286000" cy="2105311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705451" y="3460761"/>
            <a:ext cx="2286000" cy="2849023"/>
            <a:chOff x="705451" y="3460761"/>
            <a:chExt cx="2286000" cy="2849023"/>
          </a:xfrm>
        </p:grpSpPr>
        <p:sp>
          <p:nvSpPr>
            <p:cNvPr id="19" name="AutoShape 19"/>
            <p:cNvSpPr/>
            <p:nvPr/>
          </p:nvSpPr>
          <p:spPr>
            <a:xfrm>
              <a:off x="705451" y="3460761"/>
              <a:ext cx="2286000" cy="883920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05451" y="4206759"/>
              <a:ext cx="2286000" cy="2103025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内镜检查技术进展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56455" y="4477571"/>
            <a:ext cx="2164942" cy="1552257"/>
            <a:chOff x="756455" y="4477571"/>
            <a:chExt cx="2164942" cy="1552257"/>
          </a:xfrm>
        </p:grpSpPr>
        <p:sp>
          <p:nvSpPr>
            <p:cNvPr id="44" name="TextBox 44"/>
            <p:cNvSpPr txBox="1"/>
            <p:nvPr/>
          </p:nvSpPr>
          <p:spPr>
            <a:xfrm>
              <a:off x="756455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可直观观察胃黏膜病变，并可进行活检以明确诊断。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3628568" y="4477571"/>
            <a:ext cx="2164942" cy="1552257"/>
            <a:chOff x="3628568" y="4477571"/>
            <a:chExt cx="2164942" cy="1552257"/>
          </a:xfrm>
        </p:grpSpPr>
        <p:sp>
          <p:nvSpPr>
            <p:cNvPr id="46" name="TextBox 46"/>
            <p:cNvSpPr txBox="1"/>
            <p:nvPr/>
          </p:nvSpPr>
          <p:spPr>
            <a:xfrm>
              <a:off x="3628568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通过喷洒色素增加病变与正常黏膜的对比度，提高早期胃癌的检出率。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6466794" y="4477571"/>
            <a:ext cx="2164942" cy="1552257"/>
            <a:chOff x="6466794" y="4477571"/>
            <a:chExt cx="2164942" cy="1552257"/>
          </a:xfrm>
        </p:grpSpPr>
        <p:sp>
          <p:nvSpPr>
            <p:cNvPr id="48" name="TextBox 48"/>
            <p:cNvSpPr txBox="1"/>
            <p:nvPr/>
          </p:nvSpPr>
          <p:spPr>
            <a:xfrm>
              <a:off x="6466794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可放大胃黏膜细微结构，有助于判断病变的良恶性。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9318371" y="4477571"/>
            <a:ext cx="2164942" cy="1552257"/>
            <a:chOff x="9318371" y="4477571"/>
            <a:chExt cx="2164942" cy="1552257"/>
          </a:xfrm>
        </p:grpSpPr>
        <p:sp>
          <p:nvSpPr>
            <p:cNvPr id="50" name="TextBox 50"/>
            <p:cNvSpPr txBox="1"/>
            <p:nvPr/>
          </p:nvSpPr>
          <p:spPr>
            <a:xfrm>
              <a:off x="9318371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可评估胃癌的浸润深度和淋巴结转移情况，为治疗方案的选择提供依据。</a:t>
              </a:r>
            </a:p>
          </p:txBody>
        </p:sp>
      </p:grpSp>
      <p:grpSp>
        <p:nvGrpSpPr>
          <p:cNvPr id="51" name="Group 51"/>
          <p:cNvGrpSpPr/>
          <p:nvPr/>
        </p:nvGrpSpPr>
        <p:grpSpPr>
          <a:xfrm>
            <a:off x="705451" y="3588593"/>
            <a:ext cx="2267763" cy="490334"/>
            <a:chOff x="705451" y="3588593"/>
            <a:chExt cx="2267763" cy="490334"/>
          </a:xfrm>
        </p:grpSpPr>
        <p:sp>
          <p:nvSpPr>
            <p:cNvPr id="52" name="TextBox 52"/>
            <p:cNvSpPr txBox="1"/>
            <p:nvPr/>
          </p:nvSpPr>
          <p:spPr>
            <a:xfrm>
              <a:off x="705451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普通白光内镜</a:t>
              </a:r>
            </a:p>
          </p:txBody>
        </p:sp>
      </p:grpSp>
      <p:grpSp>
        <p:nvGrpSpPr>
          <p:cNvPr id="53" name="Group 53"/>
          <p:cNvGrpSpPr/>
          <p:nvPr/>
        </p:nvGrpSpPr>
        <p:grpSpPr>
          <a:xfrm>
            <a:off x="3628568" y="3588593"/>
            <a:ext cx="2267763" cy="490334"/>
            <a:chOff x="3628568" y="3588593"/>
            <a:chExt cx="2267763" cy="490334"/>
          </a:xfrm>
        </p:grpSpPr>
        <p:sp>
          <p:nvSpPr>
            <p:cNvPr id="54" name="TextBox 54"/>
            <p:cNvSpPr txBox="1"/>
            <p:nvPr/>
          </p:nvSpPr>
          <p:spPr>
            <a:xfrm>
              <a:off x="3628568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色素内镜</a:t>
              </a:r>
            </a:p>
          </p:txBody>
        </p:sp>
      </p:grpSp>
      <p:grpSp>
        <p:nvGrpSpPr>
          <p:cNvPr id="55" name="Group 55"/>
          <p:cNvGrpSpPr/>
          <p:nvPr/>
        </p:nvGrpSpPr>
        <p:grpSpPr>
          <a:xfrm>
            <a:off x="6433598" y="3588593"/>
            <a:ext cx="2267763" cy="490334"/>
            <a:chOff x="6433598" y="3588593"/>
            <a:chExt cx="2267763" cy="490334"/>
          </a:xfrm>
        </p:grpSpPr>
        <p:sp>
          <p:nvSpPr>
            <p:cNvPr id="56" name="TextBox 56"/>
            <p:cNvSpPr txBox="1"/>
            <p:nvPr/>
          </p:nvSpPr>
          <p:spPr>
            <a:xfrm>
              <a:off x="6433598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放大内镜</a:t>
              </a:r>
            </a:p>
          </p:txBody>
        </p:sp>
      </p:grpSp>
      <p:grpSp>
        <p:nvGrpSpPr>
          <p:cNvPr id="57" name="Group 57"/>
          <p:cNvGrpSpPr/>
          <p:nvPr/>
        </p:nvGrpSpPr>
        <p:grpSpPr>
          <a:xfrm>
            <a:off x="9265251" y="3588593"/>
            <a:ext cx="2267763" cy="490334"/>
            <a:chOff x="9265251" y="3588593"/>
            <a:chExt cx="2267763" cy="490334"/>
          </a:xfrm>
        </p:grpSpPr>
        <p:sp>
          <p:nvSpPr>
            <p:cNvPr id="58" name="TextBox 58"/>
            <p:cNvSpPr txBox="1"/>
            <p:nvPr/>
          </p:nvSpPr>
          <p:spPr>
            <a:xfrm>
              <a:off x="9265251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超声内镜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3574882" y="1165346"/>
            <a:ext cx="5016408" cy="5733525"/>
          </a:xfrm>
          <a:prstGeom prst="parallelogram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 amt="70000"/>
          </a:blip>
          <a:srcRect l="12500" r="12500"/>
          <a:stretch>
            <a:fillRect/>
          </a:stretch>
        </p:blipFill>
        <p:spPr>
          <a:xfrm>
            <a:off x="161995" y="1165346"/>
            <a:ext cx="4300144" cy="5733525"/>
          </a:xfrm>
          <a:prstGeom prst="parallelogram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5272221" y="1165346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血清肿瘤标志物</a:t>
            </a:r>
          </a:p>
        </p:txBody>
      </p:sp>
      <p:sp>
        <p:nvSpPr>
          <p:cNvPr id="5" name="AutoShape 5"/>
          <p:cNvSpPr/>
          <p:nvPr/>
        </p:nvSpPr>
        <p:spPr>
          <a:xfrm>
            <a:off x="3908867" y="1360418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351619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3633815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3810637" y="1233134"/>
            <a:ext cx="799698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272221" y="1692114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如CEA、CA19-9等，可用于胃癌的辅助诊断和预后评估，但特异性不高。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4832636" y="2904135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幽门螺杆菌检测</a:t>
            </a:r>
          </a:p>
        </p:txBody>
      </p:sp>
      <p:sp>
        <p:nvSpPr>
          <p:cNvPr id="11" name="AutoShape 11"/>
          <p:cNvSpPr/>
          <p:nvPr/>
        </p:nvSpPr>
        <p:spPr>
          <a:xfrm>
            <a:off x="3469283" y="3099207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912035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3194231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3249042" y="2971923"/>
            <a:ext cx="1102577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832636" y="3430903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幽门螺杆菌感染与胃癌的发生密切相关，对于幽门螺杆菌阳性的患者应积极进行治疗以降低胃癌风险。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4431562" y="4642924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基因检测</a:t>
            </a:r>
          </a:p>
        </p:txBody>
      </p:sp>
      <p:sp>
        <p:nvSpPr>
          <p:cNvPr id="17" name="AutoShape 17"/>
          <p:cNvSpPr/>
          <p:nvPr/>
        </p:nvSpPr>
        <p:spPr>
          <a:xfrm>
            <a:off x="3068208" y="4837996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3510960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2793156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TextBox 20"/>
          <p:cNvSpPr txBox="1"/>
          <p:nvPr/>
        </p:nvSpPr>
        <p:spPr>
          <a:xfrm>
            <a:off x="2878500" y="4710712"/>
            <a:ext cx="1115711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4431562" y="5169692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随着精准医学的发展，基因检测在胃癌的预测、诊断和个性化治疗方面的作用日益凸显。通过检测特定基因变异，可为患者提供更加精准的治疗方案。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实验室检测指标解读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36208" y="1934272"/>
            <a:ext cx="7934325" cy="1838325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10275" b="1">
                <a:solidFill>
                  <a:schemeClr val="l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940793" y="3615462"/>
            <a:ext cx="5086502" cy="1433779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3450" b="1">
                <a:solidFill>
                  <a:srgbClr val="000000">
                    <a:alpha val="100000"/>
                  </a:srgbClr>
                </a:solidFill>
                <a:highlight>
                  <a:srgbClr val="000000">
                    <a:alpha val="0"/>
                  </a:srgbClr>
                </a:highlight>
                <a:latin typeface="Microsoft Yahei"/>
                <a:ea typeface="Microsoft Yahei"/>
                <a:cs typeface="Microsoft Yahei"/>
              </a:rPr>
              <a:t>治疗原则与方案选择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/>
          </a:blip>
          <a:srcRect l="21875" r="21875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1727606"/>
            <a:ext cx="6467541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手术治疗适应证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230400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对于早期胃癌患者，手术切除是首选治疗方法。对于进展期胃癌，若患者身体状况允许且无远处转移，也应考虑手术治疗。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754880" y="3783405"/>
            <a:ext cx="6240618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术式选择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754880" y="4436820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根据肿瘤部位、分期及患者身体状况，可选择胃大部切除术、全胃切除术等。近年来，腹腔镜微创手术在胃癌治疗中得到广泛应用，具有创伤小、恢复快等优点。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手术治疗适应证及术式选择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92974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67942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33696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-2700000" flipH="1" flipV="1">
            <a:off x="5274866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583677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作用机制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613687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化疗药物通过干扰肿瘤细胞DNA合成、抑制肿瘤细胞增殖或促进肿瘤细胞凋亡等方式发挥抗肿瘤作用。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5818204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 rot="-2700000" flipH="1" flipV="1">
            <a:off x="1499898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08710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化疗药物种类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38719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胃癌化疗药物主要包括氟尿嘧啶类、铂类、紫杉醇类、拓扑异构酶抑制剂等。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2043236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 rot="-2700000" flipH="1" flipV="1">
            <a:off x="9040620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8349432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临床应用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379441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化疗在胃癌治疗中占据重要地位，可用于术前新辅助化疗、术后辅助化疗以及晚期胃癌的姑息性治疗。</a:t>
            </a:r>
          </a:p>
        </p:txBody>
      </p:sp>
      <p:sp>
        <p:nvSpPr>
          <p:cNvPr id="16" name="AutoShape 16"/>
          <p:cNvSpPr/>
          <p:nvPr/>
        </p:nvSpPr>
        <p:spPr>
          <a:xfrm>
            <a:off x="9583957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7" name="Picture 17"/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583319" y="1416742"/>
            <a:ext cx="1475427" cy="1475427"/>
          </a:xfrm>
          <a:prstGeom prst="ellipse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58286" y="1416742"/>
            <a:ext cx="1475427" cy="1475427"/>
          </a:xfrm>
          <a:prstGeom prst="ellipse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9121095" y="1416742"/>
            <a:ext cx="1475427" cy="1475427"/>
          </a:xfrm>
          <a:prstGeom prst="ellipse">
            <a:avLst/>
          </a:prstGeom>
        </p:spPr>
      </p:pic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化疗药物种类、作用机制及临床应用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https://d.book118.com/575214314222011122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6FFF4"/>
      </a:lt1>
      <a:dk2>
        <a:srgbClr val="083800"/>
      </a:dk2>
      <a:lt2>
        <a:srgbClr val="FFFFFF"/>
      </a:lt2>
      <a:accent1>
        <a:srgbClr val="59AE93"/>
      </a:accent1>
      <a:accent2>
        <a:srgbClr val="83BB7A"/>
      </a:accent2>
      <a:accent3>
        <a:srgbClr val="2D7A61"/>
      </a:accent3>
      <a:accent4>
        <a:srgbClr val="87D295"/>
      </a:accent4>
      <a:accent5>
        <a:srgbClr val="BEEA8F"/>
      </a:accent5>
      <a:accent6>
        <a:srgbClr val="90DECB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75</Paragraphs>
  <Slides>15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baseType="lpstr" size="19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2024-09-26T03:54:01.469</cp:lastPrinted>
  <dcterms:created xsi:type="dcterms:W3CDTF">2024-09-25T19:54:01Z</dcterms:created>
  <dcterms:modified xsi:type="dcterms:W3CDTF">2024-09-25T19:54:03Z</dcterms:modified>
</cp:coreProperties>
</file>