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20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52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tags" Target="../tags/tag34.xml" /><Relationship Id="rId14" Type="http://schemas.openxmlformats.org/officeDocument/2006/relationships/tags" Target="../tags/tag35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5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43.xml" /><Relationship Id="rId11" Type="http://schemas.openxmlformats.org/officeDocument/2006/relationships/tags" Target="../tags/tag44.xml" /><Relationship Id="rId12" Type="http://schemas.openxmlformats.org/officeDocument/2006/relationships/tags" Target="../tags/tag45.xml" /><Relationship Id="rId13" Type="http://schemas.openxmlformats.org/officeDocument/2006/relationships/tags" Target="../tags/tag46.xml" /><Relationship Id="rId14" Type="http://schemas.openxmlformats.org/officeDocument/2006/relationships/tags" Target="../tags/tag47.xml" /><Relationship Id="rId15" Type="http://schemas.openxmlformats.org/officeDocument/2006/relationships/tags" Target="../tags/tag48.xml" /><Relationship Id="rId16" Type="http://schemas.openxmlformats.org/officeDocument/2006/relationships/tags" Target="../tags/tag49.xml" /><Relationship Id="rId17" Type="http://schemas.openxmlformats.org/officeDocument/2006/relationships/tags" Target="../tags/tag50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image" Target="../media/image7.png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image" Target="../media/image3.jpeg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image" Target="../media/image2.png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5B5402-16EF-472E-AC5A-F51445487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90701B-BCCF-4D7E-A35F-ED4B778D0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A962F9-9A5A-4F73-9328-724AF8D52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9F7F58-BE2E-438C-95A5-D22EDE084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DB1614-C9D0-4BD4-A38B-EEEDFC679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F2ACBC-22A4-4096-B451-E678B2EE4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5D829C-440C-4DEC-A66F-60FCCF515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9641B4-767F-4732-B855-E241BD3B0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F3BCE6-273E-4D3D-9AC0-FB388D00D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31045-56A5-4576-83EE-1C494692E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451576-C07D-4FC3-B1F1-B60A5AFC8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4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0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jpeg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196" r:id="rId2"/>
    <p:sldLayoutId id="2147485197" r:id="rId3"/>
    <p:sldLayoutId id="2147485198" r:id="rId4"/>
    <p:sldLayoutId id="2147485199" r:id="rId5"/>
    <p:sldLayoutId id="2147485200" r:id="rId6"/>
    <p:sldLayoutId id="2147485201" r:id="rId7"/>
    <p:sldLayoutId id="2147485202" r:id="rId8"/>
    <p:sldLayoutId id="2147485203" r:id="rId9"/>
    <p:sldLayoutId id="2147485204" r:id="rId10"/>
    <p:sldLayoutId id="214748520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noProof="1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22" Type="http://schemas.openxmlformats.org/officeDocument/2006/relationships/tags" Target="../tags/tag157.xml" /><Relationship Id="rId23" Type="http://schemas.openxmlformats.org/officeDocument/2006/relationships/tags" Target="../tags/tag158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14" Type="http://schemas.openxmlformats.org/officeDocument/2006/relationships/tags" Target="../tags/tag174.xml" /><Relationship Id="rId15" Type="http://schemas.openxmlformats.org/officeDocument/2006/relationships/tags" Target="../tags/tag175.xml" /><Relationship Id="rId16" Type="http://schemas.openxmlformats.org/officeDocument/2006/relationships/tags" Target="../tags/tag176.xml" /><Relationship Id="rId17" Type="http://schemas.openxmlformats.org/officeDocument/2006/relationships/tags" Target="../tags/tag177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16" Type="http://schemas.openxmlformats.org/officeDocument/2006/relationships/tags" Target="../tags/tag219.xml" /><Relationship Id="rId17" Type="http://schemas.openxmlformats.org/officeDocument/2006/relationships/tags" Target="../tags/tag220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6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5230114111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2024年金融科技行业市场前景展望</a:t>
            </a:r>
            <a:endParaRPr lang="zh-CN" altLang="en-US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fontScale="92857" lnSpcReduction="100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目录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14" name="矩形 46"/>
          <p:cNvSpPr/>
          <p:nvPr>
            <p:custDataLst>
              <p:tags r:id="rId5"/>
            </p:custDataLst>
          </p:nvPr>
        </p:nvSpPr>
        <p:spPr>
          <a:xfrm>
            <a:off x="4431665" y="65595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6"/>
            </p:custDataLst>
          </p:nvPr>
        </p:nvSpPr>
        <p:spPr>
          <a:xfrm>
            <a:off x="4719955" y="1539875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7"/>
            </p:custDataLst>
          </p:nvPr>
        </p:nvSpPr>
        <p:spPr>
          <a:xfrm>
            <a:off x="4659630" y="75692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金融科技行业概述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8"/>
            </p:custDataLst>
          </p:nvPr>
        </p:nvSpPr>
        <p:spPr>
          <a:xfrm>
            <a:off x="4431665" y="257111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9"/>
            </p:custDataLst>
          </p:nvPr>
        </p:nvSpPr>
        <p:spPr>
          <a:xfrm>
            <a:off x="4719955" y="350012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10"/>
            </p:custDataLst>
          </p:nvPr>
        </p:nvSpPr>
        <p:spPr>
          <a:xfrm>
            <a:off x="4659630" y="267208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2024年金融科技行业市场前景分析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11"/>
            </p:custDataLst>
          </p:nvPr>
        </p:nvSpPr>
        <p:spPr>
          <a:xfrm>
            <a:off x="4431665" y="448627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2"/>
            </p:custDataLst>
          </p:nvPr>
        </p:nvSpPr>
        <p:spPr>
          <a:xfrm>
            <a:off x="4719955" y="541528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3"/>
            </p:custDataLst>
          </p:nvPr>
        </p:nvSpPr>
        <p:spPr>
          <a:xfrm>
            <a:off x="4659630" y="458724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金融科技行业的主要应用场景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4"/>
            </p:custDataLst>
          </p:nvPr>
        </p:nvSpPr>
        <p:spPr>
          <a:xfrm>
            <a:off x="8081010" y="65595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5"/>
            </p:custDataLst>
          </p:nvPr>
        </p:nvSpPr>
        <p:spPr>
          <a:xfrm>
            <a:off x="8368665" y="1585595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6"/>
            </p:custDataLst>
          </p:nvPr>
        </p:nvSpPr>
        <p:spPr>
          <a:xfrm>
            <a:off x="8308340" y="75692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金融科技行业的监管和政策环境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7"/>
            </p:custDataLst>
          </p:nvPr>
        </p:nvSpPr>
        <p:spPr>
          <a:xfrm>
            <a:off x="8081010" y="257111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8"/>
            </p:custDataLst>
          </p:nvPr>
        </p:nvSpPr>
        <p:spPr>
          <a:xfrm>
            <a:off x="8368665" y="350012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9"/>
            </p:custDataLst>
          </p:nvPr>
        </p:nvSpPr>
        <p:spPr>
          <a:xfrm>
            <a:off x="8308340" y="267208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金融科技行业的企业竞争格局和发展策略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20"/>
            </p:custDataLst>
          </p:nvPr>
        </p:nvSpPr>
        <p:spPr>
          <a:xfrm>
            <a:off x="8081010" y="448627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21"/>
            </p:custDataLst>
          </p:nvPr>
        </p:nvSpPr>
        <p:spPr>
          <a:xfrm>
            <a:off x="8368665" y="541528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2"/>
            </p:custDataLst>
          </p:nvPr>
        </p:nvSpPr>
        <p:spPr>
          <a:xfrm>
            <a:off x="8308340" y="458724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结论和建议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01</a:t>
            </a:r>
            <a:endParaRPr lang="zh-CN" altLang="en-US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金融科技行业概述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金融科技的定义和发展历程</a:t>
            </a:r>
            <a:endParaRPr lang="zh-CN" altLang="en-US"/>
          </a:p>
        </p:txBody>
      </p:sp>
      <p:sp>
        <p:nvSpPr>
          <p:cNvPr id="1049088" name="Rectangle 6"/>
          <p:cNvSpPr/>
          <p:nvPr>
            <p:custDataLst>
              <p:tags r:id="rId2"/>
            </p:custDataLst>
          </p:nvPr>
        </p:nvSpPr>
        <p:spPr>
          <a:xfrm>
            <a:off x="810494" y="1704472"/>
            <a:ext cx="10767106" cy="753584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90" name="Rectangle 6"/>
          <p:cNvSpPr/>
          <p:nvPr>
            <p:custDataLst>
              <p:tags r:id="rId3"/>
            </p:custDataLst>
          </p:nvPr>
        </p:nvSpPr>
        <p:spPr>
          <a:xfrm>
            <a:off x="810494" y="2839896"/>
            <a:ext cx="10767106" cy="753584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92" name="Rectangle 6"/>
          <p:cNvSpPr/>
          <p:nvPr>
            <p:custDataLst>
              <p:tags r:id="rId4"/>
            </p:custDataLst>
          </p:nvPr>
        </p:nvSpPr>
        <p:spPr>
          <a:xfrm>
            <a:off x="810494" y="3975957"/>
            <a:ext cx="10767106" cy="753584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94" name="Rectangle 6"/>
          <p:cNvSpPr/>
          <p:nvPr>
            <p:custDataLst>
              <p:tags r:id="rId5"/>
            </p:custDataLst>
          </p:nvPr>
        </p:nvSpPr>
        <p:spPr>
          <a:xfrm>
            <a:off x="810494" y="5111381"/>
            <a:ext cx="10767106" cy="753584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96" name="矩形: 圆角 26"/>
          <p:cNvSpPr/>
          <p:nvPr>
            <p:custDataLst>
              <p:tags r:id="rId6"/>
            </p:custDataLst>
          </p:nvPr>
        </p:nvSpPr>
        <p:spPr>
          <a:xfrm>
            <a:off x="608330" y="283735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9098" name="矩形: 圆角 27"/>
          <p:cNvSpPr/>
          <p:nvPr>
            <p:custDataLst>
              <p:tags r:id="rId7"/>
            </p:custDataLst>
          </p:nvPr>
        </p:nvSpPr>
        <p:spPr>
          <a:xfrm>
            <a:off x="608330" y="1701929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00" name="矩形: 圆角 28"/>
          <p:cNvSpPr/>
          <p:nvPr>
            <p:custDataLst>
              <p:tags r:id="rId8"/>
            </p:custDataLst>
          </p:nvPr>
        </p:nvSpPr>
        <p:spPr>
          <a:xfrm>
            <a:off x="608330" y="510820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9102" name="矩形: 圆角 29"/>
          <p:cNvSpPr/>
          <p:nvPr>
            <p:custDataLst>
              <p:tags r:id="rId9"/>
            </p:custDataLst>
          </p:nvPr>
        </p:nvSpPr>
        <p:spPr>
          <a:xfrm>
            <a:off x="608330" y="397277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10"/>
            </p:custDataLst>
          </p:nvPr>
        </p:nvSpPr>
        <p:spPr>
          <a:xfrm>
            <a:off x="2793355" y="1708922"/>
            <a:ext cx="8641539" cy="74548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金融科技的定义：金融科技是指利用互联网、大数据、人工智能等技术，对传统金融业务进行创新和升级的行业。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6" name="标题"/>
          <p:cNvSpPr txBox="1"/>
          <p:nvPr>
            <p:custDataLst>
              <p:tags r:id="rId11"/>
            </p:custDataLst>
          </p:nvPr>
        </p:nvSpPr>
        <p:spPr>
          <a:xfrm>
            <a:off x="711955" y="1708922"/>
            <a:ext cx="1760639" cy="74548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8" name="正文"/>
          <p:cNvSpPr txBox="1"/>
          <p:nvPr>
            <p:custDataLst>
              <p:tags r:id="rId12"/>
            </p:custDataLst>
          </p:nvPr>
        </p:nvSpPr>
        <p:spPr>
          <a:xfrm>
            <a:off x="2793355" y="2844346"/>
            <a:ext cx="8641539" cy="74548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发展历程：金融科技行业经历了从传统金融到互联网金融，再到金融科技的发展历程，其中以大数据、人工智能等技术为核心的金融科技2.0阶段成为当前主流。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0" name="标题"/>
          <p:cNvSpPr txBox="1"/>
          <p:nvPr>
            <p:custDataLst>
              <p:tags r:id="rId13"/>
            </p:custDataLst>
          </p:nvPr>
        </p:nvSpPr>
        <p:spPr>
          <a:xfrm>
            <a:off x="711955" y="2844346"/>
            <a:ext cx="1760639" cy="74548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12" name="正文"/>
          <p:cNvSpPr txBox="1"/>
          <p:nvPr>
            <p:custDataLst>
              <p:tags r:id="rId14"/>
            </p:custDataLst>
          </p:nvPr>
        </p:nvSpPr>
        <p:spPr>
          <a:xfrm>
            <a:off x="2793355" y="3979771"/>
            <a:ext cx="8641539" cy="74548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技术创新：金融科技行业的发展离不开技术创新，包括区块链、云计算、5G等新兴技术的应用，为金融科技行业提供了更多可能性。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4" name="标题"/>
          <p:cNvSpPr txBox="1"/>
          <p:nvPr>
            <p:custDataLst>
              <p:tags r:id="rId15"/>
            </p:custDataLst>
          </p:nvPr>
        </p:nvSpPr>
        <p:spPr>
          <a:xfrm>
            <a:off x="711955" y="3979771"/>
            <a:ext cx="1760639" cy="74548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16" name="正文"/>
          <p:cNvSpPr txBox="1"/>
          <p:nvPr>
            <p:custDataLst>
              <p:tags r:id="rId16"/>
            </p:custDataLst>
          </p:nvPr>
        </p:nvSpPr>
        <p:spPr>
          <a:xfrm>
            <a:off x="2793355" y="5115196"/>
            <a:ext cx="8641539" cy="74548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未来趋势：未来，金融科技行业将继续向数字化、智能化、开放化、普惠化等方向发展，为传统金融业务提供更多创新解决方案。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8" name="标题"/>
          <p:cNvSpPr txBox="1"/>
          <p:nvPr>
            <p:custDataLst>
              <p:tags r:id="rId17"/>
            </p:custDataLst>
          </p:nvPr>
        </p:nvSpPr>
        <p:spPr>
          <a:xfrm>
            <a:off x="711955" y="5115196"/>
            <a:ext cx="1760639" cy="745485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金融科技的主要应用领域</a:t>
            </a:r>
            <a:endParaRPr lang="zh-CN" altLang="en-US"/>
          </a:p>
        </p:txBody>
      </p:sp>
      <p:sp>
        <p:nvSpPr>
          <p:cNvPr id="1049178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2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2580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人工智能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19955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大数据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8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03821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移动支付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00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67884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区块链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金融科技行业的市场规模和增长趋势</a:t>
            </a:r>
            <a:endParaRPr lang="zh-CN" altLang="en-US"/>
          </a:p>
        </p:txBody>
      </p:sp>
      <p:sp>
        <p:nvSpPr>
          <p:cNvPr id="1049260" name="任意多边形 20"/>
          <p:cNvSpPr/>
          <p:nvPr>
            <p:custDataLst>
              <p:tags r:id="rId2"/>
            </p:custDataLst>
          </p:nvPr>
        </p:nvSpPr>
        <p:spPr>
          <a:xfrm rot="2700000">
            <a:off x="1565419" y="1319530"/>
            <a:ext cx="1322984" cy="1325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98260" y="3111027"/>
            <a:ext cx="2057787" cy="3138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2024年全球金融科技市场规模预计达到3000亿美元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2"/>
          <p:cNvSpPr/>
          <p:nvPr>
            <p:custDataLst>
              <p:tags r:id="rId4"/>
            </p:custDataLst>
          </p:nvPr>
        </p:nvSpPr>
        <p:spPr>
          <a:xfrm>
            <a:off x="1334518" y="2721717"/>
            <a:ext cx="1784917" cy="126399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42919" y="1319530"/>
            <a:ext cx="1322984" cy="1325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75089" y="3111027"/>
            <a:ext cx="2057787" cy="3138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金融科技行业年复合增长率持续保持在15%以上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3"/>
          <p:cNvSpPr/>
          <p:nvPr>
            <p:custDataLst>
              <p:tags r:id="rId7"/>
            </p:custDataLst>
          </p:nvPr>
        </p:nvSpPr>
        <p:spPr>
          <a:xfrm>
            <a:off x="3912018" y="2721717"/>
            <a:ext cx="1784917" cy="12639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2589" y="3111027"/>
            <a:ext cx="2057787" cy="3138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移动支付、区块链、人工智能等新兴技术成为金融科技行业增长的重要驱动力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4"/>
          <p:cNvSpPr/>
          <p:nvPr>
            <p:custDataLst>
              <p:tags r:id="rId10"/>
            </p:custDataLst>
          </p:nvPr>
        </p:nvSpPr>
        <p:spPr>
          <a:xfrm>
            <a:off x="6488176" y="2721717"/>
            <a:ext cx="1784917" cy="126399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29418" y="3111027"/>
            <a:ext cx="2057787" cy="3138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金融科技行业在普惠金融、风险管理等领域的应用不断深化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5"/>
          <p:cNvSpPr/>
          <p:nvPr>
            <p:custDataLst>
              <p:tags r:id="rId13"/>
            </p:custDataLst>
          </p:nvPr>
        </p:nvSpPr>
        <p:spPr>
          <a:xfrm>
            <a:off x="9065676" y="2721717"/>
            <a:ext cx="1784917" cy="126399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02</a:t>
            </a:r>
            <a:endParaRPr lang="zh-CN" altLang="en-US"/>
          </a:p>
        </p:txBody>
      </p:sp>
      <p:sp>
        <p:nvSpPr>
          <p:cNvPr id="1049342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2024年金融科技行业市场前景分析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金融科技行业的发展趋势</a:t>
            </a:r>
            <a:endParaRPr lang="zh-CN" altLang="en-US"/>
          </a:p>
        </p:txBody>
      </p:sp>
      <p:sp>
        <p:nvSpPr>
          <p:cNvPr id="1049418" name="对角圆角矩形 15"/>
          <p:cNvSpPr/>
          <p:nvPr>
            <p:custDataLst>
              <p:tags r:id="rId2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0" name="对角圆角矩形 16"/>
          <p:cNvSpPr/>
          <p:nvPr>
            <p:custDataLst>
              <p:tags r:id="rId3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2" name="直角三角形 17"/>
          <p:cNvSpPr/>
          <p:nvPr>
            <p:custDataLst>
              <p:tags r:id="rId4"/>
            </p:custDataLst>
          </p:nvPr>
        </p:nvSpPr>
        <p:spPr>
          <a:xfrm>
            <a:off x="1913766" y="3975043"/>
            <a:ext cx="87269" cy="14544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4" name="文本框 27"/>
          <p:cNvSpPr txBox="1"/>
          <p:nvPr>
            <p:custDataLst>
              <p:tags r:id="rId5"/>
            </p:custDataLst>
          </p:nvPr>
        </p:nvSpPr>
        <p:spPr>
          <a:xfrm>
            <a:off x="1951187" y="4131407"/>
            <a:ext cx="8598857" cy="78832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金融科技监管政策不断完善，行业合规发展成为重要趋势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52"/>
          <p:cNvSpPr/>
          <p:nvPr>
            <p:custDataLst>
              <p:tags r:id="rId6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8" name="对角圆角矩形 53"/>
          <p:cNvSpPr/>
          <p:nvPr>
            <p:custDataLst>
              <p:tags r:id="rId7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0" name="直角三角形 54"/>
          <p:cNvSpPr/>
          <p:nvPr>
            <p:custDataLst>
              <p:tags r:id="rId8"/>
            </p:custDataLst>
          </p:nvPr>
        </p:nvSpPr>
        <p:spPr>
          <a:xfrm>
            <a:off x="1913766" y="1320198"/>
            <a:ext cx="87269" cy="14544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2" name="文本框 56"/>
          <p:cNvSpPr txBox="1"/>
          <p:nvPr>
            <p:custDataLst>
              <p:tags r:id="rId9"/>
            </p:custDataLst>
          </p:nvPr>
        </p:nvSpPr>
        <p:spPr>
          <a:xfrm>
            <a:off x="1951187" y="1469212"/>
            <a:ext cx="8598857" cy="78832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数字化转型加速，金融业务线上化趋势明显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5"/>
          <p:cNvSpPr/>
          <p:nvPr>
            <p:custDataLst>
              <p:tags r:id="rId10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6" name="对角圆角矩形 6"/>
          <p:cNvSpPr/>
          <p:nvPr>
            <p:custDataLst>
              <p:tags r:id="rId11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8" name="直角三角形 7"/>
          <p:cNvSpPr/>
          <p:nvPr>
            <p:custDataLst>
              <p:tags r:id="rId12"/>
            </p:custDataLst>
          </p:nvPr>
        </p:nvSpPr>
        <p:spPr>
          <a:xfrm>
            <a:off x="1913766" y="2647955"/>
            <a:ext cx="87269" cy="14544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0" name="文本框 8"/>
          <p:cNvSpPr txBox="1"/>
          <p:nvPr>
            <p:custDataLst>
              <p:tags r:id="rId13"/>
            </p:custDataLst>
          </p:nvPr>
        </p:nvSpPr>
        <p:spPr>
          <a:xfrm>
            <a:off x="1951187" y="2804319"/>
            <a:ext cx="8598857" cy="78832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金融科技创新不断涌现，人工智能、区块链等技术在金融领域的应用日益广泛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9"/>
          <p:cNvSpPr/>
          <p:nvPr>
            <p:custDataLst>
              <p:tags r:id="rId14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4" name="对角圆角矩形 10"/>
          <p:cNvSpPr/>
          <p:nvPr>
            <p:custDataLst>
              <p:tags r:id="rId15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直角三角形 11"/>
          <p:cNvSpPr/>
          <p:nvPr>
            <p:custDataLst>
              <p:tags r:id="rId16"/>
            </p:custDataLst>
          </p:nvPr>
        </p:nvSpPr>
        <p:spPr>
          <a:xfrm>
            <a:off x="1913766" y="5302132"/>
            <a:ext cx="87269" cy="14544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8" name="文本框 12"/>
          <p:cNvSpPr txBox="1"/>
          <p:nvPr>
            <p:custDataLst>
              <p:tags r:id="rId17"/>
            </p:custDataLst>
          </p:nvPr>
        </p:nvSpPr>
        <p:spPr>
          <a:xfrm>
            <a:off x="1951187" y="5458496"/>
            <a:ext cx="8598857" cy="78832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金融科技行业市场竞争格局日益激烈，行业整合加速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5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金融科技行业面临的挑战和机遇</a:t>
            </a:r>
            <a:endParaRPr lang="zh-CN" altLang="en-US"/>
          </a:p>
        </p:txBody>
      </p:sp>
      <p:sp>
        <p:nvSpPr>
          <p:cNvPr id="1049508" name="对角圆角矩形 52"/>
          <p:cNvSpPr/>
          <p:nvPr>
            <p:custDataLst>
              <p:tags r:id="rId2"/>
            </p:custDataLst>
          </p:nvPr>
        </p:nvSpPr>
        <p:spPr>
          <a:xfrm>
            <a:off x="608330" y="2600455"/>
            <a:ext cx="10968989" cy="92346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3"/>
            </p:custDataLst>
          </p:nvPr>
        </p:nvSpPr>
        <p:spPr>
          <a:xfrm>
            <a:off x="608330" y="2432063"/>
            <a:ext cx="679386" cy="63629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4"/>
            </p:custDataLst>
          </p:nvPr>
        </p:nvSpPr>
        <p:spPr>
          <a:xfrm>
            <a:off x="1287617" y="2432698"/>
            <a:ext cx="100468" cy="1674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5"/>
            </p:custDataLst>
          </p:nvPr>
        </p:nvSpPr>
        <p:spPr>
          <a:xfrm>
            <a:off x="1331462" y="2645571"/>
            <a:ext cx="9899452" cy="8250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挑战：数据安全和隐私保护、技术更新迭代快、监管政策的不确定性</a:t>
            </a:r>
            <a:endParaRPr lang="zh-CN" altLang="en-US" sz="24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6"/>
            </p:custDataLst>
          </p:nvPr>
        </p:nvSpPr>
        <p:spPr>
          <a:xfrm>
            <a:off x="608330" y="4214476"/>
            <a:ext cx="10968989" cy="92346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7"/>
            </p:custDataLst>
          </p:nvPr>
        </p:nvSpPr>
        <p:spPr>
          <a:xfrm>
            <a:off x="608330" y="4046084"/>
            <a:ext cx="679386" cy="63629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8"/>
            </p:custDataLst>
          </p:nvPr>
        </p:nvSpPr>
        <p:spPr>
          <a:xfrm>
            <a:off x="1287617" y="4047355"/>
            <a:ext cx="100468" cy="1674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9"/>
            </p:custDataLst>
          </p:nvPr>
        </p:nvSpPr>
        <p:spPr>
          <a:xfrm>
            <a:off x="1331462" y="4268489"/>
            <a:ext cx="9899452" cy="8250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机遇：数字化转型、金融创新、跨界合作、新兴技术的应用</a:t>
            </a:r>
            <a:endParaRPr lang="zh-CN" altLang="en-US" sz="24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5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金融科技行业未来的发展方向和重点领域</a:t>
            </a:r>
            <a:endParaRPr lang="zh-CN" altLang="en-US"/>
          </a:p>
        </p:txBody>
      </p:sp>
      <p:sp>
        <p:nvSpPr>
          <p:cNvPr id="1049582" name="五边形 30"/>
          <p:cNvSpPr/>
          <p:nvPr>
            <p:custDataLst>
              <p:tags r:id="rId2"/>
            </p:custDataLst>
          </p:nvPr>
        </p:nvSpPr>
        <p:spPr>
          <a:xfrm>
            <a:off x="608330" y="320781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6"/>
          <p:cNvSpPr/>
          <p:nvPr>
            <p:custDataLst>
              <p:tags r:id="rId3"/>
            </p:custDataLst>
          </p:nvPr>
        </p:nvSpPr>
        <p:spPr>
          <a:xfrm>
            <a:off x="3220372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7"/>
          <p:cNvSpPr/>
          <p:nvPr>
            <p:custDataLst>
              <p:tags r:id="rId4"/>
            </p:custDataLst>
          </p:nvPr>
        </p:nvSpPr>
        <p:spPr>
          <a:xfrm>
            <a:off x="8444456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8"/>
          <p:cNvSpPr/>
          <p:nvPr>
            <p:custDataLst>
              <p:tags r:id="rId5"/>
            </p:custDataLst>
          </p:nvPr>
        </p:nvSpPr>
        <p:spPr>
          <a:xfrm>
            <a:off x="5832414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0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区块链技术：推动金融行业的透明度和可追溯性，降低交易成本和提高效率。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6"/>
          <p:cNvSpPr txBox="1"/>
          <p:nvPr>
            <p:custDataLst>
              <p:tags r:id="rId7"/>
            </p:custDataLst>
          </p:nvPr>
        </p:nvSpPr>
        <p:spPr>
          <a:xfrm>
            <a:off x="608330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人工智能和大数据技术：提高金融服务的智能化水平，实现个性化推荐和风险管理。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云计算技术：提供弹性和可扩展的金融服务基础设施，降低IT成本和提高业务连续性。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物联网技术：拓展金融服务的应用场景，提高金融服务的覆盖面和便捷性。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654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03</a:t>
            </a:r>
            <a:endParaRPr lang="zh-CN" altLang="en-US"/>
          </a:p>
        </p:txBody>
      </p:sp>
      <p:sp>
        <p:nvSpPr>
          <p:cNvPr id="1049656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金融科技行业的主要应用场景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7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移动支付和数字货币</a:t>
            </a:r>
            <a:endParaRPr lang="zh-CN" altLang="en-US"/>
          </a:p>
        </p:txBody>
      </p:sp>
      <p:sp>
        <p:nvSpPr>
          <p:cNvPr id="1049732" name="矩形 3"/>
          <p:cNvSpPr/>
          <p:nvPr>
            <p:custDataLst>
              <p:tags r:id="rId2"/>
            </p:custDataLst>
          </p:nvPr>
        </p:nvSpPr>
        <p:spPr>
          <a:xfrm>
            <a:off x="1185851" y="2096361"/>
            <a:ext cx="10391277" cy="154443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34" name="矩形 13"/>
          <p:cNvSpPr/>
          <p:nvPr>
            <p:custDataLst>
              <p:tags r:id="rId3"/>
            </p:custDataLst>
          </p:nvPr>
        </p:nvSpPr>
        <p:spPr>
          <a:xfrm>
            <a:off x="608330" y="2096361"/>
            <a:ext cx="281808" cy="154443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36" name="文本框 4"/>
          <p:cNvSpPr txBox="1"/>
          <p:nvPr>
            <p:custDataLst>
              <p:tags r:id="rId4"/>
            </p:custDataLst>
          </p:nvPr>
        </p:nvSpPr>
        <p:spPr>
          <a:xfrm>
            <a:off x="1484389" y="2229334"/>
            <a:ext cx="9942624" cy="127762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移动支付：通过手机等移动设备进行支付的方式，具有便捷、高效、安全等特点，已成为日常生活中常见的支付方式。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39"/>
          <p:cNvSpPr/>
          <p:nvPr>
            <p:custDataLst>
              <p:tags r:id="rId5"/>
            </p:custDataLst>
          </p:nvPr>
        </p:nvSpPr>
        <p:spPr>
          <a:xfrm>
            <a:off x="1185851" y="3929306"/>
            <a:ext cx="10391277" cy="154443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40" name="矩形 5"/>
          <p:cNvSpPr/>
          <p:nvPr>
            <p:custDataLst>
              <p:tags r:id="rId6"/>
            </p:custDataLst>
          </p:nvPr>
        </p:nvSpPr>
        <p:spPr>
          <a:xfrm>
            <a:off x="608330" y="3929306"/>
            <a:ext cx="281808" cy="154443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42" name="文本框 41"/>
          <p:cNvSpPr txBox="1"/>
          <p:nvPr>
            <p:custDataLst>
              <p:tags r:id="rId7"/>
            </p:custDataLst>
          </p:nvPr>
        </p:nvSpPr>
        <p:spPr>
          <a:xfrm>
            <a:off x="1484389" y="4062931"/>
            <a:ext cx="9942624" cy="127762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数字货币：基于区块链技术的一种去中心化数字货币，具有全球性、匿名性、去中心化等特点，正在逐渐被接受和应用。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8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区块链技术和金融应用</a:t>
            </a:r>
            <a:endParaRPr lang="zh-CN" altLang="en-US"/>
          </a:p>
        </p:txBody>
      </p:sp>
      <p:sp>
        <p:nvSpPr>
          <p:cNvPr id="1049802" name="圆角矩形 26"/>
          <p:cNvSpPr/>
          <p:nvPr>
            <p:custDataLst>
              <p:tags r:id="rId2"/>
            </p:custDataLst>
          </p:nvPr>
        </p:nvSpPr>
        <p:spPr>
          <a:xfrm>
            <a:off x="1551307" y="1319530"/>
            <a:ext cx="4251933" cy="493113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804" name="圆角矩形 28"/>
          <p:cNvSpPr/>
          <p:nvPr>
            <p:custDataLst>
              <p:tags r:id="rId3"/>
            </p:custDataLst>
          </p:nvPr>
        </p:nvSpPr>
        <p:spPr>
          <a:xfrm>
            <a:off x="1555327" y="1319530"/>
            <a:ext cx="4244176" cy="2620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806" name="圆角矩形 29"/>
          <p:cNvSpPr/>
          <p:nvPr>
            <p:custDataLst>
              <p:tags r:id="rId4"/>
            </p:custDataLst>
          </p:nvPr>
        </p:nvSpPr>
        <p:spPr>
          <a:xfrm>
            <a:off x="6382282" y="1319530"/>
            <a:ext cx="4251933" cy="493113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808" name="文本框 31"/>
          <p:cNvSpPr txBox="1"/>
          <p:nvPr>
            <p:custDataLst>
              <p:tags r:id="rId5"/>
            </p:custDataLst>
          </p:nvPr>
        </p:nvSpPr>
        <p:spPr>
          <a:xfrm>
            <a:off x="1865555" y="1953386"/>
            <a:ext cx="3623754" cy="394163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区块链技术：提供去中心化、安全可追溯的交易记录，降低交易成本和风险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32"/>
          <p:cNvSpPr/>
          <p:nvPr>
            <p:custDataLst>
              <p:tags r:id="rId6"/>
            </p:custDataLst>
          </p:nvPr>
        </p:nvSpPr>
        <p:spPr>
          <a:xfrm>
            <a:off x="6386972" y="1319530"/>
            <a:ext cx="4244176" cy="2620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812" name="文本框 34"/>
          <p:cNvSpPr txBox="1"/>
          <p:nvPr>
            <p:custDataLst>
              <p:tags r:id="rId7"/>
            </p:custDataLst>
          </p:nvPr>
        </p:nvSpPr>
        <p:spPr>
          <a:xfrm>
            <a:off x="6697869" y="1952716"/>
            <a:ext cx="3622903" cy="394346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金融应用：智能合约、数字货币、供应链融资等场景，提高金融行业的透明度和效率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https://d.book118.com/575230114111011042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1_2"/>
  <p:tag name="KSO_WM_UNIT_INDEX" val="1_1_2"/>
  <p:tag name="KSO_WM_UNIT_LAYERLEVEL" val="1_1_1"/>
  <p:tag name="KSO_WM_UNIT_SUBTYPE" val="d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2_2"/>
  <p:tag name="KSO_WM_UNIT_INDEX" val="1_2_2"/>
  <p:tag name="KSO_WM_UNIT_LAYERLEVEL" val="1_1_1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3_2"/>
  <p:tag name="KSO_WM_UNIT_INDEX" val="1_3_2"/>
  <p:tag name="KSO_WM_UNIT_LAYERLEVEL" val="1_1_1"/>
  <p:tag name="KSO_WM_UNIT_SUBTYPE" val="d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4_2"/>
  <p:tag name="KSO_WM_UNIT_INDEX" val="1_4_2"/>
  <p:tag name="KSO_WM_UNIT_LAYERLEVEL" val="1_1_1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5_2"/>
  <p:tag name="KSO_WM_UNIT_INDEX" val="1_5_2"/>
  <p:tag name="KSO_WM_UNIT_LAYERLEVEL" val="1_1_1"/>
  <p:tag name="KSO_WM_UNIT_SUBTYPE" val="d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6_2"/>
  <p:tag name="KSO_WM_UNIT_INDEX" val="1_6_2"/>
  <p:tag name="KSO_WM_UNIT_LAYERLEVEL" val="1_1_1"/>
  <p:tag name="KSO_WM_UNIT_SUBTYPE" val="d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3*l_h_i*1_1_1"/>
  <p:tag name="KSO_WM_UNIT_INDEX" val="1_1_1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3*l_h_i*1_2_1"/>
  <p:tag name="KSO_WM_UNIT_INDEX" val="1_2_1"/>
  <p:tag name="KSO_WM_UNIT_LAYERLEVEL" val="1_1_1"/>
  <p:tag name="KSO_WM_UNIT_LINE_FORE_SCHEMECOLOR_INDEX" val="8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3*l_h_i*1_3_1"/>
  <p:tag name="KSO_WM_UNIT_INDEX" val="1_3_1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3*l_h_i*1_4_1"/>
  <p:tag name="KSO_WM_UNIT_INDEX" val="1_4_1"/>
  <p:tag name="KSO_WM_UNIT_LAYERLEVEL" val="1_1_1"/>
  <p:tag name="KSO_WM_UNIT_LINE_FORE_SCHEMECOLOR_INDEX" val="8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3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f*1_3_1"/>
  <p:tag name="KSO_WM_UNIT_INDEX" val="1_3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f*1_4_1"/>
  <p:tag name="KSO_WM_UNIT_INDEX" val="1_4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6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1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1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1*l_h_i*1_1_3"/>
  <p:tag name="KSO_WM_UNIT_INDEX" val="1_1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1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1*l_h_i*1_2_1"/>
  <p:tag name="KSO_WM_UNIT_INDEX" val="1_2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1*l_h_i*1_2_2"/>
  <p:tag name="KSO_WM_UNIT_INDEX" val="1_2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1*l_h_i*1_2_3"/>
  <p:tag name="KSO_WM_UNIT_INDEX" val="1_2_3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1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6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9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1*l_h_i*1_1_1"/>
  <p:tag name="KSO_WM_UNIT_INDEX" val="1_1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1*l_h_i*1_1_2"/>
  <p:tag name="KSO_WM_UNIT_INDEX" val="1_1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1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1*l_h_i*1_2_1"/>
  <p:tag name="KSO_WM_UNIT_INDEX" val="1_2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1*l_h_i*1_2_2"/>
  <p:tag name="KSO_WM_UNIT_INDEX" val="1_2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1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i*1_1_1"/>
  <p:tag name="KSO_WM_UNIT_INDEX" val="1_1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1*l_h_i*1_1_2"/>
  <p:tag name="KSO_WM_UNIT_INDEX" val="1_1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i*1_2_1"/>
  <p:tag name="KSO_WM_UNIT_INDEX" val="1_2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1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1*l_h_i*1_2_2"/>
  <p:tag name="KSO_WM_UNIT_INDEX" val="1_2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10"/>
</p:tagLst>
</file>

<file path=ppt/tags/tag25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Office Theme</vt:lpstr>
      <vt:lpstr>2024年金融科技行业市场前景展望</vt:lpstr>
      <vt:lpstr>目录</vt:lpstr>
      <vt:lpstr>金融科技行业概述</vt:lpstr>
      <vt:lpstr>金融科技的定义和发展历程</vt:lpstr>
      <vt:lpstr>金融科技的主要应用领域</vt:lpstr>
      <vt:lpstr>金融科技行业的市场规模和增长趋势</vt:lpstr>
      <vt:lpstr>2024年金融科技行业市场前景分析</vt:lpstr>
      <vt:lpstr>金融科技行业的发展趋势</vt:lpstr>
      <vt:lpstr>金融科技行业面临的挑战和机遇</vt:lpstr>
      <vt:lpstr>金融科技行业未来的发展方向和重点领域</vt:lpstr>
      <vt:lpstr>金融科技行业的主要应用场景</vt:lpstr>
      <vt:lpstr>移动支付和数字货币</vt:lpstr>
      <vt:lpstr>区块链技术和金融应用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2024-09-03T09:00:50.650</cp:lastPrinted>
  <dcterms:created xsi:type="dcterms:W3CDTF">2024-09-03T01:00:50Z</dcterms:created>
  <dcterms:modified xsi:type="dcterms:W3CDTF">2024-09-03T01:00:53Z</dcterms:modified>
</cp:coreProperties>
</file>