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E7D9A2A-B682-48F6-AAD2-F7504FCDC24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3F88812-A922-4C4E-90C4-A9FD9B3E6D5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741C45C-02B3-4D72-A349-7230A18AC5B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CF475AC-B617-4636-89C6-6ADEACB740C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C81EB5D-76A6-4A0C-8B4A-3CC1E372D2A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D4CD6AB-472B-4EBF-B3C5-C3CFE70721D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A97A986-B4D4-49A6-A769-D5A2F74B565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90B2AE7-6D4A-4C2B-ABB3-ECD11C964D3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91155D2-EB9B-4845-9E75-7455DA37C3C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7340601-EB7E-4872-9124-372ED982F3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A39487D-01BA-41EC-9E36-E5B53574F48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14.jpeg" /><Relationship Id="rId6"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18.jpeg" /><Relationship Id="rId6"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7523224413001112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625811" y="1717202"/>
            <a:ext cx="6025042"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盆腔器官脱垂护理</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盆腔器官脱垂的症状与诊断</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盆腔器官脱垂的护理原则</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盆腔器官脱垂的预防与日常保健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盆腔器官脱垂的手术治疗与非手术治疗选择</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盆腔器官脱垂护理的未来展望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引言</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盆腔器官脱垂是指盆腔内的器官（如子宫、膀胱、直肠等）因各种原因从其正常位置向下移位，甚至脱出阴道口外。</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盆腔器官脱垂是一种常见的妇科疾病，对患者的生活质量产生严重影响。了解其成因、症状和治疗方法对于患者和医护人员来说至关重要。</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定义与概述</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概述</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生产过程中可能造成盆底肌肉和韧带的损伤，导致盆腔器官失去支持，引发脱垂。</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生产损伤</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8325" r="832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激素水平变化</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其他因素</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7651" r="17651"/>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随着年龄增长，雌激素水平下降，盆底肌肉和韧带的弹性减弱，导致器官容易脱垂。</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肥胖、长期腹压增高（如慢性咳嗽、习惯性便秘）、盆底手术史等也可能增加盆腔器官脱垂的风险。</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盆腔器官脱垂的常见原因</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盆腔器官脱垂的症状与诊断</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6675" r="16675"/>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腹部坠胀感</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腰酸背痛</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尿失禁</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性交不适</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症状</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275">
                <a:solidFill>
                  <a:schemeClr val="dk1">
                    <a:alpha val="100000"/>
                  </a:schemeClr>
                </a:solidFill>
                <a:latin typeface="Microsoft Yahei"/>
                <a:ea typeface="Microsoft Yahei"/>
                <a:cs typeface="Microsoft Yahei"/>
              </a:rPr>
              <a:t>由于盆腔器官脱垂，患者可能会感到腹部有明显的坠胀感，尤其在站立或活动时更为明显。</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盆腔器官脱垂可能影响膀胱功能，导致尿失禁，表现为不自主的漏尿。</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盆腔器官脱垂可能引起腰背部疼痛，通常在长时间站立或活动后加重。</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盆腔器官脱垂可能影响性生活的质量，导致性交时的不适或疼痛。</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9250" r="29250"/>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医生通过妇科检查可以直接观察到盆腔器官的位置和程度，是诊断盆腔器官脱垂的主要方法。</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妇科检查</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超声检查</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尿动力学检查</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X线检查</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超声检查可以评估盆腔器官的结构和功能，有助于诊断盆腔器官脱垂。</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尿动力学检查可以评估膀胱的功能，有助于判断是否存在尿失禁等与盆腔器官脱垂相关的症状。</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对于严重的盆腔器官脱垂，X线检查可以显示盆腔器官的位置变化，有助于诊断。</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诊断方法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盆腔器官脱垂的护理原则</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16" b="116"/>
          <a:stretch>
            <a:fillRect/>
          </a:stretch>
        </p:blipFill>
        <p:spPr>
          <a:xfrm>
            <a:off x="882858" y="1563009"/>
            <a:ext cx="2465519" cy="2459823"/>
          </a:xfrm>
          <a:prstGeom prst="rect">
            <a:avLst/>
          </a:prstGeom>
        </p:spPr>
      </p:pic>
      <p:pic>
        <p:nvPicPr>
          <p:cNvPr id="3" name="Picture 3"/>
          <p:cNvPicPr>
            <a:picLocks noChangeAspect="1"/>
          </p:cNvPicPr>
          <p:nvPr/>
        </p:nvPicPr>
        <p:blipFill>
          <a:blip r:embed="rId3"/>
          <a:srcRect t="116" b="116"/>
          <a:stretch>
            <a:fillRect/>
          </a:stretch>
        </p:blipFill>
        <p:spPr>
          <a:xfrm>
            <a:off x="3561054" y="1563009"/>
            <a:ext cx="2465519" cy="2459823"/>
          </a:xfrm>
          <a:prstGeom prst="rect">
            <a:avLst/>
          </a:prstGeom>
        </p:spPr>
      </p:pic>
      <p:pic>
        <p:nvPicPr>
          <p:cNvPr id="4" name="Picture 4"/>
          <p:cNvPicPr>
            <a:picLocks noChangeAspect="1"/>
          </p:cNvPicPr>
          <p:nvPr/>
        </p:nvPicPr>
        <p:blipFill>
          <a:blip r:embed="rId4"/>
          <a:srcRect l="21810" r="21810"/>
          <a:stretch>
            <a:fillRect/>
          </a:stretch>
        </p:blipFill>
        <p:spPr>
          <a:xfrm>
            <a:off x="6239251" y="1563009"/>
            <a:ext cx="2465519" cy="2459823"/>
          </a:xfrm>
          <a:prstGeom prst="rect">
            <a:avLst/>
          </a:prstGeom>
        </p:spPr>
      </p:pic>
      <p:pic>
        <p:nvPicPr>
          <p:cNvPr id="5" name="Picture 5"/>
          <p:cNvPicPr>
            <a:picLocks noChangeAspect="1"/>
          </p:cNvPicPr>
          <p:nvPr/>
        </p:nvPicPr>
        <p:blipFill>
          <a:blip r:embed="rId5"/>
          <a:srcRect t="116" b="116"/>
          <a:stretch>
            <a:fillRect/>
          </a:stretch>
        </p:blipFill>
        <p:spPr>
          <a:xfrm>
            <a:off x="8917448" y="1563009"/>
            <a:ext cx="2465519" cy="2459823"/>
          </a:xfrm>
          <a:prstGeom prst="rect">
            <a:avLst/>
          </a:prstGeom>
        </p:spPr>
      </p:pic>
      <p:sp>
        <p:nvSpPr>
          <p:cNvPr id="6" name="AutoShape 6"/>
          <p:cNvSpPr/>
          <p:nvPr/>
        </p:nvSpPr>
        <p:spPr>
          <a:xfrm>
            <a:off x="1401243" y="3336168"/>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4079439" y="3336168"/>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466032" y="3336168"/>
            <a:ext cx="1368351" cy="146042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757636" y="3336168"/>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7981" y="5054414"/>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轻度脱垂的护理主要是通过保守治疗和日常生活习惯调整来缓解症状。</a:t>
            </a:r>
            <a:endParaRPr lang="en-US" sz="1100"/>
          </a:p>
        </p:txBody>
      </p:sp>
      <p:sp>
        <p:nvSpPr>
          <p:cNvPr id="11" name="AutoShape 11"/>
          <p:cNvSpPr/>
          <p:nvPr/>
        </p:nvSpPr>
        <p:spPr>
          <a:xfrm>
            <a:off x="3586178" y="5054414"/>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避免长时间站立或久坐，适当进行盆底肌肉锻炼，如凯格尔运动，以增强盆底肌肉的力量。</a:t>
            </a:r>
            <a:endParaRPr lang="en-US" sz="1100"/>
          </a:p>
        </p:txBody>
      </p:sp>
      <p:sp>
        <p:nvSpPr>
          <p:cNvPr id="12" name="AutoShape 12"/>
          <p:cNvSpPr/>
          <p:nvPr/>
        </p:nvSpPr>
        <p:spPr>
          <a:xfrm>
            <a:off x="6264374" y="5054414"/>
            <a:ext cx="2415273" cy="999925"/>
          </a:xfrm>
          <a:prstGeom prst="rect">
            <a:avLst/>
          </a:prstGeom>
          <a:noFill/>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保持大便通畅，避免用力排便，可适当使用软化大便的药物。</a:t>
            </a:r>
            <a:endParaRPr lang="en-US" sz="1100"/>
          </a:p>
        </p:txBody>
      </p:sp>
      <p:sp>
        <p:nvSpPr>
          <p:cNvPr id="13" name="AutoShape 13"/>
          <p:cNvSpPr/>
          <p:nvPr/>
        </p:nvSpPr>
        <p:spPr>
          <a:xfrm>
            <a:off x="8942570" y="5054414"/>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避免重体力劳动和剧烈运动，以免加重脱垂程度。</a:t>
            </a:r>
            <a:endParaRPr lang="en-US" sz="1100"/>
          </a:p>
        </p:txBody>
      </p:sp>
      <p:sp>
        <p:nvSpPr>
          <p:cNvPr id="14" name="TextBox 14"/>
          <p:cNvSpPr txBox="1"/>
          <p:nvPr/>
        </p:nvSpPr>
        <p:spPr>
          <a:xfrm>
            <a:off x="1431442" y="3725383"/>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15" name="TextBox 15"/>
          <p:cNvSpPr txBox="1"/>
          <p:nvPr/>
        </p:nvSpPr>
        <p:spPr>
          <a:xfrm>
            <a:off x="4111824"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16" name="TextBox 16"/>
          <p:cNvSpPr txBox="1"/>
          <p:nvPr/>
        </p:nvSpPr>
        <p:spPr>
          <a:xfrm>
            <a:off x="6790020"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17" name="TextBox 17"/>
          <p:cNvSpPr txBox="1"/>
          <p:nvPr/>
        </p:nvSpPr>
        <p:spPr>
          <a:xfrm>
            <a:off x="9468217"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轻度脱垂的护理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67" r="3167"/>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484" r="484"/>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14815" r="14815"/>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3174" r="3174"/>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TextBox 21"/>
          <p:cNvSpPr txBox="1"/>
          <p:nvPr/>
        </p:nvSpPr>
        <p:spPr>
          <a:xfrm>
            <a:off x="705451" y="3461492"/>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01</a:t>
            </a:r>
          </a:p>
        </p:txBody>
      </p:sp>
      <p:sp>
        <p:nvSpPr>
          <p:cNvPr id="22" name="TextBox 22"/>
          <p:cNvSpPr txBox="1"/>
          <p:nvPr/>
        </p:nvSpPr>
        <p:spPr>
          <a:xfrm>
            <a:off x="3571418" y="3467100"/>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02</a:t>
            </a:r>
          </a:p>
        </p:txBody>
      </p:sp>
      <p:sp>
        <p:nvSpPr>
          <p:cNvPr id="23" name="TextBox 23"/>
          <p:cNvSpPr txBox="1"/>
          <p:nvPr/>
        </p:nvSpPr>
        <p:spPr>
          <a:xfrm>
            <a:off x="9265251" y="3471017"/>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04</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中度脱垂的护理</a:t>
              </a:r>
            </a:p>
          </p:txBody>
        </p:sp>
      </p:grpSp>
      <p:grpSp>
        <p:nvGrpSpPr>
          <p:cNvPr id="46" name="Group 46"/>
          <p:cNvGrpSpPr/>
          <p:nvPr/>
        </p:nvGrpSpPr>
        <p:grpSpPr>
          <a:xfrm>
            <a:off x="756455" y="4477571"/>
            <a:ext cx="2164942" cy="1552257"/>
            <a:chOff x="756455" y="4477571"/>
            <a:chExt cx="2164942" cy="1552257"/>
          </a:xfrm>
        </p:grpSpPr>
        <p:sp>
          <p:nvSpPr>
            <p:cNvPr id="47" name="TextBox 47"/>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中度脱垂的护理需要在轻度护理的基础上进行更全面的治疗和管理。</a:t>
              </a:r>
            </a:p>
          </p:txBody>
        </p:sp>
      </p:grpSp>
      <p:grpSp>
        <p:nvGrpSpPr>
          <p:cNvPr id="48" name="Group 48"/>
          <p:cNvGrpSpPr/>
          <p:nvPr/>
        </p:nvGrpSpPr>
        <p:grpSpPr>
          <a:xfrm>
            <a:off x="3628568" y="4477571"/>
            <a:ext cx="2164942" cy="1552257"/>
            <a:chOff x="3628568" y="4477571"/>
            <a:chExt cx="2164942" cy="1552257"/>
          </a:xfrm>
        </p:grpSpPr>
        <p:sp>
          <p:nvSpPr>
            <p:cNvPr id="49" name="TextBox 49"/>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可使用子宫托来支撑子宫和阴道，缓解脱垂症状。</a:t>
              </a:r>
            </a:p>
          </p:txBody>
        </p:sp>
      </p:grpSp>
      <p:grpSp>
        <p:nvGrpSpPr>
          <p:cNvPr id="50" name="Group 50"/>
          <p:cNvGrpSpPr/>
          <p:nvPr/>
        </p:nvGrpSpPr>
        <p:grpSpPr>
          <a:xfrm>
            <a:off x="6466794" y="4477571"/>
            <a:ext cx="2164942" cy="1552257"/>
            <a:chOff x="6466794" y="4477571"/>
            <a:chExt cx="2164942" cy="1552257"/>
          </a:xfrm>
        </p:grpSpPr>
        <p:sp>
          <p:nvSpPr>
            <p:cNvPr id="51" name="TextBox 51"/>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盆底肌肉锻炼和物理治疗可以帮助增强盆底肌肉的力量，改善脱垂情况。</a:t>
              </a:r>
            </a:p>
          </p:txBody>
        </p:sp>
      </p:grpSp>
      <p:grpSp>
        <p:nvGrpSpPr>
          <p:cNvPr id="52" name="Group 52"/>
          <p:cNvGrpSpPr/>
          <p:nvPr/>
        </p:nvGrpSpPr>
        <p:grpSpPr>
          <a:xfrm>
            <a:off x="9318371" y="4477571"/>
            <a:ext cx="2164942" cy="1552257"/>
            <a:chOff x="9318371" y="4477571"/>
            <a:chExt cx="2164942" cy="1552257"/>
          </a:xfrm>
        </p:grpSpPr>
        <p:sp>
          <p:nvSpPr>
            <p:cNvPr id="53" name="TextBox 53"/>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对于中度脱垂的患者，医生可能会建议手术治疗，以彻底解决脱垂问题。</a:t>
              </a:r>
            </a:p>
          </p:txBody>
        </p:sp>
      </p:grpSp>
      <p:sp>
        <p:nvSpPr>
          <p:cNvPr id="54" name="TextBox 54"/>
          <p:cNvSpPr txBox="1"/>
          <p:nvPr/>
        </p:nvSpPr>
        <p:spPr>
          <a:xfrm>
            <a:off x="6416218" y="3461492"/>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https://d.book118.com/575232244130011123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70</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2024-09-27T04:29:59.430</cp:lastPrinted>
  <dcterms:created xsi:type="dcterms:W3CDTF">2024-09-26T20:29:59Z</dcterms:created>
  <dcterms:modified xsi:type="dcterms:W3CDTF">2024-09-26T20:30:01Z</dcterms:modified>
</cp:coreProperties>
</file>