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34B74E6-0777-4D9C-A787-6325CA6EA6F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9B08F3-BA32-423F-8632-2575CFDEA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5B552A-843E-43A6-AC9A-549B140E5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A87E64-A9EF-4A5F-918C-8D8E1B5A8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E3F11A-B5ED-4E93-A132-F58D7F560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9A46C1-B327-402D-B5F7-47AB1CC682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B90C87-5F84-4E47-AEAD-56A578AAC7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D821A4-5974-40F5-8811-3B506E5A87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2E9956-4D05-4A18-B6B4-277C2E521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63371-0A2C-4EE0-AA98-DCC411148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F67B6-0829-4822-841C-4D1D58B44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112FC-018B-4E59-AFD8-D465E6C96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8F4F5DF-C414-47A9-83E8-F1EE28CBD65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F34F8A4-0869-450C-9EB5-A9873FD72B3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30014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成就感与心理平衡培训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成就感的重要性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心理平衡的意义</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成就感与心理平衡的关联</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实践应用</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简介</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成就感与心理平衡培训</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成就感与心理平衡培训课程旨在帮助个体培养成就感，提升心理平衡能力，从而更好地面对挑战和压力。</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为何成就感和心理平衡至关重要</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课程背景</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重要性</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本课程的理论基础</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理论基础</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个人发展的关键</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发展目的</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心理平衡对个人影响</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意义</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具体目标</a:t>
            </a:r>
            <a:r>
              <a:rPr lang="en-US" sz="1800" b="1" strike="noStrike" spc="-1">
                <a:solidFill>
                  <a:schemeClr val="lt1"/>
                </a:solidFill>
                <a:latin typeface="微软雅黑"/>
                <a:ea typeface="微软雅黑"/>
              </a:rPr>
              <a:t>2</a:t>
            </a:r>
            <a:endParaRPr lang="en-US" sz="1800" b="0" strike="noStrike" spc="-1">
              <a:solidFill>
                <a:srgbClr val="FFFFFF"/>
              </a:solidFill>
              <a:latin typeface="Arial"/>
            </a:endParaRPr>
          </a:p>
        </p:txBody>
      </p:sp>
      <p:sp>
        <p:nvSpPr>
          <p:cNvPr id="10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增强情绪管理能力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提升自信心</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具体目标</a:t>
            </a:r>
            <a:r>
              <a:rPr lang="en-US" sz="1800" b="1" strike="noStrike" spc="-1">
                <a:solidFill>
                  <a:schemeClr val="lt1"/>
                </a:solidFill>
                <a:latin typeface="微软雅黑"/>
                <a:ea typeface="微软雅黑"/>
              </a:rPr>
              <a:t>3</a:t>
            </a:r>
            <a:endParaRPr lang="en-US" sz="1800" b="0" strike="noStrike" spc="-1">
              <a:solidFill>
                <a:srgbClr val="FFFFFF"/>
              </a:solidFill>
              <a:latin typeface="Arial"/>
            </a:endParaRPr>
          </a:p>
        </p:txBody>
      </p:sp>
      <p:sp>
        <p:nvSpPr>
          <p:cNvPr id="10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解决挑战和压力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增进人际关系</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具体目标</a:t>
            </a:r>
            <a:r>
              <a:rPr lang="en-US" sz="1800" b="1" strike="noStrike" spc="-1">
                <a:solidFill>
                  <a:schemeClr val="lt1"/>
                </a:solidFill>
                <a:latin typeface="微软雅黑"/>
                <a:ea typeface="微软雅黑"/>
              </a:rPr>
              <a:t>4</a:t>
            </a:r>
            <a:endParaRPr lang="en-US" sz="1800" b="0" strike="noStrike" spc="-1">
              <a:solidFill>
                <a:srgbClr val="FFFFFF"/>
              </a:solidFill>
              <a:latin typeface="Arial"/>
            </a:endParaRPr>
          </a:p>
        </p:txBody>
      </p:sp>
      <p:sp>
        <p:nvSpPr>
          <p:cNvPr id="10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提高工作效率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实现个人目标</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课程目标</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具体目标</a:t>
            </a:r>
            <a:r>
              <a:rPr lang="en-US" sz="1800" b="1" strike="noStrike" spc="-1">
                <a:solidFill>
                  <a:schemeClr val="lt1"/>
                </a:solidFill>
                <a:latin typeface="微软雅黑"/>
                <a:ea typeface="微软雅黑"/>
              </a:rPr>
              <a:t>1</a:t>
            </a:r>
            <a:endParaRPr lang="en-US" sz="1800" b="0" strike="noStrike" spc="-1">
              <a:solidFill>
                <a:srgbClr val="FFFFFF"/>
              </a:solidFill>
              <a:latin typeface="Arial"/>
            </a:endParaRPr>
          </a:p>
        </p:txBody>
      </p:sp>
      <p:sp>
        <p:nvSpPr>
          <p:cNvPr id="11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提升自我认知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培养积极思维</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采用的教学方法</a:t>
            </a:r>
            <a:endParaRPr lang="en-US" sz="1600" b="0" strike="noStrike" spc="-1">
              <a:solidFill>
                <a:srgbClr val="FFFFFF"/>
              </a:solidFill>
              <a:latin typeface="Arial"/>
            </a:endParaRPr>
          </a:p>
        </p:txBody>
      </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研究方法</a:t>
            </a:r>
            <a:endParaRPr lang="en-US" sz="3600" b="0" strike="noStrike" spc="-1">
              <a:solidFill>
                <a:schemeClr val="dk1"/>
              </a:solidFill>
              <a:latin typeface="Arial"/>
            </a:endParaRPr>
          </a:p>
        </p:txBody>
      </p:sp>
      <p:sp>
        <p:nvSpPr>
          <p:cNvPr id="11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教学方法</a:t>
            </a:r>
            <a:endParaRPr lang="en-US" sz="2000" b="0" strike="noStrike" spc="-1">
              <a:solidFill>
                <a:srgbClr val="FFFFFF"/>
              </a:solidFill>
              <a:latin typeface="Arial"/>
            </a:endParaRPr>
          </a:p>
        </p:txBody>
      </p:sp>
      <p:sp>
        <p:nvSpPr>
          <p:cNvPr id="11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用于确保学员学习体验和效果的工具</a:t>
            </a:r>
            <a:endParaRPr lang="en-US" sz="1600" b="0" strike="noStrike" spc="-1">
              <a:solidFill>
                <a:srgbClr val="FFFFFF"/>
              </a:solidFill>
              <a:latin typeface="Arial"/>
            </a:endParaRPr>
          </a:p>
        </p:txBody>
      </p:sp>
      <p:sp>
        <p:nvSpPr>
          <p:cNvPr id="11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研究工具</a:t>
            </a:r>
            <a:endParaRPr lang="en-US" sz="2000" b="0" strike="noStrike" spc="-1">
              <a:solidFill>
                <a:srgbClr val="FFFFFF"/>
              </a:solidFill>
              <a:latin typeface="Arial"/>
            </a:endParaRPr>
          </a:p>
        </p:txBody>
      </p:sp>
      <p:sp>
        <p:nvSpPr>
          <p:cNvPr id="11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培养成就感的实践活动</a:t>
            </a:r>
            <a:endParaRPr lang="en-US" sz="1600" b="0" strike="noStrike" spc="-1">
              <a:solidFill>
                <a:srgbClr val="FFFFFF"/>
              </a:solidFill>
              <a:latin typeface="Arial"/>
            </a:endParaRPr>
          </a:p>
        </p:txBody>
      </p:sp>
      <p:sp>
        <p:nvSpPr>
          <p:cNvPr id="12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实践活动</a:t>
            </a:r>
            <a:endParaRPr lang="en-US" sz="2000" b="0" strike="noStrike" spc="-1">
              <a:solidFill>
                <a:srgbClr val="FFFFFF"/>
              </a:solidFill>
              <a:latin typeface="Arial"/>
            </a:endParaRPr>
          </a:p>
        </p:txBody>
      </p:sp>
      <p:sp>
        <p:nvSpPr>
          <p:cNvPr id="12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2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成就感的重要性</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6"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成就感定义及特征</a:t>
            </a:r>
            <a:endParaRPr lang="en-US" sz="2800" b="0" strike="noStrike" spc="-1">
              <a:solidFill>
                <a:srgbClr val="FFFFFF"/>
              </a:solidFill>
              <a:latin typeface="Arial"/>
            </a:endParaRPr>
          </a:p>
        </p:txBody>
      </p:sp>
      <p:sp>
        <p:nvSpPr>
          <p:cNvPr id="1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成就感是指个体通过完成某项任务或取得一定成就后产生的心理感受和满足感。其特征包括对自己能力的认可、对目标的达成感以及自我价值感的提升。成就感的表现形式有多种，如对完成任务的兴奋和满足、自信心的增强等。</a:t>
            </a:r>
            <a:endParaRPr lang="en-US" sz="1800" b="0" strike="noStrike" spc="-1">
              <a:solidFill>
                <a:srgbClr val="FFFFFF"/>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2"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自我认可</a:t>
            </a:r>
            <a:endParaRPr lang="en-US" sz="1600" b="0" strike="noStrike" spc="-1">
              <a:solidFill>
                <a:srgbClr val="FFFFFF"/>
              </a:solidFill>
              <a:latin typeface="Arial"/>
            </a:endParaRPr>
          </a:p>
        </p:txBody>
      </p:sp>
      <p:sp>
        <p:nvSpPr>
          <p:cNvPr id="1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成就感对个人发展的影响</a:t>
            </a:r>
            <a:endParaRPr lang="en-US" sz="3600" b="0" strike="noStrike" spc="-1">
              <a:solidFill>
                <a:schemeClr val="dk1"/>
              </a:solidFill>
              <a:latin typeface="Arial"/>
            </a:endParaRPr>
          </a:p>
        </p:txBody>
      </p:sp>
      <p:sp>
        <p:nvSpPr>
          <p:cNvPr id="13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提升自信心</a:t>
            </a:r>
            <a:endParaRPr lang="en-US" sz="2000" b="0" strike="noStrike" spc="-1">
              <a:solidFill>
                <a:srgbClr val="FFFFFF"/>
              </a:solidFill>
              <a:latin typeface="Arial"/>
            </a:endParaRPr>
          </a:p>
        </p:txBody>
      </p:sp>
      <p:sp>
        <p:nvSpPr>
          <p:cNvPr id="13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追求更高目标</a:t>
            </a:r>
            <a:endParaRPr lang="en-US" sz="1600" b="0" strike="noStrike" spc="-1">
              <a:solidFill>
                <a:srgbClr val="FFFFFF"/>
              </a:solidFill>
              <a:latin typeface="Arial"/>
            </a:endParaRPr>
          </a:p>
        </p:txBody>
      </p:sp>
      <p:sp>
        <p:nvSpPr>
          <p:cNvPr id="13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增加动力</a:t>
            </a:r>
            <a:endParaRPr lang="en-US" sz="2000" b="0" strike="noStrike" spc="-1">
              <a:solidFill>
                <a:srgbClr val="FFFFFF"/>
              </a:solidFill>
              <a:latin typeface="Arial"/>
            </a:endParaRPr>
          </a:p>
        </p:txBody>
      </p:sp>
      <p:sp>
        <p:nvSpPr>
          <p:cNvPr id="13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满足感和快乐感</a:t>
            </a:r>
            <a:endParaRPr lang="en-US" sz="1600" b="0" strike="noStrike" spc="-1">
              <a:solidFill>
                <a:srgbClr val="FFFFFF"/>
              </a:solidFill>
              <a:latin typeface="Arial"/>
            </a:endParaRPr>
          </a:p>
        </p:txBody>
      </p:sp>
      <p:sp>
        <p:nvSpPr>
          <p:cNvPr id="14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提升幸福感</a:t>
            </a:r>
            <a:endParaRPr lang="en-US" sz="2000" b="0" strike="noStrike" spc="-1">
              <a:solidFill>
                <a:srgbClr val="FFFFFF"/>
              </a:solidFill>
              <a:latin typeface="Arial"/>
            </a:endParaRPr>
          </a:p>
        </p:txBody>
      </p:sp>
      <p:sp>
        <p:nvSpPr>
          <p:cNvPr id="14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4"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明确具体目标</a:t>
            </a:r>
            <a:endParaRPr lang="en-US" sz="1600" b="0" strike="noStrike" spc="-1">
              <a:solidFill>
                <a:srgbClr val="FFFFFF"/>
              </a:solidFill>
              <a:latin typeface="Arial"/>
            </a:endParaRPr>
          </a:p>
        </p:txBody>
      </p:sp>
      <p:sp>
        <p:nvSpPr>
          <p:cNvPr id="14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提升成就感的方法</a:t>
            </a:r>
            <a:endParaRPr lang="en-US" sz="3600" b="0" strike="noStrike" spc="-1">
              <a:solidFill>
                <a:schemeClr val="dk1"/>
              </a:solidFill>
              <a:latin typeface="Arial"/>
            </a:endParaRPr>
          </a:p>
        </p:txBody>
      </p:sp>
      <p:sp>
        <p:nvSpPr>
          <p:cNvPr id="146"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设立目标</a:t>
            </a:r>
            <a:endParaRPr lang="en-US" sz="2000" b="0" strike="noStrike" spc="-1">
              <a:solidFill>
                <a:srgbClr val="FFFFFF"/>
              </a:solidFill>
              <a:latin typeface="Arial"/>
            </a:endParaRPr>
          </a:p>
        </p:txBody>
      </p:sp>
      <p:sp>
        <p:nvSpPr>
          <p:cNvPr id="147"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认可自我努力</a:t>
            </a:r>
            <a:endParaRPr lang="en-US" sz="1600" b="0" strike="noStrike" spc="-1">
              <a:solidFill>
                <a:srgbClr val="FFFFFF"/>
              </a:solidFill>
              <a:latin typeface="Arial"/>
            </a:endParaRPr>
          </a:p>
        </p:txBody>
      </p:sp>
      <p:sp>
        <p:nvSpPr>
          <p:cNvPr id="148"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奖励自己</a:t>
            </a:r>
            <a:endParaRPr lang="en-US" sz="2000" b="0" strike="noStrike" spc="-1">
              <a:solidFill>
                <a:srgbClr val="FFFFFF"/>
              </a:solidFill>
              <a:latin typeface="Arial"/>
            </a:endParaRPr>
          </a:p>
        </p:txBody>
      </p:sp>
      <p:sp>
        <p:nvSpPr>
          <p:cNvPr id="149"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挑战自我极限</a:t>
            </a:r>
            <a:endParaRPr lang="en-US" sz="1600" b="0" strike="noStrike" spc="-1">
              <a:solidFill>
                <a:srgbClr val="FFFFFF"/>
              </a:solidFill>
              <a:latin typeface="Arial"/>
            </a:endParaRPr>
          </a:p>
        </p:txBody>
      </p:sp>
      <p:sp>
        <p:nvSpPr>
          <p:cNvPr id="150"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克服困难</a:t>
            </a:r>
            <a:endParaRPr lang="en-US" sz="2000" b="0" strike="noStrike" spc="-1">
              <a:solidFill>
                <a:srgbClr val="FFFFFF"/>
              </a:solidFill>
              <a:latin typeface="Arial"/>
            </a:endParaRPr>
          </a:p>
        </p:txBody>
      </p:sp>
      <p:sp>
        <p:nvSpPr>
          <p:cNvPr id="151"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2"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5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成就感的心理学理论</a:t>
            </a:r>
            <a:endParaRPr lang="en-US" sz="3600" b="0" strike="noStrike" spc="-1">
              <a:solidFill>
                <a:schemeClr val="dk1"/>
              </a:solidFill>
              <a:latin typeface="Arial"/>
            </a:endParaRPr>
          </a:p>
        </p:txBody>
      </p:sp>
      <p:sp>
        <p:nvSpPr>
          <p:cNvPr id="15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马斯洛</a:t>
            </a:r>
            <a:endParaRPr lang="en-US" sz="1600" b="0" strike="noStrike" spc="-1">
              <a:solidFill>
                <a:srgbClr val="FFFFFF"/>
              </a:solidFill>
              <a:latin typeface="Arial"/>
            </a:endParaRPr>
          </a:p>
        </p:txBody>
      </p:sp>
      <p:sp>
        <p:nvSpPr>
          <p:cNvPr id="15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自我实现理论</a:t>
            </a:r>
            <a:endParaRPr lang="en-US" sz="2000" b="0" strike="noStrike" spc="-1">
              <a:solidFill>
                <a:srgbClr val="FFFFFF"/>
              </a:solidFill>
              <a:latin typeface="Arial"/>
            </a:endParaRPr>
          </a:p>
        </p:txBody>
      </p:sp>
      <p:sp>
        <p:nvSpPr>
          <p:cNvPr id="15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亚当斯</a:t>
            </a:r>
            <a:endParaRPr lang="en-US" sz="1600" b="0" strike="noStrike" spc="-1">
              <a:solidFill>
                <a:srgbClr val="FFFFFF"/>
              </a:solidFill>
              <a:latin typeface="Arial"/>
            </a:endParaRPr>
          </a:p>
        </p:txBody>
      </p:sp>
      <p:sp>
        <p:nvSpPr>
          <p:cNvPr id="16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认知评价理论</a:t>
            </a:r>
            <a:endParaRPr lang="en-US" sz="2000" b="0" strike="noStrike" spc="-1">
              <a:solidFill>
                <a:srgbClr val="FFFFFF"/>
              </a:solidFill>
              <a:latin typeface="Arial"/>
            </a:endParaRPr>
          </a:p>
        </p:txBody>
      </p:sp>
      <p:sp>
        <p:nvSpPr>
          <p:cNvPr id="1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洛克</a:t>
            </a:r>
            <a:endParaRPr lang="en-US" sz="1600" b="0" strike="noStrike" spc="-1">
              <a:solidFill>
                <a:srgbClr val="FFFFFF"/>
              </a:solidFill>
              <a:latin typeface="Arial"/>
            </a:endParaRPr>
          </a:p>
        </p:txBody>
      </p:sp>
      <p:sp>
        <p:nvSpPr>
          <p:cNvPr id="16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目标设定理论</a:t>
            </a:r>
            <a:endParaRPr lang="en-US" sz="2000" b="0" strike="noStrike" spc="-1">
              <a:solidFill>
                <a:srgbClr val="FFFFFF"/>
              </a:solidFill>
              <a:latin typeface="Arial"/>
            </a:endParaRPr>
          </a:p>
        </p:txBody>
      </p:sp>
      <p:sp>
        <p:nvSpPr>
          <p:cNvPr id="16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目标设定理论</a:t>
            </a:r>
            <a:endParaRPr lang="en-US" sz="1800" b="0" strike="noStrike" spc="-1">
              <a:solidFill>
                <a:srgbClr val="FFFFFF"/>
              </a:solidFill>
              <a:latin typeface="Arial"/>
            </a:endParaRPr>
          </a:p>
        </p:txBody>
      </p:sp>
      <p:sp>
        <p:nvSpPr>
          <p:cNvPr id="168"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由洛克提出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强调设定明确具体目标的重要性</a:t>
            </a:r>
            <a:endParaRPr lang="en-US" sz="1400" b="0" strike="noStrike" spc="-1">
              <a:solidFill>
                <a:srgbClr val="FFFFFF"/>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认知评价理论</a:t>
            </a:r>
            <a:endParaRPr lang="en-US" sz="1800" b="0" strike="noStrike" spc="-1">
              <a:solidFill>
                <a:srgbClr val="FFFFFF"/>
              </a:solidFill>
              <a:latin typeface="Arial"/>
            </a:endParaRPr>
          </a:p>
        </p:txBody>
      </p:sp>
      <p:sp>
        <p:nvSpPr>
          <p:cNvPr id="171"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由亚当斯提出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强调个体对成就的认知评价影响其成就感</a:t>
            </a:r>
            <a:endParaRPr lang="en-US" sz="1400" b="0" strike="noStrike" spc="-1">
              <a:solidFill>
                <a:srgbClr val="FFFFFF"/>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74"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7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成就感的心理学理论</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自我实现理论</a:t>
            </a:r>
            <a:endParaRPr lang="en-US" sz="1800" b="0" strike="noStrike" spc="-1">
              <a:solidFill>
                <a:srgbClr val="FFFFFF"/>
              </a:solidFill>
              <a:latin typeface="Arial"/>
            </a:endParaRPr>
          </a:p>
        </p:txBody>
      </p:sp>
      <p:sp>
        <p:nvSpPr>
          <p:cNvPr id="178"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由马斯洛提出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认为人类需要逐步实现自我潜力</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心理平衡的意义</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8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心理平衡的概念</a:t>
            </a:r>
            <a:endParaRPr lang="en-US" sz="3600" b="0" strike="noStrike" spc="-1">
              <a:solidFill>
                <a:schemeClr val="dk1"/>
              </a:solidFill>
              <a:latin typeface="Arial"/>
            </a:endParaRPr>
          </a:p>
        </p:txBody>
      </p:sp>
      <p:sp>
        <p:nvSpPr>
          <p:cNvPr id="18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保持内心的平和与稳定</a:t>
            </a:r>
            <a:endParaRPr lang="en-US" sz="1600" b="0" strike="noStrike" spc="-1">
              <a:solidFill>
                <a:srgbClr val="FFFFFF"/>
              </a:solidFill>
              <a:latin typeface="Arial"/>
            </a:endParaRPr>
          </a:p>
        </p:txBody>
      </p:sp>
      <p:sp>
        <p:nvSpPr>
          <p:cNvPr id="18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稳定状态</a:t>
            </a:r>
            <a:endParaRPr lang="en-US" sz="2000" b="0" strike="noStrike" spc="-1">
              <a:solidFill>
                <a:srgbClr val="FFFFFF"/>
              </a:solidFill>
              <a:latin typeface="Arial"/>
            </a:endParaRPr>
          </a:p>
        </p:txBody>
      </p:sp>
      <p:sp>
        <p:nvSpPr>
          <p:cNvPr id="1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促进身心健康的平衡发展</a:t>
            </a:r>
            <a:endParaRPr lang="en-US" sz="1600" b="0" strike="noStrike" spc="-1">
              <a:solidFill>
                <a:srgbClr val="FFFFFF"/>
              </a:solidFill>
              <a:latin typeface="Arial"/>
            </a:endParaRPr>
          </a:p>
        </p:txBody>
      </p:sp>
      <p:sp>
        <p:nvSpPr>
          <p:cNvPr id="1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心理健康</a:t>
            </a:r>
            <a:endParaRPr lang="en-US" sz="2000" b="0" strike="noStrike" spc="-1">
              <a:solidFill>
                <a:srgbClr val="FFFFFF"/>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调整情绪状态，保持积极心态</a:t>
            </a:r>
            <a:endParaRPr lang="en-US" sz="1600" b="0" strike="noStrike" spc="-1">
              <a:solidFill>
                <a:srgbClr val="FFFFFF"/>
              </a:solidFill>
              <a:latin typeface="Arial"/>
            </a:endParaRPr>
          </a:p>
        </p:txBody>
      </p:sp>
      <p:sp>
        <p:nvSpPr>
          <p:cNvPr id="1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情绪调节</a:t>
            </a:r>
            <a:endParaRPr lang="en-US" sz="2000" b="0" strike="noStrike" spc="-1">
              <a:solidFill>
                <a:srgbClr val="FFFFFF"/>
              </a:solidFill>
              <a:latin typeface="Arial"/>
            </a:endParaRPr>
          </a:p>
        </p:txBody>
      </p:sp>
      <p:sp>
        <p:nvSpPr>
          <p:cNvPr id="19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心理平衡对健康的影响</a:t>
            </a:r>
            <a:endParaRPr lang="en-US" sz="2800" b="0" strike="noStrike" spc="-1">
              <a:solidFill>
                <a:srgbClr val="FFFFFF"/>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心理平衡对身心健康有着显著的积极影响，保持心理平衡有助于预防情绪疾病，促进身体健康的稳定发展。通过良好的心理平衡状态，个体更容易保持积极的心态，有效应对生活中的各种压力和挑战。</a:t>
            </a:r>
            <a:endParaRPr lang="en-US" sz="1800" b="0" strike="noStrike" spc="-1">
              <a:solidFill>
                <a:srgbClr val="FFFFFF"/>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00"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心理训练</a:t>
            </a:r>
            <a:endParaRPr lang="en-US" sz="1800" b="0" strike="noStrike" spc="-1">
              <a:solidFill>
                <a:srgbClr val="FFFFFF"/>
              </a:solidFill>
              <a:latin typeface="Arial"/>
            </a:endParaRPr>
          </a:p>
        </p:txBody>
      </p:sp>
      <p:sp>
        <p:nvSpPr>
          <p:cNvPr id="20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冥想练习</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自我认知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放松技巧</a:t>
            </a:r>
            <a:endParaRPr lang="en-US" sz="1400" b="0" strike="noStrike" spc="-1">
              <a:solidFill>
                <a:srgbClr val="FFFFFF"/>
              </a:solidFill>
              <a:latin typeface="Arial"/>
            </a:endParaRPr>
          </a:p>
        </p:txBody>
      </p:sp>
      <p:sp>
        <p:nvSpPr>
          <p:cNvPr id="2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行为调整</a:t>
            </a:r>
            <a:endParaRPr lang="en-US" sz="1800" b="0" strike="noStrike" spc="-1">
              <a:solidFill>
                <a:srgbClr val="FFFFFF"/>
              </a:solidFill>
              <a:latin typeface="Arial"/>
            </a:endParaRPr>
          </a:p>
        </p:txBody>
      </p:sp>
      <p:sp>
        <p:nvSpPr>
          <p:cNvPr id="20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健康饮食</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规律作息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运动锻炼</a:t>
            </a:r>
            <a:endParaRPr lang="en-US" sz="1400" b="0" strike="noStrike" spc="-1">
              <a:solidFill>
                <a:srgbClr val="FFFFFF"/>
              </a:solidFill>
              <a:latin typeface="Arial"/>
            </a:endParaRPr>
          </a:p>
        </p:txBody>
      </p:sp>
      <p:sp>
        <p:nvSpPr>
          <p:cNvPr id="2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社交互动</a:t>
            </a:r>
            <a:endParaRPr lang="en-US" sz="1800" b="0" strike="noStrike" spc="-1">
              <a:solidFill>
                <a:srgbClr val="FFFFFF"/>
              </a:solidFill>
              <a:latin typeface="Arial"/>
            </a:endParaRPr>
          </a:p>
        </p:txBody>
      </p:sp>
      <p:sp>
        <p:nvSpPr>
          <p:cNvPr id="21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建立社交关系</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支持互助</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交流沟通</a:t>
            </a:r>
            <a:endParaRPr lang="en-US" sz="1400" b="0" strike="noStrike" spc="-1">
              <a:solidFill>
                <a:srgbClr val="FFFFFF"/>
              </a:solidFill>
              <a:latin typeface="Arial"/>
            </a:endParaRPr>
          </a:p>
        </p:txBody>
      </p:sp>
      <p:sp>
        <p:nvSpPr>
          <p:cNvPr id="21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心理平衡的培养方法</a:t>
            </a:r>
            <a:endParaRPr lang="en-US" sz="3600" b="0" strike="noStrike" spc="-1">
              <a:solidFill>
                <a:schemeClr val="dk1"/>
              </a:solidFill>
              <a:latin typeface="Arial"/>
            </a:endParaRPr>
          </a:p>
        </p:txBody>
      </p:sp>
      <p:sp>
        <p:nvSpPr>
          <p:cNvPr id="2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情绪管理</a:t>
            </a:r>
            <a:endParaRPr lang="en-US" sz="1800" b="0" strike="noStrike" spc="-1">
              <a:solidFill>
                <a:srgbClr val="FFFFFF"/>
              </a:solidFill>
              <a:latin typeface="Arial"/>
            </a:endParaRPr>
          </a:p>
        </p:txBody>
      </p:sp>
      <p:sp>
        <p:nvSpPr>
          <p:cNvPr id="21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情绪意识</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情绪调节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情绪表达</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5"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1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心理平衡的应用案例</a:t>
            </a:r>
            <a:endParaRPr lang="en-US" sz="3600" b="0" strike="noStrike" spc="-1">
              <a:solidFill>
                <a:schemeClr val="dk1"/>
              </a:solidFill>
              <a:latin typeface="Arial"/>
            </a:endParaRPr>
          </a:p>
        </p:txBody>
      </p:sp>
      <p:sp>
        <p:nvSpPr>
          <p:cNvPr id="21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如何通过心理平衡缓解工作压力</a:t>
            </a:r>
            <a:endParaRPr lang="en-US" sz="1600" b="0" strike="noStrike" spc="-1">
              <a:solidFill>
                <a:srgbClr val="FFFFFF"/>
              </a:solidFill>
              <a:latin typeface="Arial"/>
            </a:endParaRPr>
          </a:p>
        </p:txBody>
      </p:sp>
      <p:sp>
        <p:nvSpPr>
          <p:cNvPr id="21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工作压力</a:t>
            </a:r>
            <a:endParaRPr lang="en-US" sz="2000" b="0" strike="noStrike" spc="-1">
              <a:solidFill>
                <a:srgbClr val="FFFFFF"/>
              </a:solidFill>
              <a:latin typeface="Arial"/>
            </a:endParaRPr>
          </a:p>
        </p:txBody>
      </p:sp>
      <p:sp>
        <p:nvSpPr>
          <p:cNvPr id="21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心理平衡与健康生活的关系</a:t>
            </a:r>
            <a:endParaRPr lang="en-US" sz="1600" b="0" strike="noStrike" spc="-1">
              <a:solidFill>
                <a:srgbClr val="FFFFFF"/>
              </a:solidFill>
              <a:latin typeface="Arial"/>
            </a:endParaRPr>
          </a:p>
        </p:txBody>
      </p:sp>
      <p:sp>
        <p:nvSpPr>
          <p:cNvPr id="22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健康生活</a:t>
            </a:r>
            <a:endParaRPr lang="en-US" sz="2000" b="0" strike="noStrike" spc="-1">
              <a:solidFill>
                <a:srgbClr val="FFFFFF"/>
              </a:solidFill>
              <a:latin typeface="Arial"/>
            </a:endParaRPr>
          </a:p>
        </p:txBody>
      </p:sp>
      <p:sp>
        <p:nvSpPr>
          <p:cNvPr id="2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维护家庭关系的心理平衡</a:t>
            </a:r>
            <a:endParaRPr lang="en-US" sz="1600" b="0" strike="noStrike" spc="-1">
              <a:solidFill>
                <a:srgbClr val="FFFFFF"/>
              </a:solidFill>
              <a:latin typeface="Arial"/>
            </a:endParaRPr>
          </a:p>
        </p:txBody>
      </p:sp>
      <p:sp>
        <p:nvSpPr>
          <p:cNvPr id="22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家庭关系</a:t>
            </a:r>
            <a:endParaRPr lang="en-US" sz="2000" b="0" strike="noStrike" spc="-1">
              <a:solidFill>
                <a:srgbClr val="FFFFFF"/>
              </a:solidFill>
              <a:latin typeface="Arial"/>
            </a:endParaRPr>
          </a:p>
        </p:txBody>
      </p:sp>
      <p:sp>
        <p:nvSpPr>
          <p:cNvPr id="226"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https://d.book118.com/575300142013011130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19</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成就感与心理平衡培训</vt:lpstr>
      <vt:lpstr>目录</vt:lpstr>
      <vt:lpstr>第一章 简介</vt:lpstr>
      <vt:lpstr> </vt:lpstr>
      <vt:lpstr>课程背景</vt:lpstr>
      <vt:lpstr>课程目标</vt:lpstr>
      <vt:lpstr>研究方法</vt:lpstr>
      <vt:lpstr>第2章 成就感的重要性</vt:lpstr>
      <vt:lpstr> </vt:lpstr>
      <vt:lpstr>成就感对个人发展的影响</vt:lpstr>
      <vt:lpstr>提升成就感的方法</vt:lpstr>
      <vt:lpstr>成就感的心理学理论</vt:lpstr>
      <vt:lpstr>成就感的心理学理论</vt:lpstr>
      <vt:lpstr>第3章 心理平衡的意义</vt:lpstr>
      <vt:lpstr>心理平衡的概念</vt:lpstr>
      <vt:lpstr> </vt:lpstr>
      <vt:lpstr>心理平衡的培养方法</vt:lpstr>
      <vt:lpstr>心理平衡的应用案例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2024-09-29T14:27:59.448</cp:lastPrinted>
  <dcterms:created xsi:type="dcterms:W3CDTF">2024-09-29T06:27:59Z</dcterms:created>
  <dcterms:modified xsi:type="dcterms:W3CDTF">2024-09-29T06:28:03Z</dcterms:modified>
</cp:coreProperties>
</file>