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4" r:id="rId29"/>
    <p:sldId id="337" r:id="rId30"/>
    <p:sldId id="340" r:id="rId31"/>
    <p:sldId id="343" r:id="rId32"/>
    <p:sldId id="346" r:id="rId33"/>
    <p:sldId id="349" r:id="rId34"/>
    <p:sldId id="352" r:id="rId35"/>
    <p:sldId id="355" r:id="rId36"/>
    <p:sldId id="358" r:id="rId37"/>
    <p:sldId id="361" r:id="rId38"/>
    <p:sldId id="364" r:id="rId39"/>
    <p:sldId id="367" r:id="rId40"/>
    <p:sldId id="370" r:id="rId41"/>
    <p:sldId id="373" r:id="rId42"/>
    <p:sldId id="376" r:id="rId43"/>
    <p:sldId id="379" r:id="rId44"/>
    <p:sldId id="382" r:id="rId45"/>
    <p:sldId id="385" r:id="rId46"/>
    <p:sldId id="388" r:id="rId47"/>
    <p:sldId id="390" r:id="rId48"/>
  </p:sldIdLst>
  <p:sldSz cx="12190095" cy="6859270"/>
  <p:notesSz cx="6858000" cy="9144000"/>
  <p:custDataLst>
    <p:tags r:id="rId4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notesMaster" Target="notesMasters/notesMaster1.xml" /><Relationship Id="rId30" Type="http://schemas.openxmlformats.org/officeDocument/2006/relationships/slide" Target="slides/slide27.xml" /><Relationship Id="rId31" Type="http://schemas.openxmlformats.org/officeDocument/2006/relationships/slide" Target="slides/slide28.xml" /><Relationship Id="rId32" Type="http://schemas.openxmlformats.org/officeDocument/2006/relationships/slide" Target="slides/slide29.xml" /><Relationship Id="rId33" Type="http://schemas.openxmlformats.org/officeDocument/2006/relationships/slide" Target="slides/slide30.xml" /><Relationship Id="rId34" Type="http://schemas.openxmlformats.org/officeDocument/2006/relationships/slide" Target="slides/slide31.xml" /><Relationship Id="rId35" Type="http://schemas.openxmlformats.org/officeDocument/2006/relationships/slide" Target="slides/slide32.xml" /><Relationship Id="rId36" Type="http://schemas.openxmlformats.org/officeDocument/2006/relationships/slide" Target="slides/slide33.xml" /><Relationship Id="rId37" Type="http://schemas.openxmlformats.org/officeDocument/2006/relationships/slide" Target="slides/slide34.xml" /><Relationship Id="rId38" Type="http://schemas.openxmlformats.org/officeDocument/2006/relationships/slide" Target="slides/slide35.xml" /><Relationship Id="rId39" Type="http://schemas.openxmlformats.org/officeDocument/2006/relationships/slide" Target="slides/slide36.xml" /><Relationship Id="rId4" Type="http://schemas.openxmlformats.org/officeDocument/2006/relationships/slide" Target="slides/slide1.xml" /><Relationship Id="rId40" Type="http://schemas.openxmlformats.org/officeDocument/2006/relationships/slide" Target="slides/slide37.xml" /><Relationship Id="rId41" Type="http://schemas.openxmlformats.org/officeDocument/2006/relationships/slide" Target="slides/slide38.xml" /><Relationship Id="rId42" Type="http://schemas.openxmlformats.org/officeDocument/2006/relationships/slide" Target="slides/slide39.xml" /><Relationship Id="rId43" Type="http://schemas.openxmlformats.org/officeDocument/2006/relationships/slide" Target="slides/slide40.xml" /><Relationship Id="rId44" Type="http://schemas.openxmlformats.org/officeDocument/2006/relationships/slide" Target="slides/slide41.xml" /><Relationship Id="rId45" Type="http://schemas.openxmlformats.org/officeDocument/2006/relationships/slide" Target="slides/slide42.xml" /><Relationship Id="rId46" Type="http://schemas.openxmlformats.org/officeDocument/2006/relationships/slide" Target="slides/slide43.xml" /><Relationship Id="rId47" Type="http://schemas.openxmlformats.org/officeDocument/2006/relationships/slide" Target="slides/slide44.xml" /><Relationship Id="rId48" Type="http://schemas.openxmlformats.org/officeDocument/2006/relationships/slide" Target="slides/slide45.xml" /><Relationship Id="rId49" Type="http://schemas.openxmlformats.org/officeDocument/2006/relationships/tags" Target="tags/tag1.xml" /><Relationship Id="rId5" Type="http://schemas.openxmlformats.org/officeDocument/2006/relationships/slide" Target="slides/slide2.xml" /><Relationship Id="rId50" Type="http://schemas.openxmlformats.org/officeDocument/2006/relationships/presProps" Target="presProps.xml" /><Relationship Id="rId51" Type="http://schemas.openxmlformats.org/officeDocument/2006/relationships/viewProps" Target="viewProps.xml" /><Relationship Id="rId52" Type="http://schemas.openxmlformats.org/officeDocument/2006/relationships/theme" Target="theme/theme1.xml" /><Relationship Id="rId53" Type="http://schemas.openxmlformats.org/officeDocument/2006/relationships/tableStyles" Target="tableStyles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918830" cy="493316"/>
          </a:xfrm>
          <a:prstGeom prst="rect">
            <a:avLst/>
          </a:prstGeom>
        </p:spPr>
        <p:txBody>
          <a:bodyPr vert="horz" lIns="94864" tIns="47433" rIns="94864" bIns="47433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15375" y="0"/>
            <a:ext cx="2918830" cy="493316"/>
          </a:xfrm>
          <a:prstGeom prst="rect">
            <a:avLst/>
          </a:prstGeom>
        </p:spPr>
        <p:txBody>
          <a:bodyPr vert="horz" lIns="94864" tIns="47433" rIns="94864" bIns="47433" rtlCol="0"/>
          <a:lstStyle>
            <a:lvl1pPr algn="r">
              <a:defRPr sz="1200"/>
            </a:lvl1pPr>
          </a:lstStyle>
          <a:p>
            <a:fld id="{D29FAA0F-2349-45DA-9EBD-9D94C9A1CFA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82550" y="741363"/>
            <a:ext cx="6570663" cy="36988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73577" y="4686499"/>
            <a:ext cx="5388610" cy="4439841"/>
          </a:xfrm>
          <a:prstGeom prst="rect">
            <a:avLst/>
          </a:prstGeom>
        </p:spPr>
        <p:txBody>
          <a:bodyPr vert="horz" lIns="94864" tIns="47433" rIns="94864" bIns="47433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1" y="9371285"/>
            <a:ext cx="2918830" cy="493316"/>
          </a:xfrm>
          <a:prstGeom prst="rect">
            <a:avLst/>
          </a:prstGeom>
        </p:spPr>
        <p:txBody>
          <a:bodyPr vert="horz" lIns="94864" tIns="47433" rIns="94864" bIns="47433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15375" y="9371285"/>
            <a:ext cx="2918830" cy="493316"/>
          </a:xfrm>
          <a:prstGeom prst="rect">
            <a:avLst/>
          </a:prstGeom>
        </p:spPr>
        <p:txBody>
          <a:bodyPr vert="horz" lIns="94864" tIns="47433" rIns="94864" bIns="47433" rtlCol="0" anchor="b"/>
          <a:lstStyle>
            <a:lvl1pPr algn="r">
              <a:defRPr sz="1200"/>
            </a:lvl1pPr>
          </a:lstStyle>
          <a:p>
            <a:fld id="{E3F37086-15D0-443D-AF17-A3F21825C045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F37086-15D0-443D-AF17-A3F21825C045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" Target="../slides/slide3.xml" TargetMode="Internal" /><Relationship Id="rId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" Target="../slides/slide3.xml" TargetMode="Internal" /><Relationship Id="rId3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279E5E-2671-4C38-A0D1-2DBF340ED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61EA88-17E3-4813-966D-6353A9A39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4D31AE-1051-41C6-8EF1-9BAD747AD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656EB6-53A2-471C-90DE-1B66369E7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D4C27C-6AB8-4592-987E-0AA1BED72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E7DC3F-144E-44E4-9815-FA2CBEF65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FBFFE1-8D63-4D52-99CA-30421B4AB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B5BAC9-DCF9-44E1-941F-3E166011E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4C8D08-F17D-476A-8ED1-357444661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D38B54-5664-420D-93A5-2EA6CE888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A54FE8-4859-4646-B8E3-689E65BC2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6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-27384"/>
            <a:ext cx="12190413" cy="144016"/>
          </a:xfrm>
          <a:prstGeom prst="rect">
            <a:avLst/>
          </a:prstGeom>
          <a:solidFill>
            <a:srgbClr val="DF291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矩形 4"/>
          <p:cNvSpPr/>
          <p:nvPr userDrawn="1"/>
        </p:nvSpPr>
        <p:spPr>
          <a:xfrm>
            <a:off x="0" y="6597352"/>
            <a:ext cx="12190412" cy="288032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6" name="Picture 2" descr="C:\Users\Administrator\Desktop\图片1.png">
            <a:hlinkClick r:id="rId2" action="ppaction://hlinksldjump"/>
          </p:cNvPr>
          <p:cNvPicPr>
            <a:picLocks noChangeAspect="1" noChangeArrowheads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631710" y="6319663"/>
            <a:ext cx="1249363" cy="493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521" y="274701"/>
            <a:ext cx="10971372" cy="1143265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09521" y="1600572"/>
            <a:ext cx="10971372" cy="4527011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sz="2600"/>
            </a:lvl1pPr>
            <a:lvl2pPr>
              <a:defRPr sz="2600"/>
            </a:lvl2pPr>
            <a:lvl3pPr>
              <a:defRPr sz="2600"/>
            </a:lvl3pPr>
            <a:lvl4pPr>
              <a:defRPr sz="2600"/>
            </a:lvl4pPr>
            <a:lvl5pPr>
              <a:defRPr sz="2600"/>
            </a:lvl5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609521" y="6357823"/>
            <a:ext cx="2844430" cy="36521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165059" y="6357823"/>
            <a:ext cx="3860297" cy="36521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736463" y="6357823"/>
            <a:ext cx="2844430" cy="36521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/>
        </p:nvSpPr>
        <p:spPr>
          <a:xfrm>
            <a:off x="0" y="6598879"/>
            <a:ext cx="12190412" cy="288099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矩形 7"/>
          <p:cNvSpPr/>
          <p:nvPr userDrawn="1"/>
        </p:nvSpPr>
        <p:spPr>
          <a:xfrm>
            <a:off x="1" y="-27390"/>
            <a:ext cx="12190413" cy="144049"/>
          </a:xfrm>
          <a:prstGeom prst="rect">
            <a:avLst/>
          </a:prstGeom>
          <a:solidFill>
            <a:srgbClr val="DF291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9" name="Picture 2" descr="C:\Users\Administrator\Desktop\图片1.png">
            <a:hlinkClick r:id="rId2" action="ppaction://hlinksldjump"/>
          </p:cNvPr>
          <p:cNvPicPr>
            <a:picLocks noChangeAspect="1" noChangeArrowheads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631711" y="6321127"/>
            <a:ext cx="1249363" cy="493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image" Target="../media/image2.jpeg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</p:sldLayoutIdLst>
  <p:transition/>
  <p:timing/>
  <p:txStyles>
    <p:titleStyle>
      <a:lvl1pPr algn="ctr" defTabSz="1218565" rtl="0" eaLnBrk="1" latinLnBrk="0" hangingPunct="1">
        <a:spcBef>
          <a:spcPct val="0"/>
        </a:spcBef>
        <a:buNone/>
        <a:defRPr sz="5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1218565" rtl="0" eaLnBrk="1" latinLnBrk="0" hangingPunct="1">
        <a:spcBef>
          <a:spcPct val="20000"/>
        </a:spcBef>
        <a:buFont typeface="Arial" pitchFamily="34" charset="0"/>
        <a:buChar char="•"/>
        <a:defRPr sz="4300" kern="1200">
          <a:solidFill>
            <a:schemeClr val="tx1"/>
          </a:solidFill>
          <a:latin typeface="+mn-lt"/>
          <a:ea typeface="+mn-ea"/>
          <a:cs typeface="+mn-cs"/>
        </a:defRPr>
      </a:lvl1pPr>
      <a:lvl2pPr marL="990600" indent="-381000" algn="l" defTabSz="1218565" rtl="0" eaLnBrk="1" latinLnBrk="0" hangingPunct="1">
        <a:spcBef>
          <a:spcPct val="20000"/>
        </a:spcBef>
        <a:buFont typeface="Arial" pitchFamily="34" charset="0"/>
        <a:buChar char="–"/>
        <a:defRPr sz="3700" kern="1200">
          <a:solidFill>
            <a:schemeClr val="tx1"/>
          </a:solidFill>
          <a:latin typeface="+mn-lt"/>
          <a:ea typeface="+mn-ea"/>
          <a:cs typeface="+mn-cs"/>
        </a:defRPr>
      </a:lvl2pPr>
      <a:lvl3pPr marL="15240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600" indent="-304800" algn="l" defTabSz="1218565" rtl="0" eaLnBrk="1" latinLnBrk="0" hangingPunct="1">
        <a:spcBef>
          <a:spcPct val="20000"/>
        </a:spcBef>
        <a:buFont typeface="Arial" pitchFamily="34" charset="0"/>
        <a:buChar char="–"/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indent="-304800" algn="l" defTabSz="1218565" rtl="0" eaLnBrk="1" latinLnBrk="0" hangingPunct="1">
        <a:spcBef>
          <a:spcPct val="20000"/>
        </a:spcBef>
        <a:buFont typeface="Arial" pitchFamily="34" charset="0"/>
        <a:buChar char="»"/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7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14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14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14.pn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14.png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16.png" /></Relationships>
</file>

<file path=ppt/slides/_rels/slide3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3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17.png" /></Relationships>
</file>

<file path=ppt/slides/_rels/slide3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18.png" /></Relationships>
</file>

<file path=ppt/slides/_rels/slide4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9.png" /></Relationships>
</file>

<file path=ppt/slides/_rels/slide4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0.png" /></Relationships>
</file>

<file path=ppt/slides/_rels/slide4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1.png" /></Relationships>
</file>

<file path=ppt/slides/_rels/slide4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333312011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extBox 16"/>
          <p:cNvSpPr txBox="1"/>
          <p:nvPr/>
        </p:nvSpPr>
        <p:spPr>
          <a:xfrm>
            <a:off x="1702718" y="2809910"/>
            <a:ext cx="9001000" cy="1051932"/>
          </a:xfrm>
          <a:prstGeom prst="rect">
            <a:avLst/>
          </a:prstGeom>
          <a:noFill/>
        </p:spPr>
        <p:txBody>
          <a:bodyPr wrap="none" rtlCol="0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1200"/>
              </a:spcBef>
              <a:spcAft>
                <a:spcPts val="300"/>
              </a:spcAft>
            </a:pPr>
            <a:r>
              <a:rPr lang="zh-CN" altLang="zh-CN" sz="4400" b="1" kern="100">
                <a:latin typeface="Cambria" panose="02040503050406030204"/>
                <a:cs typeface="Times New Roman" panose="02020603050405020304"/>
              </a:rPr>
              <a:t>第</a:t>
            </a:r>
            <a:r>
              <a:rPr lang="en-US" altLang="zh-CN" sz="4400" b="1" kern="100">
                <a:latin typeface="Cambria" panose="02040503050406030204"/>
                <a:cs typeface="Times New Roman" panose="02020603050405020304"/>
              </a:rPr>
              <a:t>2</a:t>
            </a:r>
            <a:r>
              <a:rPr lang="zh-CN" altLang="zh-CN" sz="4400" b="1" kern="100">
                <a:latin typeface="Cambria" panose="02040503050406030204"/>
                <a:cs typeface="Times New Roman" panose="02020603050405020304"/>
              </a:rPr>
              <a:t>讲　遗传的基本规律与人类遗传病</a:t>
            </a:r>
            <a:endParaRPr lang="zh-CN" altLang="zh-CN" sz="4400" b="1" kern="100">
              <a:latin typeface="Cambria" panose="02040503050406030204"/>
              <a:cs typeface="Times New Roman" panose="02020603050405020304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TextBox 18"/>
          <p:cNvSpPr txBox="1"/>
          <p:nvPr/>
        </p:nvSpPr>
        <p:spPr>
          <a:xfrm>
            <a:off x="612000" y="620688"/>
            <a:ext cx="10944000" cy="55454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>
              <a:spcAft>
                <a:spcPct val="0"/>
              </a:spcAft>
            </a:pPr>
            <a:endParaRPr lang="en-US" altLang="zh-CN" sz="2800" kern="100" smtClean="0">
              <a:latin typeface="Times New Roman" panose="02020603050405020304"/>
              <a:ea typeface="黑体" panose="02010600030101010101" charset="-122"/>
              <a:cs typeface="Times New Roman" panose="02020603050405020304"/>
            </a:endParaRPr>
          </a:p>
          <a:p>
            <a:pPr indent="266700" algn="just">
              <a:spcAft>
                <a:spcPct val="0"/>
              </a:spcAft>
            </a:pPr>
            <a:endParaRPr lang="en-US" altLang="zh-CN" sz="2800" kern="100">
              <a:latin typeface="Times New Roman" panose="02020603050405020304"/>
              <a:ea typeface="黑体" panose="02010600030101010101" charset="-122"/>
              <a:cs typeface="Times New Roman" panose="02020603050405020304"/>
            </a:endParaRPr>
          </a:p>
          <a:p>
            <a:pPr indent="266700" algn="just">
              <a:spcAft>
                <a:spcPct val="0"/>
              </a:spcAft>
            </a:pPr>
            <a:r>
              <a:rPr lang="zh-CN" altLang="zh-CN" sz="2800" kern="100" smtClean="0"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聚焦</a:t>
            </a:r>
            <a:r>
              <a:rPr lang="zh-CN" altLang="zh-CN" sz="2800" kern="100"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新课标：</a:t>
            </a:r>
            <a:r>
              <a:rPr lang="en-US" altLang="zh-CN" sz="2800" kern="100"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3.2</a:t>
            </a:r>
            <a:r>
              <a:rPr lang="zh-CN" altLang="zh-CN" sz="2800" kern="100">
                <a:latin typeface="Times New Roman" panose="02020603050405020304"/>
                <a:ea typeface="楷体_GB2312" panose="02010609030101010101" charset="-122"/>
                <a:cs typeface="Times New Roman" panose="02020603050405020304"/>
              </a:rPr>
              <a:t>有性生殖中基因的分离和重组导致双亲后代的基因组合有多种可能。</a:t>
            </a:r>
            <a:endParaRPr lang="zh-CN" altLang="zh-CN" sz="280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动作按钮: 自定义 9"/>
          <p:cNvSpPr/>
          <p:nvPr/>
        </p:nvSpPr>
        <p:spPr>
          <a:xfrm>
            <a:off x="2285891" y="2253754"/>
            <a:ext cx="2952328" cy="504173"/>
          </a:xfrm>
          <a:prstGeom prst="actionButtonBlank">
            <a:avLst/>
          </a:prstGeom>
          <a:solidFill>
            <a:srgbClr val="DF291B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200" b="1" smtClean="0">
                <a:solidFill>
                  <a:schemeClr val="bg1"/>
                </a:solidFill>
              </a:rPr>
              <a:t>基础自查</a:t>
            </a:r>
            <a:r>
              <a:rPr lang="en-US" altLang="zh-CN" sz="2200" b="1" smtClean="0">
                <a:solidFill>
                  <a:schemeClr val="bg1"/>
                </a:solidFill>
              </a:rPr>
              <a:t>·</a:t>
            </a:r>
            <a:r>
              <a:rPr lang="zh-CN" altLang="en-US" sz="2200" b="1">
                <a:solidFill>
                  <a:schemeClr val="bg1"/>
                </a:solidFill>
              </a:rPr>
              <a:t>明晰考</a:t>
            </a:r>
            <a:r>
              <a:rPr lang="zh-CN" altLang="en-US" sz="2200" b="1" smtClean="0">
                <a:solidFill>
                  <a:schemeClr val="bg1"/>
                </a:solidFill>
              </a:rPr>
              <a:t>位</a:t>
            </a:r>
            <a:endParaRPr lang="zh-CN" altLang="zh-CN" sz="2200" b="1">
              <a:solidFill>
                <a:schemeClr val="bg1"/>
              </a:solidFill>
            </a:endParaRPr>
          </a:p>
        </p:txBody>
      </p:sp>
      <p:sp>
        <p:nvSpPr>
          <p:cNvPr id="13" name="动作按钮: 自定义 12"/>
          <p:cNvSpPr/>
          <p:nvPr/>
        </p:nvSpPr>
        <p:spPr>
          <a:xfrm>
            <a:off x="6534363" y="2253754"/>
            <a:ext cx="2952328" cy="504173"/>
          </a:xfrm>
          <a:prstGeom prst="actionButtonBlank">
            <a:avLst/>
          </a:prstGeom>
          <a:solidFill>
            <a:srgbClr val="DF291B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2200" b="1" smtClean="0">
                <a:solidFill>
                  <a:prstClr val="white"/>
                </a:solidFill>
              </a:rPr>
              <a:t>考点梳理</a:t>
            </a:r>
            <a:r>
              <a:rPr lang="en-US" altLang="zh-CN" sz="2200" b="1" smtClean="0">
                <a:solidFill>
                  <a:prstClr val="white"/>
                </a:solidFill>
              </a:rPr>
              <a:t>·</a:t>
            </a:r>
            <a:r>
              <a:rPr lang="zh-CN" altLang="en-US" sz="2200" b="1" smtClean="0">
                <a:solidFill>
                  <a:prstClr val="white"/>
                </a:solidFill>
              </a:rPr>
              <a:t>整合突破</a:t>
            </a:r>
            <a:endParaRPr lang="zh-CN" altLang="zh-CN" sz="2200" b="1">
              <a:solidFill>
                <a:prstClr val="white"/>
              </a:solidFill>
            </a:endParaRPr>
          </a:p>
        </p:txBody>
      </p:sp>
      <p:sp>
        <p:nvSpPr>
          <p:cNvPr id="6" name="动作按钮: 自定义 5"/>
          <p:cNvSpPr/>
          <p:nvPr/>
        </p:nvSpPr>
        <p:spPr>
          <a:xfrm>
            <a:off x="2285891" y="2973834"/>
            <a:ext cx="2952328" cy="504173"/>
          </a:xfrm>
          <a:prstGeom prst="actionButtonBlank">
            <a:avLst/>
          </a:prstGeom>
          <a:solidFill>
            <a:srgbClr val="DF291B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200" b="1" smtClean="0">
                <a:solidFill>
                  <a:schemeClr val="bg1"/>
                </a:solidFill>
              </a:rPr>
              <a:t>模拟预测</a:t>
            </a:r>
            <a:r>
              <a:rPr lang="en-US" altLang="zh-CN" sz="2200" b="1" smtClean="0">
                <a:solidFill>
                  <a:schemeClr val="bg1"/>
                </a:solidFill>
              </a:rPr>
              <a:t>·</a:t>
            </a:r>
            <a:r>
              <a:rPr lang="zh-CN" altLang="en-US" sz="2200" b="1">
                <a:solidFill>
                  <a:schemeClr val="bg1"/>
                </a:solidFill>
              </a:rPr>
              <a:t>题组</a:t>
            </a:r>
            <a:r>
              <a:rPr lang="zh-CN" altLang="en-US" sz="2200" b="1" smtClean="0">
                <a:solidFill>
                  <a:schemeClr val="bg1"/>
                </a:solidFill>
              </a:rPr>
              <a:t>集训</a:t>
            </a:r>
            <a:endParaRPr lang="zh-CN" altLang="zh-CN" sz="2200" b="1">
              <a:solidFill>
                <a:schemeClr val="bg1"/>
              </a:solidFill>
            </a:endParaRPr>
          </a:p>
        </p:txBody>
      </p:sp>
      <p:sp>
        <p:nvSpPr>
          <p:cNvPr id="7" name="动作按钮: 自定义 6"/>
          <p:cNvSpPr/>
          <p:nvPr/>
        </p:nvSpPr>
        <p:spPr>
          <a:xfrm>
            <a:off x="6534363" y="2973834"/>
            <a:ext cx="2952328" cy="504173"/>
          </a:xfrm>
          <a:prstGeom prst="actionButtonBlank">
            <a:avLst/>
          </a:prstGeom>
          <a:solidFill>
            <a:srgbClr val="DF291B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2200" b="1" smtClean="0">
                <a:solidFill>
                  <a:prstClr val="white"/>
                </a:solidFill>
              </a:rPr>
              <a:t>考题拓展</a:t>
            </a:r>
            <a:r>
              <a:rPr lang="en-US" altLang="zh-CN" sz="2200" b="1" smtClean="0">
                <a:solidFill>
                  <a:prstClr val="white"/>
                </a:solidFill>
              </a:rPr>
              <a:t>·</a:t>
            </a:r>
            <a:r>
              <a:rPr lang="zh-CN" altLang="en-US" sz="2200" b="1" smtClean="0">
                <a:solidFill>
                  <a:prstClr val="white"/>
                </a:solidFill>
              </a:rPr>
              <a:t>素养落地</a:t>
            </a:r>
            <a:endParaRPr lang="zh-CN" altLang="zh-CN" sz="2200" b="1">
              <a:solidFill>
                <a:prstClr val="white"/>
              </a:solidFill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动作按钮: 自定义 10">
            <a:hlinkClick action="ppaction://noaction" highlightClick="1"/>
          </p:cNvPr>
          <p:cNvSpPr/>
          <p:nvPr/>
        </p:nvSpPr>
        <p:spPr>
          <a:xfrm>
            <a:off x="4150990" y="2493690"/>
            <a:ext cx="4176464" cy="1080120"/>
          </a:xfrm>
          <a:prstGeom prst="actionButtonBlank">
            <a:avLst/>
          </a:prstGeom>
          <a:solidFill>
            <a:schemeClr val="tx2">
              <a:lumMod val="50000"/>
            </a:schemeClr>
          </a:solidFill>
          <a:ln>
            <a:noFill/>
          </a:ln>
          <a:effectLst>
            <a:reflection blurRad="6350" stA="50000" endA="300" endPos="55500" dist="50800" dir="5400000" sy="-100000" algn="bl" rotWithShape="0"/>
          </a:effec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2800" b="1" smtClean="0">
                <a:solidFill>
                  <a:prstClr val="white"/>
                </a:solidFill>
              </a:rPr>
              <a:t>基础自查</a:t>
            </a:r>
            <a:r>
              <a:rPr lang="en-US" altLang="zh-CN" sz="2800" b="1" smtClean="0">
                <a:solidFill>
                  <a:prstClr val="white"/>
                </a:solidFill>
              </a:rPr>
              <a:t>·</a:t>
            </a:r>
            <a:r>
              <a:rPr lang="zh-CN" altLang="en-US" sz="2800" b="1">
                <a:solidFill>
                  <a:prstClr val="white"/>
                </a:solidFill>
              </a:rPr>
              <a:t>明晰考</a:t>
            </a:r>
            <a:r>
              <a:rPr lang="zh-CN" altLang="en-US" sz="2800" b="1" smtClean="0">
                <a:solidFill>
                  <a:prstClr val="white"/>
                </a:solidFill>
              </a:rPr>
              <a:t>位</a:t>
            </a:r>
            <a:endParaRPr lang="zh-CN" altLang="zh-CN" sz="2800" b="1">
              <a:solidFill>
                <a:prstClr val="white"/>
              </a:solidFill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TextBox 18"/>
          <p:cNvSpPr txBox="1"/>
          <p:nvPr/>
        </p:nvSpPr>
        <p:spPr>
          <a:xfrm>
            <a:off x="612000" y="261442"/>
            <a:ext cx="10944000" cy="55454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ctr">
              <a:spcAft>
                <a:spcPct val="0"/>
              </a:spcAft>
            </a:pP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纵引横连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——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建网络</a:t>
            </a:r>
            <a:endParaRPr lang="zh-CN" altLang="zh-CN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zh-CN" altLang="zh-CN" kern="100"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提醒：</a:t>
            </a:r>
            <a:r>
              <a:rPr lang="zh-CN" altLang="zh-CN" kern="100">
                <a:latin typeface="Times New Roman" panose="02020603050405020304"/>
                <a:ea typeface="楷体_GB2312" panose="02010609030101010101" charset="-122"/>
                <a:cs typeface="Times New Roman" panose="02020603050405020304"/>
              </a:rPr>
              <a:t>特设长句作答题，训练文字表达能力</a:t>
            </a:r>
            <a:endParaRPr lang="zh-CN" altLang="zh-CN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3" name="Picture 3" descr="C:\Users\Administrator\Desktop\图片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695606" y="6319663"/>
            <a:ext cx="817563" cy="493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图片 4" descr="扶摇62学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05858" y="1192734"/>
            <a:ext cx="8556284" cy="5045372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矩形 1"/>
          <p:cNvSpPr/>
          <p:nvPr/>
        </p:nvSpPr>
        <p:spPr>
          <a:xfrm>
            <a:off x="2599550" y="1197546"/>
            <a:ext cx="1569660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1800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假说</a:t>
            </a:r>
            <a:r>
              <a:rPr lang="en-US" altLang="zh-CN" sz="1800">
                <a:solidFill>
                  <a:srgbClr val="FF0000"/>
                </a:solidFill>
                <a:latin typeface="Times New Roman" panose="02020603050405020304"/>
              </a:rPr>
              <a:t>—</a:t>
            </a:r>
            <a:r>
              <a:rPr lang="zh-CN" altLang="zh-CN" sz="1800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演绎法</a:t>
            </a:r>
            <a:endParaRPr lang="zh-CN" altLang="en-US" sz="1800"/>
          </a:p>
        </p:txBody>
      </p:sp>
      <p:sp>
        <p:nvSpPr>
          <p:cNvPr id="6" name="矩形 5"/>
          <p:cNvSpPr/>
          <p:nvPr/>
        </p:nvSpPr>
        <p:spPr>
          <a:xfrm>
            <a:off x="2602131" y="1605572"/>
            <a:ext cx="1338828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1800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类比推理法</a:t>
            </a:r>
            <a:endParaRPr lang="zh-CN" altLang="en-US" sz="1800"/>
          </a:p>
        </p:txBody>
      </p:sp>
      <p:sp>
        <p:nvSpPr>
          <p:cNvPr id="7" name="矩形 6"/>
          <p:cNvSpPr/>
          <p:nvPr/>
        </p:nvSpPr>
        <p:spPr>
          <a:xfrm>
            <a:off x="2599549" y="2008003"/>
            <a:ext cx="1569660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1800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假说</a:t>
            </a:r>
            <a:r>
              <a:rPr lang="en-US" altLang="zh-CN" sz="1800">
                <a:solidFill>
                  <a:srgbClr val="FF0000"/>
                </a:solidFill>
                <a:latin typeface="Times New Roman" panose="02020603050405020304"/>
              </a:rPr>
              <a:t>—</a:t>
            </a:r>
            <a:r>
              <a:rPr lang="zh-CN" altLang="zh-CN" sz="1800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演绎法</a:t>
            </a:r>
            <a:endParaRPr lang="zh-CN" altLang="en-US" sz="1800"/>
          </a:p>
        </p:txBody>
      </p:sp>
      <p:sp>
        <p:nvSpPr>
          <p:cNvPr id="8" name="矩形 7"/>
          <p:cNvSpPr/>
          <p:nvPr/>
        </p:nvSpPr>
        <p:spPr>
          <a:xfrm>
            <a:off x="2223195" y="3006539"/>
            <a:ext cx="1107996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1800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显性性状</a:t>
            </a:r>
            <a:endParaRPr lang="zh-CN" altLang="en-US" sz="1800"/>
          </a:p>
        </p:txBody>
      </p:sp>
      <p:sp>
        <p:nvSpPr>
          <p:cNvPr id="9" name="矩形 8"/>
          <p:cNvSpPr/>
          <p:nvPr/>
        </p:nvSpPr>
        <p:spPr>
          <a:xfrm>
            <a:off x="3286894" y="2997746"/>
            <a:ext cx="1107996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1800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隐性性状</a:t>
            </a:r>
            <a:endParaRPr lang="zh-CN" altLang="en-US" sz="1800"/>
          </a:p>
        </p:txBody>
      </p:sp>
      <p:sp>
        <p:nvSpPr>
          <p:cNvPr id="10" name="矩形 9"/>
          <p:cNvSpPr/>
          <p:nvPr/>
        </p:nvSpPr>
        <p:spPr>
          <a:xfrm>
            <a:off x="2206774" y="3447378"/>
            <a:ext cx="1107996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1800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显性基因</a:t>
            </a:r>
            <a:endParaRPr lang="zh-CN" altLang="en-US" sz="1800"/>
          </a:p>
        </p:txBody>
      </p:sp>
      <p:sp>
        <p:nvSpPr>
          <p:cNvPr id="11" name="矩形 10"/>
          <p:cNvSpPr/>
          <p:nvPr/>
        </p:nvSpPr>
        <p:spPr>
          <a:xfrm>
            <a:off x="3286894" y="3492510"/>
            <a:ext cx="1107996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1800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隐性基因</a:t>
            </a:r>
            <a:endParaRPr lang="zh-CN" altLang="en-US" sz="1800"/>
          </a:p>
        </p:txBody>
      </p:sp>
      <p:sp>
        <p:nvSpPr>
          <p:cNvPr id="12" name="矩形 11"/>
          <p:cNvSpPr/>
          <p:nvPr/>
        </p:nvSpPr>
        <p:spPr>
          <a:xfrm>
            <a:off x="2625696" y="4262037"/>
            <a:ext cx="1569660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1800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一对等位基因</a:t>
            </a:r>
            <a:endParaRPr lang="zh-CN" altLang="en-US" sz="1800"/>
          </a:p>
        </p:txBody>
      </p:sp>
      <p:sp>
        <p:nvSpPr>
          <p:cNvPr id="13" name="矩形 12"/>
          <p:cNvSpPr/>
          <p:nvPr/>
        </p:nvSpPr>
        <p:spPr>
          <a:xfrm>
            <a:off x="838622" y="5013970"/>
            <a:ext cx="1152128" cy="120032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1800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非同源染色体上的非等位基因</a:t>
            </a:r>
            <a:endParaRPr lang="zh-CN" altLang="en-US" sz="1800"/>
          </a:p>
        </p:txBody>
      </p:sp>
      <p:sp>
        <p:nvSpPr>
          <p:cNvPr id="14" name="矩形 13"/>
          <p:cNvSpPr/>
          <p:nvPr/>
        </p:nvSpPr>
        <p:spPr>
          <a:xfrm>
            <a:off x="3101311" y="5518026"/>
            <a:ext cx="1121687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1800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减数分裂</a:t>
            </a:r>
            <a:r>
              <a:rPr lang="en-US" altLang="zh-CN" sz="1800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Ⅰ</a:t>
            </a:r>
            <a:r>
              <a:rPr lang="zh-CN" altLang="zh-CN" sz="1800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后期</a:t>
            </a:r>
            <a:endParaRPr lang="zh-CN" altLang="en-US" sz="1800"/>
          </a:p>
        </p:txBody>
      </p:sp>
      <p:sp>
        <p:nvSpPr>
          <p:cNvPr id="15" name="矩形 14"/>
          <p:cNvSpPr/>
          <p:nvPr/>
        </p:nvSpPr>
        <p:spPr>
          <a:xfrm>
            <a:off x="8833111" y="1115801"/>
            <a:ext cx="1107996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1800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男多于女</a:t>
            </a:r>
            <a:endParaRPr lang="zh-CN" altLang="en-US" sz="1800"/>
          </a:p>
        </p:txBody>
      </p:sp>
      <p:sp>
        <p:nvSpPr>
          <p:cNvPr id="16" name="矩形 15"/>
          <p:cNvSpPr/>
          <p:nvPr/>
        </p:nvSpPr>
        <p:spPr>
          <a:xfrm>
            <a:off x="8841903" y="1476286"/>
            <a:ext cx="1107996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1800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女多于男</a:t>
            </a:r>
            <a:endParaRPr lang="zh-CN" altLang="en-US" sz="1800"/>
          </a:p>
        </p:txBody>
      </p:sp>
      <p:sp>
        <p:nvSpPr>
          <p:cNvPr id="17" name="矩形 16"/>
          <p:cNvSpPr/>
          <p:nvPr/>
        </p:nvSpPr>
        <p:spPr>
          <a:xfrm>
            <a:off x="7307796" y="2493690"/>
            <a:ext cx="2031325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1800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杂交、自交等</a:t>
            </a:r>
            <a:r>
              <a:rPr lang="zh-CN" altLang="zh-CN" sz="1800" smtClean="0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方法</a:t>
            </a:r>
            <a:endParaRPr lang="zh-CN" altLang="en-US" sz="1800"/>
          </a:p>
        </p:txBody>
      </p:sp>
      <p:sp>
        <p:nvSpPr>
          <p:cNvPr id="18" name="矩形 17"/>
          <p:cNvSpPr/>
          <p:nvPr/>
        </p:nvSpPr>
        <p:spPr>
          <a:xfrm>
            <a:off x="7619855" y="2925738"/>
            <a:ext cx="2723823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1800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测交、杂交、自交等方法</a:t>
            </a:r>
            <a:endParaRPr lang="zh-CN" altLang="en-US" sz="1800"/>
          </a:p>
        </p:txBody>
      </p:sp>
      <p:sp>
        <p:nvSpPr>
          <p:cNvPr id="20" name="矩形 19"/>
          <p:cNvSpPr/>
          <p:nvPr/>
        </p:nvSpPr>
        <p:spPr>
          <a:xfrm>
            <a:off x="7206581" y="3258901"/>
            <a:ext cx="646331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1800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自交</a:t>
            </a:r>
            <a:endParaRPr lang="zh-CN" altLang="en-US" sz="1800"/>
          </a:p>
        </p:txBody>
      </p:sp>
      <p:sp>
        <p:nvSpPr>
          <p:cNvPr id="21" name="矩形 20"/>
          <p:cNvSpPr/>
          <p:nvPr/>
        </p:nvSpPr>
        <p:spPr>
          <a:xfrm>
            <a:off x="8710124" y="4311474"/>
            <a:ext cx="2262158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1800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群体中发病率比较高</a:t>
            </a:r>
            <a:endParaRPr lang="zh-CN" altLang="en-US" sz="1800"/>
          </a:p>
        </p:txBody>
      </p:sp>
      <p:sp>
        <p:nvSpPr>
          <p:cNvPr id="22" name="矩形 21"/>
          <p:cNvSpPr/>
          <p:nvPr/>
        </p:nvSpPr>
        <p:spPr>
          <a:xfrm>
            <a:off x="9623598" y="4742297"/>
            <a:ext cx="1338828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1800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猫叫综合征</a:t>
            </a:r>
            <a:endParaRPr lang="zh-CN" altLang="en-US" sz="1800"/>
          </a:p>
        </p:txBody>
      </p:sp>
      <p:sp>
        <p:nvSpPr>
          <p:cNvPr id="23" name="矩形 22"/>
          <p:cNvSpPr/>
          <p:nvPr/>
        </p:nvSpPr>
        <p:spPr>
          <a:xfrm>
            <a:off x="9854138" y="5175570"/>
            <a:ext cx="1569660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800">
                <a:solidFill>
                  <a:srgbClr val="FF0000"/>
                </a:solidFill>
                <a:latin typeface="Times New Roman" panose="02020603050405020304"/>
              </a:rPr>
              <a:t>21</a:t>
            </a:r>
            <a:r>
              <a:rPr lang="zh-CN" altLang="zh-CN" sz="1800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三体综合征</a:t>
            </a:r>
            <a:endParaRPr lang="zh-CN" altLang="en-US" sz="1800"/>
          </a:p>
        </p:txBody>
      </p:sp>
      <p:sp>
        <p:nvSpPr>
          <p:cNvPr id="24" name="矩形 23"/>
          <p:cNvSpPr/>
          <p:nvPr/>
        </p:nvSpPr>
        <p:spPr>
          <a:xfrm>
            <a:off x="7031310" y="5796766"/>
            <a:ext cx="1107996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1800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产前诊断</a:t>
            </a:r>
            <a:endParaRPr lang="zh-CN" altLang="en-US" sz="18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 nodeType="clickPar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 nodeType="clickPar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xit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5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7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6" grpId="0"/>
      <p:bldP spid="6" grpId="1"/>
      <p:bldP spid="7" grpId="0"/>
      <p:bldP spid="7" grpId="1"/>
      <p:bldP spid="8" grpId="0"/>
      <p:bldP spid="8" grpId="1"/>
      <p:bldP spid="9" grpId="0"/>
      <p:bldP spid="9" grpId="1"/>
      <p:bldP spid="10" grpId="0"/>
      <p:bldP spid="10" grpId="1"/>
      <p:bldP spid="11" grpId="0"/>
      <p:bldP spid="11" grpId="1"/>
      <p:bldP spid="12" grpId="0"/>
      <p:bldP spid="12" grpId="1"/>
      <p:bldP spid="13" grpId="0"/>
      <p:bldP spid="13" grpId="1"/>
      <p:bldP spid="14" grpId="0"/>
      <p:bldP spid="14" grpId="1"/>
      <p:bldP spid="15" grpId="0"/>
      <p:bldP spid="15" grpId="1"/>
      <p:bldP spid="16" grpId="0"/>
      <p:bldP spid="16" grpId="1"/>
      <p:bldP spid="17" grpId="0"/>
      <p:bldP spid="17" grpId="1"/>
      <p:bldP spid="18" grpId="0"/>
      <p:bldP spid="18" grpId="1"/>
      <p:bldP spid="20" grpId="0"/>
      <p:bldP spid="20" grpId="1"/>
      <p:bldP spid="21" grpId="0"/>
      <p:bldP spid="21" grpId="1"/>
      <p:bldP spid="22" grpId="0"/>
      <p:bldP spid="22" grpId="1"/>
      <p:bldP spid="23" grpId="0"/>
      <p:bldP spid="23" grpId="1"/>
      <p:bldP spid="24" grpId="0"/>
      <p:bldP spid="24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TextBox 18"/>
          <p:cNvSpPr txBox="1"/>
          <p:nvPr/>
        </p:nvSpPr>
        <p:spPr>
          <a:xfrm>
            <a:off x="612000" y="620688"/>
            <a:ext cx="10944000" cy="55454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ctr">
              <a:spcAft>
                <a:spcPct val="0"/>
              </a:spcAft>
            </a:pP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边角扫描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——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全面清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zh-CN" altLang="zh-CN" sz="2800" kern="100"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提醒：</a:t>
            </a:r>
            <a:r>
              <a:rPr lang="zh-CN" altLang="zh-CN" sz="2800" kern="100">
                <a:latin typeface="Times New Roman" panose="02020603050405020304"/>
                <a:ea typeface="楷体_GB2312" panose="02010609030101010101" charset="-122"/>
                <a:cs typeface="Times New Roman" panose="02020603050405020304"/>
              </a:rPr>
              <a:t>判断正误并找到课本原话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1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．性状分离是子代同时出现显性性状和隐性性状的现象。</a:t>
            </a:r>
            <a:r>
              <a:rPr lang="en-US" altLang="zh-CN" sz="2800" kern="100"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(</a:t>
            </a:r>
            <a:r>
              <a:rPr lang="zh-CN" altLang="zh-CN" sz="2800" kern="100">
                <a:latin typeface="Times New Roman" panose="02020603050405020304"/>
                <a:ea typeface="楷体_GB2312" panose="02010609030101010101" charset="-122"/>
                <a:cs typeface="Times New Roman" panose="02020603050405020304"/>
              </a:rPr>
              <a:t>必修</a:t>
            </a:r>
            <a:r>
              <a:rPr lang="en-US" altLang="zh-CN" sz="2800" kern="100"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2 P</a:t>
            </a:r>
            <a:r>
              <a:rPr lang="en-US" altLang="zh-CN" sz="2800" kern="100" baseline="-25000"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4</a:t>
            </a:r>
            <a:r>
              <a:rPr lang="zh-CN" altLang="zh-CN" sz="2800" kern="100">
                <a:latin typeface="Times New Roman" panose="02020603050405020304"/>
                <a:ea typeface="楷体_GB2312" panose="02010609030101010101" charset="-122"/>
                <a:cs typeface="Times New Roman" panose="02020603050405020304"/>
              </a:rPr>
              <a:t>正文</a:t>
            </a:r>
            <a:r>
              <a:rPr lang="en-US" altLang="zh-CN" sz="2800" kern="100"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)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　　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)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2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．假说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—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演绎法中演绎推理的内容是进行测交实验。</a:t>
            </a:r>
            <a:r>
              <a:rPr lang="en-US" altLang="zh-CN" sz="2800" kern="100"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(</a:t>
            </a:r>
            <a:r>
              <a:rPr lang="zh-CN" altLang="zh-CN" sz="2800" kern="100">
                <a:latin typeface="Times New Roman" panose="02020603050405020304"/>
                <a:ea typeface="楷体_GB2312" panose="02010609030101010101" charset="-122"/>
                <a:cs typeface="Times New Roman" panose="02020603050405020304"/>
              </a:rPr>
              <a:t>必修</a:t>
            </a:r>
            <a:r>
              <a:rPr lang="en-US" altLang="zh-CN" sz="2800" kern="100"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2 P</a:t>
            </a:r>
            <a:r>
              <a:rPr lang="en-US" altLang="zh-CN" sz="2800" kern="100" baseline="-25000"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7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sz="2800" kern="100">
                <a:latin typeface="Times New Roman" panose="02020603050405020304"/>
                <a:ea typeface="楷体_GB2312" panose="02010609030101010101" charset="-122"/>
                <a:cs typeface="Times New Roman" panose="02020603050405020304"/>
              </a:rPr>
              <a:t>科学方法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”</a:t>
            </a:r>
            <a:r>
              <a:rPr lang="en-US" altLang="zh-CN" sz="2800" kern="100"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)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　　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)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3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F</a:t>
            </a:r>
            <a:r>
              <a:rPr lang="en-US" altLang="zh-CN" sz="2800" kern="100" baseline="-25000">
                <a:latin typeface="Times New Roman" panose="02020603050405020304"/>
                <a:cs typeface="Courier New" panose="02070309020205020404"/>
              </a:rPr>
              <a:t>1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产生配子时，成对的遗传因子可以自由组合。</a:t>
            </a:r>
            <a:r>
              <a:rPr lang="en-US" altLang="zh-CN" sz="2800" kern="100"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(</a:t>
            </a:r>
            <a:r>
              <a:rPr lang="zh-CN" altLang="zh-CN" sz="2800" kern="100">
                <a:latin typeface="Times New Roman" panose="02020603050405020304"/>
                <a:ea typeface="楷体_GB2312" panose="02010609030101010101" charset="-122"/>
                <a:cs typeface="Times New Roman" panose="02020603050405020304"/>
              </a:rPr>
              <a:t>必修</a:t>
            </a:r>
            <a:r>
              <a:rPr lang="en-US" altLang="zh-CN" sz="2800" kern="100"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2 P</a:t>
            </a:r>
            <a:r>
              <a:rPr lang="en-US" altLang="zh-CN" sz="2800" kern="100" baseline="-25000"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10</a:t>
            </a:r>
            <a:r>
              <a:rPr lang="zh-CN" altLang="zh-CN" sz="2800" kern="100">
                <a:latin typeface="Times New Roman" panose="02020603050405020304"/>
                <a:ea typeface="楷体_GB2312" panose="02010609030101010101" charset="-122"/>
                <a:cs typeface="Times New Roman" panose="02020603050405020304"/>
              </a:rPr>
              <a:t>正文</a:t>
            </a:r>
            <a:r>
              <a:rPr lang="en-US" altLang="zh-CN" sz="2800" kern="100"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)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　　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)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4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F</a:t>
            </a:r>
            <a:r>
              <a:rPr lang="en-US" altLang="zh-CN" sz="2800" kern="100" baseline="-25000">
                <a:latin typeface="Times New Roman" panose="02020603050405020304"/>
                <a:cs typeface="Courier New" panose="02070309020205020404"/>
              </a:rPr>
              <a:t>2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的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9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∶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3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∶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3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∶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1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性状分离比一定依赖于雌雄配子的随机结合。</a:t>
            </a:r>
            <a:r>
              <a:rPr lang="en-US" altLang="zh-CN" sz="2800" kern="100"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(</a:t>
            </a:r>
            <a:r>
              <a:rPr lang="zh-CN" altLang="zh-CN" sz="2800" kern="100">
                <a:latin typeface="Times New Roman" panose="02020603050405020304"/>
                <a:ea typeface="楷体_GB2312" panose="02010609030101010101" charset="-122"/>
                <a:cs typeface="Times New Roman" panose="02020603050405020304"/>
              </a:rPr>
              <a:t>必修</a:t>
            </a:r>
            <a:r>
              <a:rPr lang="en-US" altLang="zh-CN" sz="2800" kern="100"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2 P</a:t>
            </a:r>
            <a:r>
              <a:rPr lang="en-US" altLang="zh-CN" sz="2800" kern="100" baseline="-25000"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10</a:t>
            </a:r>
            <a:r>
              <a:rPr lang="zh-CN" altLang="zh-CN" sz="2800" kern="100">
                <a:latin typeface="Times New Roman" panose="02020603050405020304"/>
                <a:ea typeface="楷体_GB2312" panose="02010609030101010101" charset="-122"/>
                <a:cs typeface="Times New Roman" panose="02020603050405020304"/>
              </a:rPr>
              <a:t>正文</a:t>
            </a:r>
            <a:r>
              <a:rPr lang="en-US" altLang="zh-CN" sz="2800" kern="100"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)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　　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)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5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．孟德尔提出了遗传因子、基因型和表型的概念。</a:t>
            </a:r>
            <a:r>
              <a:rPr lang="en-US" altLang="zh-CN" sz="2800" kern="100"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(</a:t>
            </a:r>
            <a:r>
              <a:rPr lang="zh-CN" altLang="zh-CN" sz="2800" kern="100">
                <a:latin typeface="Times New Roman" panose="02020603050405020304"/>
                <a:ea typeface="楷体_GB2312" panose="02010609030101010101" charset="-122"/>
                <a:cs typeface="Times New Roman" panose="02020603050405020304"/>
              </a:rPr>
              <a:t>必修</a:t>
            </a:r>
            <a:r>
              <a:rPr lang="en-US" altLang="zh-CN" sz="2800" kern="100"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2 P</a:t>
            </a:r>
            <a:r>
              <a:rPr lang="en-US" altLang="zh-CN" sz="2800" kern="100" baseline="-25000"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13</a:t>
            </a:r>
            <a:r>
              <a:rPr lang="zh-CN" altLang="zh-CN" sz="2800" kern="100">
                <a:latin typeface="Times New Roman" panose="02020603050405020304"/>
                <a:ea typeface="楷体_GB2312" panose="02010609030101010101" charset="-122"/>
                <a:cs typeface="Times New Roman" panose="02020603050405020304"/>
              </a:rPr>
              <a:t>正文</a:t>
            </a:r>
            <a:r>
              <a:rPr lang="en-US" altLang="zh-CN" sz="2800" kern="100"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)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　　</a:t>
            </a:r>
            <a:r>
              <a:rPr lang="en-US" altLang="zh-CN" sz="2800" kern="100" smtClean="0">
                <a:latin typeface="Times New Roman" panose="02020603050405020304"/>
                <a:cs typeface="Courier New" panose="02070309020205020404"/>
              </a:rPr>
              <a:t>)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3" name="Picture 3" descr="C:\Users\Administrator\Desktop\图片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695606" y="6319663"/>
            <a:ext cx="817563" cy="493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矩形 1"/>
          <p:cNvSpPr/>
          <p:nvPr/>
        </p:nvSpPr>
        <p:spPr>
          <a:xfrm>
            <a:off x="1767758" y="1958453"/>
            <a:ext cx="494046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b="1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×</a:t>
            </a:r>
            <a:endParaRPr lang="zh-CN" altLang="en-US"/>
          </a:p>
        </p:txBody>
      </p:sp>
      <p:sp>
        <p:nvSpPr>
          <p:cNvPr id="5" name="矩形 4"/>
          <p:cNvSpPr/>
          <p:nvPr/>
        </p:nvSpPr>
        <p:spPr>
          <a:xfrm>
            <a:off x="2471143" y="2820098"/>
            <a:ext cx="494046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b="1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×</a:t>
            </a:r>
            <a:endParaRPr lang="zh-CN" altLang="en-US"/>
          </a:p>
        </p:txBody>
      </p:sp>
      <p:sp>
        <p:nvSpPr>
          <p:cNvPr id="6" name="矩形 5"/>
          <p:cNvSpPr/>
          <p:nvPr/>
        </p:nvSpPr>
        <p:spPr>
          <a:xfrm>
            <a:off x="1398481" y="3681745"/>
            <a:ext cx="494046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b="1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×</a:t>
            </a:r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>
            <a:off x="3315204" y="4517014"/>
            <a:ext cx="494046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b="1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√</a:t>
            </a:r>
            <a:endParaRPr lang="zh-CN" altLang="en-US"/>
          </a:p>
        </p:txBody>
      </p:sp>
      <p:sp>
        <p:nvSpPr>
          <p:cNvPr id="8" name="矩形 7"/>
          <p:cNvSpPr/>
          <p:nvPr/>
        </p:nvSpPr>
        <p:spPr>
          <a:xfrm>
            <a:off x="1372105" y="5369868"/>
            <a:ext cx="494046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b="1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×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5" grpId="0"/>
      <p:bldP spid="5" grpId="1"/>
      <p:bldP spid="6" grpId="0"/>
      <p:bldP spid="6" grpId="1"/>
      <p:bldP spid="7" grpId="0"/>
      <p:bldP spid="7" grpId="1"/>
      <p:bldP spid="8" grpId="0"/>
      <p:bldP spid="8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TextBox 18"/>
          <p:cNvSpPr txBox="1"/>
          <p:nvPr/>
        </p:nvSpPr>
        <p:spPr>
          <a:xfrm>
            <a:off x="612000" y="620688"/>
            <a:ext cx="10944000" cy="55454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266700" algn="just"/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cs typeface="Courier New" panose="02070309020205020404"/>
              </a:rPr>
              <a:t>6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cs typeface="Times New Roman" panose="02020603050405020304"/>
              </a:rPr>
              <a:t>．萨顿利用假说</a:t>
            </a:r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cs typeface="Courier New" panose="02070309020205020404"/>
              </a:rPr>
              <a:t>—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cs typeface="Times New Roman" panose="02020603050405020304"/>
              </a:rPr>
              <a:t>演绎法，推测基因位于染色体上。</a:t>
            </a:r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(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ea typeface="楷体_GB2312" panose="02010609030101010101" charset="-122"/>
                <a:cs typeface="Times New Roman" panose="02020603050405020304"/>
              </a:rPr>
              <a:t>必修</a:t>
            </a:r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2 P</a:t>
            </a:r>
            <a:r>
              <a:rPr lang="en-US" altLang="zh-CN" sz="2800" kern="100" baseline="-25000">
                <a:solidFill>
                  <a:prstClr val="black"/>
                </a:solidFill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29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ea typeface="楷体_GB2312" panose="02010609030101010101" charset="-122"/>
                <a:cs typeface="Times New Roman" panose="02020603050405020304"/>
              </a:rPr>
              <a:t>正文</a:t>
            </a:r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)</a:t>
            </a:r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cs typeface="Times New Roman" panose="02020603050405020304"/>
              </a:rPr>
              <a:t>　　</a:t>
            </a:r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cs typeface="Courier New" panose="02070309020205020404"/>
              </a:rPr>
              <a:t>)</a:t>
            </a:r>
            <a:endParaRPr lang="zh-CN" altLang="zh-CN" sz="2800" kern="100">
              <a:solidFill>
                <a:prstClr val="black"/>
              </a:solidFill>
              <a:latin typeface="宋体" panose="02010600030101010101" pitchFamily="2" charset="-122"/>
              <a:cs typeface="Courier New" panose="02070309020205020404"/>
            </a:endParaRPr>
          </a:p>
          <a:p>
            <a:pPr lvl="0" indent="266700" algn="just"/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cs typeface="Courier New" panose="02070309020205020404"/>
              </a:rPr>
              <a:t>7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cs typeface="Courier New" panose="02070309020205020404"/>
              </a:rPr>
              <a:t>F</a:t>
            </a:r>
            <a:r>
              <a:rPr lang="en-US" altLang="zh-CN" sz="2800" kern="100" baseline="-25000">
                <a:solidFill>
                  <a:prstClr val="black"/>
                </a:solidFill>
                <a:latin typeface="Times New Roman" panose="02020603050405020304"/>
                <a:cs typeface="Courier New" panose="02070309020205020404"/>
              </a:rPr>
              <a:t>1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cs typeface="Times New Roman" panose="02020603050405020304"/>
              </a:rPr>
              <a:t>的红眼雌、雄果蝇相互交配，</a:t>
            </a:r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cs typeface="Courier New" panose="02070309020205020404"/>
              </a:rPr>
              <a:t>F</a:t>
            </a:r>
            <a:r>
              <a:rPr lang="en-US" altLang="zh-CN" sz="2800" kern="100" baseline="-25000">
                <a:solidFill>
                  <a:prstClr val="black"/>
                </a:solidFill>
                <a:latin typeface="Times New Roman" panose="02020603050405020304"/>
                <a:cs typeface="Courier New" panose="02070309020205020404"/>
              </a:rPr>
              <a:t>2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cs typeface="Times New Roman" panose="02020603050405020304"/>
              </a:rPr>
              <a:t>中红眼果蝇与白眼果蝇的数量比为</a:t>
            </a:r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cs typeface="Courier New" panose="02070309020205020404"/>
              </a:rPr>
              <a:t>3</a:t>
            </a:r>
            <a:r>
              <a:rPr lang="en-US" altLang="zh-CN" sz="2800" kern="100">
                <a:solidFill>
                  <a:prstClr val="black"/>
                </a:solidFill>
                <a:latin typeface="宋体" panose="02010600030101010101" pitchFamily="2" charset="-122"/>
                <a:cs typeface="Times New Roman" panose="02020603050405020304"/>
              </a:rPr>
              <a:t>∶</a:t>
            </a:r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cs typeface="Courier New" panose="02070309020205020404"/>
              </a:rPr>
              <a:t>1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cs typeface="Times New Roman" panose="02020603050405020304"/>
              </a:rPr>
              <a:t>，说明果蝇红眼为显性。</a:t>
            </a:r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(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ea typeface="楷体_GB2312" panose="02010609030101010101" charset="-122"/>
                <a:cs typeface="Times New Roman" panose="02020603050405020304"/>
              </a:rPr>
              <a:t>必修</a:t>
            </a:r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2 P</a:t>
            </a:r>
            <a:r>
              <a:rPr lang="en-US" altLang="zh-CN" sz="2800" kern="100" baseline="-25000">
                <a:solidFill>
                  <a:prstClr val="black"/>
                </a:solidFill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31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ea typeface="楷体_GB2312" panose="02010609030101010101" charset="-122"/>
                <a:cs typeface="Times New Roman" panose="02020603050405020304"/>
              </a:rPr>
              <a:t>图</a:t>
            </a:r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2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ea typeface="楷体_GB2312" panose="02010609030101010101" charset="-122"/>
                <a:cs typeface="Times New Roman" panose="02020603050405020304"/>
              </a:rPr>
              <a:t>－</a:t>
            </a:r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10)</a:t>
            </a:r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cs typeface="Times New Roman" panose="02020603050405020304"/>
              </a:rPr>
              <a:t>　　</a:t>
            </a:r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cs typeface="Courier New" panose="02070309020205020404"/>
              </a:rPr>
              <a:t>)</a:t>
            </a:r>
            <a:endParaRPr lang="zh-CN" altLang="zh-CN" sz="2800" kern="100">
              <a:solidFill>
                <a:prstClr val="black"/>
              </a:solidFill>
              <a:latin typeface="宋体" panose="02010600030101010101" pitchFamily="2" charset="-122"/>
              <a:cs typeface="Courier New" panose="02070309020205020404"/>
            </a:endParaRPr>
          </a:p>
          <a:p>
            <a:pPr lvl="0" indent="266700" algn="just"/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cs typeface="Courier New" panose="02070309020205020404"/>
              </a:rPr>
              <a:t>8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cs typeface="Times New Roman" panose="02020603050405020304"/>
              </a:rPr>
              <a:t>．摩尔根果蝇杂交实验证明了基因在染色体上且呈线性排列。</a:t>
            </a:r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(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ea typeface="楷体_GB2312" panose="02010609030101010101" charset="-122"/>
                <a:cs typeface="Times New Roman" panose="02020603050405020304"/>
              </a:rPr>
              <a:t>必修</a:t>
            </a:r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2 P</a:t>
            </a:r>
            <a:r>
              <a:rPr lang="en-US" altLang="zh-CN" sz="2800" kern="100" baseline="-25000">
                <a:solidFill>
                  <a:prstClr val="black"/>
                </a:solidFill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32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ea typeface="楷体_GB2312" panose="02010609030101010101" charset="-122"/>
                <a:cs typeface="Times New Roman" panose="02020603050405020304"/>
              </a:rPr>
              <a:t>正文和图</a:t>
            </a:r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2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ea typeface="楷体_GB2312" panose="02010609030101010101" charset="-122"/>
                <a:cs typeface="Times New Roman" panose="02020603050405020304"/>
              </a:rPr>
              <a:t>－</a:t>
            </a:r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11)</a:t>
            </a:r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cs typeface="Times New Roman" panose="02020603050405020304"/>
              </a:rPr>
              <a:t>　　</a:t>
            </a:r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cs typeface="Courier New" panose="02070309020205020404"/>
              </a:rPr>
              <a:t>)</a:t>
            </a:r>
            <a:endParaRPr lang="zh-CN" altLang="zh-CN" sz="2800" kern="100">
              <a:solidFill>
                <a:prstClr val="black"/>
              </a:solidFill>
              <a:latin typeface="宋体" panose="02010600030101010101" pitchFamily="2" charset="-122"/>
              <a:cs typeface="Courier New" panose="02070309020205020404"/>
            </a:endParaRPr>
          </a:p>
          <a:p>
            <a:pPr lvl="0" indent="266700" algn="just"/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cs typeface="Courier New" panose="02070309020205020404"/>
              </a:rPr>
              <a:t>9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cs typeface="Times New Roman" panose="02020603050405020304"/>
              </a:rPr>
              <a:t>．性染色体组成为</a:t>
            </a:r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cs typeface="Courier New" panose="02070309020205020404"/>
              </a:rPr>
              <a:t>ZW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cs typeface="Times New Roman" panose="02020603050405020304"/>
              </a:rPr>
              <a:t>型的生物，</a:t>
            </a:r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cs typeface="Courier New" panose="02070309020205020404"/>
              </a:rPr>
              <a:t>W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cs typeface="Times New Roman" panose="02020603050405020304"/>
              </a:rPr>
              <a:t>染色体来自父本。</a:t>
            </a:r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(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ea typeface="楷体_GB2312" panose="02010609030101010101" charset="-122"/>
                <a:cs typeface="Times New Roman" panose="02020603050405020304"/>
              </a:rPr>
              <a:t>必修</a:t>
            </a:r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2 P</a:t>
            </a:r>
            <a:r>
              <a:rPr lang="en-US" altLang="zh-CN" sz="2800" kern="100" baseline="-25000">
                <a:solidFill>
                  <a:prstClr val="black"/>
                </a:solidFill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38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ea typeface="楷体_GB2312" panose="02010609030101010101" charset="-122"/>
                <a:cs typeface="Times New Roman" panose="02020603050405020304"/>
              </a:rPr>
              <a:t>正文</a:t>
            </a:r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)</a:t>
            </a:r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cs typeface="Times New Roman" panose="02020603050405020304"/>
              </a:rPr>
              <a:t>　　</a:t>
            </a:r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cs typeface="Courier New" panose="02070309020205020404"/>
              </a:rPr>
              <a:t>)</a:t>
            </a:r>
            <a:endParaRPr lang="zh-CN" altLang="zh-CN" sz="2800" kern="100">
              <a:solidFill>
                <a:prstClr val="black"/>
              </a:solidFill>
              <a:latin typeface="宋体" panose="02010600030101010101" pitchFamily="2" charset="-122"/>
              <a:cs typeface="Courier New" panose="02070309020205020404"/>
            </a:endParaRPr>
          </a:p>
          <a:p>
            <a:pPr lvl="0" indent="266700" algn="just"/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cs typeface="Courier New" panose="02070309020205020404"/>
              </a:rPr>
              <a:t>10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cs typeface="Times New Roman" panose="02020603050405020304"/>
              </a:rPr>
              <a:t>．基因治疗是指用正常基因取代或修补患者细胞中有缺陷的基因。</a:t>
            </a:r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(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ea typeface="楷体_GB2312" panose="02010609030101010101" charset="-122"/>
                <a:cs typeface="Times New Roman" panose="02020603050405020304"/>
              </a:rPr>
              <a:t>必修</a:t>
            </a:r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2 P</a:t>
            </a:r>
            <a:r>
              <a:rPr lang="en-US" altLang="zh-CN" sz="2800" kern="100" baseline="-25000">
                <a:solidFill>
                  <a:prstClr val="black"/>
                </a:solidFill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95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ea typeface="楷体_GB2312" panose="02010609030101010101" charset="-122"/>
                <a:cs typeface="Times New Roman" panose="02020603050405020304"/>
              </a:rPr>
              <a:t>正文</a:t>
            </a:r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)</a:t>
            </a:r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cs typeface="Times New Roman" panose="02020603050405020304"/>
              </a:rPr>
              <a:t>　　</a:t>
            </a:r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cs typeface="Courier New" panose="02070309020205020404"/>
              </a:rPr>
              <a:t>)</a:t>
            </a:r>
            <a:endParaRPr lang="en-US" altLang="zh-CN" sz="2800" kern="100" smtClean="0">
              <a:latin typeface="Times New Roman" panose="02020603050405020304"/>
              <a:ea typeface="黑体" panose="02010600030101010101" charset="-122"/>
              <a:cs typeface="Courier New" panose="02070309020205020404"/>
            </a:endParaRPr>
          </a:p>
        </p:txBody>
      </p:sp>
      <p:pic>
        <p:nvPicPr>
          <p:cNvPr id="3" name="Picture 3" descr="C:\Users\Administrator\Desktop\图片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695606" y="6319663"/>
            <a:ext cx="817563" cy="493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矩形 1"/>
          <p:cNvSpPr/>
          <p:nvPr/>
        </p:nvSpPr>
        <p:spPr>
          <a:xfrm>
            <a:off x="1410846" y="1105599"/>
            <a:ext cx="494046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b="1" smtClean="0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×</a:t>
            </a:r>
            <a:endParaRPr lang="zh-CN" altLang="en-US"/>
          </a:p>
        </p:txBody>
      </p:sp>
      <p:sp>
        <p:nvSpPr>
          <p:cNvPr id="5" name="矩形 4"/>
          <p:cNvSpPr/>
          <p:nvPr/>
        </p:nvSpPr>
        <p:spPr>
          <a:xfrm>
            <a:off x="9156869" y="1949661"/>
            <a:ext cx="494046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b="1" smtClean="0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√</a:t>
            </a:r>
            <a:endParaRPr lang="zh-CN" altLang="en-US"/>
          </a:p>
        </p:txBody>
      </p:sp>
      <p:sp>
        <p:nvSpPr>
          <p:cNvPr id="6" name="矩形 5"/>
          <p:cNvSpPr/>
          <p:nvPr/>
        </p:nvSpPr>
        <p:spPr>
          <a:xfrm>
            <a:off x="4400230" y="2802514"/>
            <a:ext cx="494046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b="1" smtClean="0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×</a:t>
            </a:r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>
            <a:off x="1416066" y="3672953"/>
            <a:ext cx="494046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b="1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×</a:t>
            </a:r>
            <a:endParaRPr lang="zh-CN" altLang="en-US"/>
          </a:p>
        </p:txBody>
      </p:sp>
      <p:sp>
        <p:nvSpPr>
          <p:cNvPr id="8" name="矩形 7"/>
          <p:cNvSpPr/>
          <p:nvPr/>
        </p:nvSpPr>
        <p:spPr>
          <a:xfrm>
            <a:off x="3315204" y="4517014"/>
            <a:ext cx="494046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b="1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√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5" grpId="0"/>
      <p:bldP spid="5" grpId="1"/>
      <p:bldP spid="6" grpId="0"/>
      <p:bldP spid="6" grpId="1"/>
      <p:bldP spid="7" grpId="0"/>
      <p:bldP spid="7" grpId="1"/>
      <p:bldP spid="8" grpId="0"/>
      <p:bldP spid="8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动作按钮: 自定义 3">
            <a:hlinkClick action="ppaction://noaction" highlightClick="1"/>
          </p:cNvPr>
          <p:cNvSpPr/>
          <p:nvPr/>
        </p:nvSpPr>
        <p:spPr>
          <a:xfrm>
            <a:off x="4150990" y="2493690"/>
            <a:ext cx="4176464" cy="1080120"/>
          </a:xfrm>
          <a:prstGeom prst="actionButtonBlank">
            <a:avLst/>
          </a:prstGeom>
          <a:solidFill>
            <a:schemeClr val="tx2">
              <a:lumMod val="50000"/>
            </a:schemeClr>
          </a:solidFill>
          <a:ln>
            <a:noFill/>
          </a:ln>
          <a:effectLst>
            <a:reflection blurRad="6350" stA="50000" endA="300" endPos="55500" dist="50800" dir="5400000" sy="-100000" algn="bl" rotWithShape="0"/>
          </a:effec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2800" b="1" smtClean="0">
                <a:solidFill>
                  <a:prstClr val="white"/>
                </a:solidFill>
              </a:rPr>
              <a:t>考点梳理</a:t>
            </a:r>
            <a:r>
              <a:rPr lang="en-US" altLang="zh-CN" sz="2800" b="1" smtClean="0">
                <a:solidFill>
                  <a:prstClr val="white"/>
                </a:solidFill>
              </a:rPr>
              <a:t>·</a:t>
            </a:r>
            <a:r>
              <a:rPr lang="zh-CN" altLang="en-US" sz="2800" b="1">
                <a:solidFill>
                  <a:prstClr val="white"/>
                </a:solidFill>
              </a:rPr>
              <a:t>整合</a:t>
            </a:r>
            <a:r>
              <a:rPr lang="zh-CN" altLang="en-US" sz="2800" b="1" smtClean="0">
                <a:solidFill>
                  <a:prstClr val="white"/>
                </a:solidFill>
              </a:rPr>
              <a:t>突破</a:t>
            </a:r>
            <a:endParaRPr lang="zh-CN" altLang="zh-CN" sz="2800" b="1">
              <a:solidFill>
                <a:prstClr val="white"/>
              </a:solidFill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TextBox 18"/>
          <p:cNvSpPr txBox="1"/>
          <p:nvPr/>
        </p:nvSpPr>
        <p:spPr>
          <a:xfrm>
            <a:off x="612000" y="620688"/>
            <a:ext cx="10944000" cy="55454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ctr">
              <a:spcAft>
                <a:spcPct val="0"/>
              </a:spcAft>
            </a:pP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整合考点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9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　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有规可循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的遗传规律与伴性遗传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ctr">
              <a:spcAft>
                <a:spcPct val="0"/>
              </a:spcAft>
            </a:pP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微点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1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　两大遗传规律的相关知识整合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ctr">
              <a:spcAft>
                <a:spcPct val="0"/>
              </a:spcAft>
            </a:pP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任务驱动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zh-CN" altLang="zh-CN" sz="2800" kern="100"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任务</a:t>
            </a:r>
            <a:r>
              <a:rPr lang="en-US" altLang="zh-CN" sz="2800" kern="100">
                <a:latin typeface="Times New Roman" panose="02020603050405020304"/>
                <a:ea typeface="黑体" panose="02010600030101010101" charset="-122"/>
                <a:cs typeface="Courier New" panose="02070309020205020404"/>
              </a:rPr>
              <a:t>1</a:t>
            </a:r>
            <a:r>
              <a:rPr lang="zh-CN" altLang="zh-CN" sz="2800" kern="100"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　完善假说</a:t>
            </a:r>
            <a:r>
              <a:rPr lang="en-US" altLang="zh-CN" sz="2800" kern="100">
                <a:latin typeface="Times New Roman" panose="02020603050405020304"/>
                <a:ea typeface="黑体" panose="02010600030101010101" charset="-122"/>
                <a:cs typeface="Courier New" panose="02070309020205020404"/>
              </a:rPr>
              <a:t>—</a:t>
            </a:r>
            <a:r>
              <a:rPr lang="zh-CN" altLang="zh-CN" sz="2800" kern="100"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演绎法</a:t>
            </a:r>
            <a:endParaRPr lang="zh-CN" altLang="zh-CN" sz="280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3" name="Picture 3" descr="C:\Users\Administrator\Desktop\图片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695606" y="6319663"/>
            <a:ext cx="817563" cy="493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图片 4" descr="时169学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6054"/>
          <a:stretch>
            <a:fillRect/>
          </a:stretch>
        </p:blipFill>
        <p:spPr bwMode="auto">
          <a:xfrm>
            <a:off x="2231572" y="2511973"/>
            <a:ext cx="7704856" cy="2071185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矩形 1"/>
          <p:cNvSpPr/>
          <p:nvPr/>
        </p:nvSpPr>
        <p:spPr>
          <a:xfrm>
            <a:off x="2370811" y="3004738"/>
            <a:ext cx="800219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rgbClr val="FF0000"/>
                </a:solidFill>
                <a:latin typeface="Times New Roman" panose="02020603050405020304"/>
              </a:rPr>
              <a:t>3</a:t>
            </a:r>
            <a:r>
              <a:rPr lang="en-US" altLang="zh-CN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∶</a:t>
            </a:r>
            <a:r>
              <a:rPr lang="en-US" altLang="zh-CN">
                <a:solidFill>
                  <a:srgbClr val="FF0000"/>
                </a:solidFill>
                <a:latin typeface="Times New Roman" panose="02020603050405020304"/>
              </a:rPr>
              <a:t>1</a:t>
            </a:r>
            <a:endParaRPr lang="zh-CN" altLang="en-US"/>
          </a:p>
        </p:txBody>
      </p:sp>
      <p:sp>
        <p:nvSpPr>
          <p:cNvPr id="6" name="矩形 5"/>
          <p:cNvSpPr/>
          <p:nvPr/>
        </p:nvSpPr>
        <p:spPr>
          <a:xfrm>
            <a:off x="7166946" y="3022322"/>
            <a:ext cx="1723549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rgbClr val="FF0000"/>
                </a:solidFill>
                <a:latin typeface="Times New Roman" panose="02020603050405020304"/>
              </a:rPr>
              <a:t>9</a:t>
            </a:r>
            <a:r>
              <a:rPr lang="en-US" altLang="zh-CN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∶</a:t>
            </a:r>
            <a:r>
              <a:rPr lang="en-US" altLang="zh-CN">
                <a:solidFill>
                  <a:srgbClr val="FF0000"/>
                </a:solidFill>
                <a:latin typeface="Times New Roman" panose="02020603050405020304"/>
              </a:rPr>
              <a:t>3</a:t>
            </a:r>
            <a:r>
              <a:rPr lang="en-US" altLang="zh-CN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∶</a:t>
            </a:r>
            <a:r>
              <a:rPr lang="en-US" altLang="zh-CN">
                <a:solidFill>
                  <a:srgbClr val="FF0000"/>
                </a:solidFill>
                <a:latin typeface="Times New Roman" panose="02020603050405020304"/>
              </a:rPr>
              <a:t>3</a:t>
            </a:r>
            <a:r>
              <a:rPr lang="en-US" altLang="zh-CN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∶</a:t>
            </a:r>
            <a:r>
              <a:rPr lang="en-US" altLang="zh-CN">
                <a:solidFill>
                  <a:srgbClr val="FF0000"/>
                </a:solidFill>
                <a:latin typeface="Times New Roman" panose="02020603050405020304"/>
              </a:rPr>
              <a:t>1</a:t>
            </a:r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>
            <a:off x="7320834" y="4005858"/>
            <a:ext cx="1415772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自由组合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6" grpId="0"/>
      <p:bldP spid="6" grpId="1"/>
      <p:bldP spid="7" grpId="0"/>
      <p:bldP spid="7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TextBox 18"/>
          <p:cNvSpPr txBox="1"/>
          <p:nvPr/>
        </p:nvSpPr>
        <p:spPr>
          <a:xfrm>
            <a:off x="612000" y="620688"/>
            <a:ext cx="10944000" cy="55454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/>
            <a:endParaRPr lang="en-US" altLang="zh-CN" sz="2800" kern="100" smtClean="0">
              <a:latin typeface="Times New Roman" panose="02020603050405020304"/>
              <a:ea typeface="黑体" panose="02010600030101010101" charset="-122"/>
              <a:cs typeface="Courier New" panose="02070309020205020404"/>
            </a:endParaRPr>
          </a:p>
        </p:txBody>
      </p:sp>
      <p:pic>
        <p:nvPicPr>
          <p:cNvPr id="3" name="Picture 3" descr="C:\Users\Administrator\Desktop\图片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695606" y="6319663"/>
            <a:ext cx="817563" cy="493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图片 4" descr="时169学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416"/>
          <a:stretch>
            <a:fillRect/>
          </a:stretch>
        </p:blipFill>
        <p:spPr bwMode="auto">
          <a:xfrm>
            <a:off x="2267576" y="837505"/>
            <a:ext cx="7632848" cy="3964139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矩形 1"/>
          <p:cNvSpPr/>
          <p:nvPr/>
        </p:nvSpPr>
        <p:spPr>
          <a:xfrm>
            <a:off x="2881378" y="1589176"/>
            <a:ext cx="1939955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200" err="1">
                <a:solidFill>
                  <a:srgbClr val="FF0000"/>
                </a:solidFill>
                <a:latin typeface="Times New Roman" panose="02020603050405020304"/>
              </a:rPr>
              <a:t>Dd</a:t>
            </a:r>
            <a:r>
              <a:rPr lang="en-US" altLang="zh-CN" sz="2200" err="1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∶</a:t>
            </a:r>
            <a:r>
              <a:rPr lang="en-US" altLang="zh-CN" sz="2200" err="1">
                <a:solidFill>
                  <a:srgbClr val="FF0000"/>
                </a:solidFill>
                <a:latin typeface="Times New Roman" panose="02020603050405020304"/>
              </a:rPr>
              <a:t>dd</a:t>
            </a:r>
            <a:r>
              <a:rPr lang="zh-CN" altLang="zh-CN" sz="2200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en-US" altLang="zh-CN" sz="2200">
                <a:solidFill>
                  <a:srgbClr val="FF0000"/>
                </a:solidFill>
                <a:latin typeface="Times New Roman" panose="02020603050405020304"/>
              </a:rPr>
              <a:t>1</a:t>
            </a:r>
            <a:r>
              <a:rPr lang="en-US" altLang="zh-CN" sz="2200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∶</a:t>
            </a:r>
            <a:r>
              <a:rPr lang="en-US" altLang="zh-CN" sz="2200">
                <a:solidFill>
                  <a:srgbClr val="FF0000"/>
                </a:solidFill>
                <a:latin typeface="Times New Roman" panose="02020603050405020304"/>
              </a:rPr>
              <a:t>1</a:t>
            </a:r>
            <a:endParaRPr lang="zh-CN" altLang="en-US" sz="2200"/>
          </a:p>
        </p:txBody>
      </p:sp>
      <p:sp>
        <p:nvSpPr>
          <p:cNvPr id="6" name="矩形 5"/>
          <p:cNvSpPr/>
          <p:nvPr/>
        </p:nvSpPr>
        <p:spPr>
          <a:xfrm>
            <a:off x="2388395" y="3646576"/>
            <a:ext cx="748923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200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等位</a:t>
            </a:r>
            <a:endParaRPr lang="zh-CN" altLang="en-US" sz="2200"/>
          </a:p>
        </p:txBody>
      </p:sp>
      <p:sp>
        <p:nvSpPr>
          <p:cNvPr id="7" name="矩形 6"/>
          <p:cNvSpPr/>
          <p:nvPr/>
        </p:nvSpPr>
        <p:spPr>
          <a:xfrm>
            <a:off x="9162799" y="3532275"/>
            <a:ext cx="748923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200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非</a:t>
            </a:r>
            <a:r>
              <a:rPr lang="zh-CN" altLang="zh-CN" sz="2200" smtClean="0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等</a:t>
            </a:r>
            <a:endParaRPr lang="zh-CN" altLang="en-US" sz="2200"/>
          </a:p>
        </p:txBody>
      </p:sp>
      <p:sp>
        <p:nvSpPr>
          <p:cNvPr id="8" name="矩形 7"/>
          <p:cNvSpPr/>
          <p:nvPr/>
        </p:nvSpPr>
        <p:spPr>
          <a:xfrm>
            <a:off x="7082372" y="3872980"/>
            <a:ext cx="1031051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200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位基因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6" grpId="0"/>
      <p:bldP spid="6" grpId="1"/>
      <p:bldP spid="7" grpId="0"/>
      <p:bldP spid="7" grpId="1"/>
      <p:bldP spid="8" grpId="0"/>
      <p:bldP spid="8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TextBox 18"/>
          <p:cNvSpPr txBox="1"/>
          <p:nvPr/>
        </p:nvSpPr>
        <p:spPr>
          <a:xfrm>
            <a:off x="612000" y="620688"/>
            <a:ext cx="10944000" cy="55454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>
              <a:spcAft>
                <a:spcPct val="0"/>
              </a:spcAft>
            </a:pPr>
            <a:r>
              <a:rPr lang="zh-CN" altLang="zh-CN" sz="2800" kern="100"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任务</a:t>
            </a:r>
            <a:r>
              <a:rPr lang="en-US" altLang="zh-CN" sz="2800" kern="100">
                <a:latin typeface="Times New Roman" panose="02020603050405020304"/>
                <a:ea typeface="黑体" panose="02010600030101010101" charset="-122"/>
                <a:cs typeface="Courier New" panose="02070309020205020404"/>
              </a:rPr>
              <a:t>2</a:t>
            </a:r>
            <a:r>
              <a:rPr lang="zh-CN" altLang="zh-CN" sz="2800" kern="100"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　把握分离定律和自由组合定律的实质及各比例之间的关系图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(1)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两大遗传定律的实质</a:t>
            </a:r>
            <a:endParaRPr lang="zh-CN" altLang="zh-CN" sz="280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3" name="Picture 3" descr="C:\Users\Administrator\Desktop\图片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695606" y="6319663"/>
            <a:ext cx="817563" cy="493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图片 4" descr="23师说新二轮生物X34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231572" y="1755151"/>
            <a:ext cx="7704856" cy="3276484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矩形 1"/>
          <p:cNvSpPr/>
          <p:nvPr/>
        </p:nvSpPr>
        <p:spPr>
          <a:xfrm>
            <a:off x="4788695" y="1879322"/>
            <a:ext cx="800219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真核</a:t>
            </a:r>
            <a:endParaRPr lang="zh-CN" altLang="en-US"/>
          </a:p>
        </p:txBody>
      </p:sp>
      <p:sp>
        <p:nvSpPr>
          <p:cNvPr id="6" name="矩形 5"/>
          <p:cNvSpPr/>
          <p:nvPr/>
        </p:nvSpPr>
        <p:spPr>
          <a:xfrm>
            <a:off x="6322843" y="1879322"/>
            <a:ext cx="492443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有</a:t>
            </a:r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>
            <a:off x="7795522" y="1879322"/>
            <a:ext cx="1107996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细胞核</a:t>
            </a:r>
            <a:endParaRPr lang="zh-CN" altLang="en-US"/>
          </a:p>
        </p:txBody>
      </p:sp>
      <p:sp>
        <p:nvSpPr>
          <p:cNvPr id="8" name="矩形 7"/>
          <p:cNvSpPr/>
          <p:nvPr/>
        </p:nvSpPr>
        <p:spPr>
          <a:xfrm>
            <a:off x="4771064" y="2960775"/>
            <a:ext cx="1415772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等位基因</a:t>
            </a:r>
            <a:endParaRPr lang="zh-CN" altLang="en-US"/>
          </a:p>
        </p:txBody>
      </p:sp>
      <p:sp>
        <p:nvSpPr>
          <p:cNvPr id="9" name="矩形 8"/>
          <p:cNvSpPr/>
          <p:nvPr/>
        </p:nvSpPr>
        <p:spPr>
          <a:xfrm>
            <a:off x="4711953" y="3347637"/>
            <a:ext cx="2031325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非同源染色体</a:t>
            </a:r>
            <a:endParaRPr lang="zh-CN" altLang="en-US"/>
          </a:p>
        </p:txBody>
      </p:sp>
      <p:sp>
        <p:nvSpPr>
          <p:cNvPr id="10" name="矩形 9"/>
          <p:cNvSpPr/>
          <p:nvPr/>
        </p:nvSpPr>
        <p:spPr>
          <a:xfrm>
            <a:off x="6424065" y="4385130"/>
            <a:ext cx="800219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Ⅰ</a:t>
            </a:r>
            <a:r>
              <a:rPr lang="zh-CN" altLang="zh-CN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后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6" grpId="0"/>
      <p:bldP spid="6" grpId="1"/>
      <p:bldP spid="7" grpId="0"/>
      <p:bldP spid="7" grpId="1"/>
      <p:bldP spid="8" grpId="0"/>
      <p:bldP spid="8" grpId="1"/>
      <p:bldP spid="9" grpId="0"/>
      <p:bldP spid="9" grpId="1"/>
      <p:bldP spid="10" grpId="0"/>
      <p:bldP spid="10" grpId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TextBox 18"/>
          <p:cNvSpPr txBox="1"/>
          <p:nvPr/>
        </p:nvSpPr>
        <p:spPr>
          <a:xfrm>
            <a:off x="612000" y="620688"/>
            <a:ext cx="10944000" cy="55454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(2)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两大遗传</a:t>
            </a:r>
            <a:r>
              <a:rPr lang="zh-CN" altLang="zh-CN" sz="2800" kern="100" smtClean="0">
                <a:latin typeface="Times New Roman" panose="02020603050405020304"/>
                <a:cs typeface="Times New Roman" panose="02020603050405020304"/>
              </a:rPr>
              <a:t>定律各</a:t>
            </a:r>
            <a:endParaRPr lang="en-US" altLang="zh-CN" sz="2800" kern="100" smtClean="0">
              <a:latin typeface="Times New Roman" panose="02020603050405020304"/>
              <a:cs typeface="Times New Roman" panose="02020603050405020304"/>
            </a:endParaRPr>
          </a:p>
          <a:p>
            <a:pPr indent="266700" algn="just">
              <a:spcAft>
                <a:spcPct val="0"/>
              </a:spcAft>
            </a:pPr>
            <a:r>
              <a:rPr lang="zh-CN" altLang="zh-CN" sz="2800" kern="100" smtClean="0">
                <a:latin typeface="Times New Roman" panose="02020603050405020304"/>
                <a:cs typeface="Times New Roman" panose="02020603050405020304"/>
              </a:rPr>
              <a:t>比例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之间的关系图</a:t>
            </a:r>
            <a:endParaRPr lang="zh-CN" altLang="zh-CN" sz="280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3" name="Picture 3" descr="C:\Users\Administrator\Desktop\图片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695606" y="6319663"/>
            <a:ext cx="817563" cy="493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图片 4"/>
          <p:cNvPicPr/>
          <p:nvPr/>
        </p:nvPicPr>
        <p:blipFill>
          <a:blip r:embed="rId3"/>
          <a:stretch>
            <a:fillRect/>
          </a:stretch>
        </p:blipFill>
        <p:spPr>
          <a:xfrm>
            <a:off x="4222998" y="261442"/>
            <a:ext cx="6917976" cy="5904656"/>
          </a:xfrm>
          <a:prstGeom prst="rect">
            <a:avLst/>
          </a:prstGeom>
        </p:spPr>
      </p:pic>
      <p:sp>
        <p:nvSpPr>
          <p:cNvPr id="2" name="矩形 1"/>
          <p:cNvSpPr/>
          <p:nvPr/>
        </p:nvSpPr>
        <p:spPr>
          <a:xfrm>
            <a:off x="5303118" y="885791"/>
            <a:ext cx="1210588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等位基因</a:t>
            </a:r>
            <a:endParaRPr lang="zh-CN" altLang="en-US" sz="2000"/>
          </a:p>
        </p:txBody>
      </p:sp>
      <p:sp>
        <p:nvSpPr>
          <p:cNvPr id="6" name="矩形 5"/>
          <p:cNvSpPr/>
          <p:nvPr/>
        </p:nvSpPr>
        <p:spPr>
          <a:xfrm>
            <a:off x="5573147" y="1269554"/>
            <a:ext cx="954107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 smtClean="0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同源</a:t>
            </a:r>
            <a:r>
              <a:rPr lang="zh-CN" altLang="zh-CN" sz="2000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染</a:t>
            </a:r>
            <a:endParaRPr lang="zh-CN" altLang="en-US" sz="2000"/>
          </a:p>
        </p:txBody>
      </p:sp>
      <p:sp>
        <p:nvSpPr>
          <p:cNvPr id="7" name="矩形 6"/>
          <p:cNvSpPr/>
          <p:nvPr/>
        </p:nvSpPr>
        <p:spPr>
          <a:xfrm>
            <a:off x="5325571" y="1701602"/>
            <a:ext cx="697627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 smtClean="0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色</a:t>
            </a:r>
            <a:r>
              <a:rPr lang="zh-CN" altLang="zh-CN" sz="2000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体</a:t>
            </a:r>
            <a:endParaRPr lang="zh-CN" altLang="en-US" sz="2000"/>
          </a:p>
        </p:txBody>
      </p:sp>
      <p:sp>
        <p:nvSpPr>
          <p:cNvPr id="8" name="矩形 7"/>
          <p:cNvSpPr/>
          <p:nvPr/>
        </p:nvSpPr>
        <p:spPr>
          <a:xfrm>
            <a:off x="6731795" y="2327729"/>
            <a:ext cx="697627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rgbClr val="FF0000"/>
                </a:solidFill>
                <a:latin typeface="Times New Roman" panose="02020603050405020304"/>
              </a:rPr>
              <a:t>1</a:t>
            </a:r>
            <a:r>
              <a:rPr lang="en-US" altLang="zh-CN" sz="2000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∶</a:t>
            </a:r>
            <a:r>
              <a:rPr lang="en-US" altLang="zh-CN" sz="2000">
                <a:solidFill>
                  <a:srgbClr val="FF0000"/>
                </a:solidFill>
                <a:latin typeface="Times New Roman" panose="02020603050405020304"/>
              </a:rPr>
              <a:t>1</a:t>
            </a:r>
            <a:endParaRPr lang="zh-CN" altLang="en-US" sz="2000"/>
          </a:p>
        </p:txBody>
      </p:sp>
      <p:sp>
        <p:nvSpPr>
          <p:cNvPr id="9" name="矩形 8"/>
          <p:cNvSpPr/>
          <p:nvPr/>
        </p:nvSpPr>
        <p:spPr>
          <a:xfrm>
            <a:off x="9263979" y="287913"/>
            <a:ext cx="697627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rgbClr val="FF0000"/>
                </a:solidFill>
                <a:latin typeface="Times New Roman" panose="02020603050405020304"/>
              </a:rPr>
              <a:t>3</a:t>
            </a:r>
            <a:r>
              <a:rPr lang="en-US" altLang="zh-CN" sz="2000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∶</a:t>
            </a:r>
            <a:r>
              <a:rPr lang="en-US" altLang="zh-CN" sz="2000">
                <a:solidFill>
                  <a:srgbClr val="FF0000"/>
                </a:solidFill>
                <a:latin typeface="Times New Roman" panose="02020603050405020304"/>
              </a:rPr>
              <a:t>1</a:t>
            </a:r>
            <a:endParaRPr lang="zh-CN" altLang="en-US" sz="2000"/>
          </a:p>
        </p:txBody>
      </p:sp>
      <p:sp>
        <p:nvSpPr>
          <p:cNvPr id="10" name="矩形 9"/>
          <p:cNvSpPr/>
          <p:nvPr/>
        </p:nvSpPr>
        <p:spPr>
          <a:xfrm>
            <a:off x="9263979" y="989065"/>
            <a:ext cx="697627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rgbClr val="FF0000"/>
                </a:solidFill>
                <a:latin typeface="Times New Roman" panose="02020603050405020304"/>
              </a:rPr>
              <a:t>1</a:t>
            </a:r>
            <a:r>
              <a:rPr lang="en-US" altLang="zh-CN" sz="2000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∶</a:t>
            </a:r>
            <a:r>
              <a:rPr lang="en-US" altLang="zh-CN" sz="2000">
                <a:solidFill>
                  <a:srgbClr val="FF0000"/>
                </a:solidFill>
                <a:latin typeface="Times New Roman" panose="02020603050405020304"/>
              </a:rPr>
              <a:t>1</a:t>
            </a:r>
            <a:endParaRPr lang="zh-CN" altLang="en-US" sz="2000"/>
          </a:p>
        </p:txBody>
      </p:sp>
      <p:sp>
        <p:nvSpPr>
          <p:cNvPr id="11" name="矩形 10"/>
          <p:cNvSpPr/>
          <p:nvPr/>
        </p:nvSpPr>
        <p:spPr>
          <a:xfrm>
            <a:off x="5298557" y="3286091"/>
            <a:ext cx="1723549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非同源染色体</a:t>
            </a:r>
            <a:endParaRPr lang="zh-CN" altLang="en-US" sz="2000"/>
          </a:p>
        </p:txBody>
      </p:sp>
      <p:sp>
        <p:nvSpPr>
          <p:cNvPr id="12" name="矩形 11"/>
          <p:cNvSpPr/>
          <p:nvPr/>
        </p:nvSpPr>
        <p:spPr>
          <a:xfrm>
            <a:off x="5019729" y="4895084"/>
            <a:ext cx="1723549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非同源染色体</a:t>
            </a:r>
            <a:endParaRPr lang="zh-CN" altLang="en-US" sz="2000"/>
          </a:p>
        </p:txBody>
      </p:sp>
      <p:sp>
        <p:nvSpPr>
          <p:cNvPr id="13" name="矩形 12"/>
          <p:cNvSpPr/>
          <p:nvPr/>
        </p:nvSpPr>
        <p:spPr>
          <a:xfrm>
            <a:off x="6689993" y="5126708"/>
            <a:ext cx="1467068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rgbClr val="FF0000"/>
                </a:solidFill>
                <a:latin typeface="Times New Roman" panose="02020603050405020304"/>
              </a:rPr>
              <a:t>1</a:t>
            </a:r>
            <a:r>
              <a:rPr lang="zh-CN" altLang="zh-CN" sz="2000">
                <a:solidFill>
                  <a:srgbClr val="FF0000"/>
                </a:solidFill>
                <a:cs typeface="Times New Roman" panose="02020603050405020304"/>
              </a:rPr>
              <a:t>∶</a:t>
            </a:r>
            <a:r>
              <a:rPr lang="en-US" altLang="zh-CN" sz="2000">
                <a:solidFill>
                  <a:srgbClr val="FF0000"/>
                </a:solidFill>
                <a:latin typeface="Times New Roman" panose="02020603050405020304"/>
              </a:rPr>
              <a:t>1</a:t>
            </a:r>
            <a:r>
              <a:rPr lang="en-US" altLang="zh-CN" sz="2000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∶</a:t>
            </a:r>
            <a:r>
              <a:rPr lang="en-US" altLang="zh-CN" sz="2000">
                <a:solidFill>
                  <a:srgbClr val="FF0000"/>
                </a:solidFill>
                <a:latin typeface="Times New Roman" panose="02020603050405020304"/>
              </a:rPr>
              <a:t>1</a:t>
            </a:r>
            <a:r>
              <a:rPr lang="en-US" altLang="zh-CN" sz="2000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∶</a:t>
            </a:r>
            <a:r>
              <a:rPr lang="en-US" altLang="zh-CN" sz="2000">
                <a:solidFill>
                  <a:srgbClr val="FF0000"/>
                </a:solidFill>
                <a:latin typeface="Times New Roman" panose="02020603050405020304"/>
              </a:rPr>
              <a:t>1</a:t>
            </a:r>
            <a:endParaRPr lang="zh-CN" altLang="en-US" sz="2000"/>
          </a:p>
        </p:txBody>
      </p:sp>
      <p:sp>
        <p:nvSpPr>
          <p:cNvPr id="14" name="矩形 13"/>
          <p:cNvSpPr/>
          <p:nvPr/>
        </p:nvSpPr>
        <p:spPr>
          <a:xfrm>
            <a:off x="9637585" y="3312468"/>
            <a:ext cx="1467068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rgbClr val="FF0000"/>
                </a:solidFill>
                <a:latin typeface="Times New Roman" panose="02020603050405020304"/>
              </a:rPr>
              <a:t>9</a:t>
            </a:r>
            <a:r>
              <a:rPr lang="en-US" altLang="zh-CN" sz="2000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∶</a:t>
            </a:r>
            <a:r>
              <a:rPr lang="en-US" altLang="zh-CN" sz="2000">
                <a:solidFill>
                  <a:srgbClr val="FF0000"/>
                </a:solidFill>
                <a:latin typeface="Times New Roman" panose="02020603050405020304"/>
              </a:rPr>
              <a:t>3</a:t>
            </a:r>
            <a:r>
              <a:rPr lang="en-US" altLang="zh-CN" sz="2000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∶</a:t>
            </a:r>
            <a:r>
              <a:rPr lang="en-US" altLang="zh-CN" sz="2000">
                <a:solidFill>
                  <a:srgbClr val="FF0000"/>
                </a:solidFill>
                <a:latin typeface="Times New Roman" panose="02020603050405020304"/>
              </a:rPr>
              <a:t>3</a:t>
            </a:r>
            <a:r>
              <a:rPr lang="en-US" altLang="zh-CN" sz="2000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∶</a:t>
            </a:r>
            <a:r>
              <a:rPr lang="en-US" altLang="zh-CN" sz="2000">
                <a:solidFill>
                  <a:srgbClr val="FF0000"/>
                </a:solidFill>
                <a:latin typeface="Times New Roman" panose="02020603050405020304"/>
              </a:rPr>
              <a:t>1</a:t>
            </a:r>
            <a:endParaRPr lang="zh-CN" altLang="en-US" sz="2000"/>
          </a:p>
        </p:txBody>
      </p:sp>
      <p:sp>
        <p:nvSpPr>
          <p:cNvPr id="15" name="矩形 14"/>
          <p:cNvSpPr/>
          <p:nvPr/>
        </p:nvSpPr>
        <p:spPr>
          <a:xfrm>
            <a:off x="9558453" y="4007061"/>
            <a:ext cx="1467068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rgbClr val="FF0000"/>
                </a:solidFill>
                <a:latin typeface="Times New Roman" panose="02020603050405020304"/>
              </a:rPr>
              <a:t>1</a:t>
            </a:r>
            <a:r>
              <a:rPr lang="en-US" altLang="zh-CN" sz="2000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∶</a:t>
            </a:r>
            <a:r>
              <a:rPr lang="en-US" altLang="zh-CN" sz="2000">
                <a:solidFill>
                  <a:srgbClr val="FF0000"/>
                </a:solidFill>
                <a:latin typeface="Times New Roman" panose="02020603050405020304"/>
              </a:rPr>
              <a:t>1</a:t>
            </a:r>
            <a:r>
              <a:rPr lang="en-US" altLang="zh-CN" sz="2000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∶</a:t>
            </a:r>
            <a:r>
              <a:rPr lang="en-US" altLang="zh-CN" sz="2000">
                <a:solidFill>
                  <a:srgbClr val="FF0000"/>
                </a:solidFill>
                <a:latin typeface="Times New Roman" panose="02020603050405020304"/>
              </a:rPr>
              <a:t>1</a:t>
            </a:r>
            <a:r>
              <a:rPr lang="en-US" altLang="zh-CN" sz="2000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∶</a:t>
            </a:r>
            <a:r>
              <a:rPr lang="en-US" altLang="zh-CN" sz="2000">
                <a:solidFill>
                  <a:srgbClr val="FF0000"/>
                </a:solidFill>
                <a:latin typeface="Times New Roman" panose="02020603050405020304"/>
              </a:rPr>
              <a:t>1</a:t>
            </a:r>
            <a:endParaRPr lang="zh-CN" altLang="en-US" sz="20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xit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6" grpId="0"/>
      <p:bldP spid="6" grpId="1"/>
      <p:bldP spid="7" grpId="0"/>
      <p:bldP spid="7" grpId="1"/>
      <p:bldP spid="8" grpId="0"/>
      <p:bldP spid="8" grpId="1"/>
      <p:bldP spid="9" grpId="0"/>
      <p:bldP spid="9" grpId="1"/>
      <p:bldP spid="10" grpId="0"/>
      <p:bldP spid="10" grpId="1"/>
      <p:bldP spid="11" grpId="0"/>
      <p:bldP spid="11" grpId="1"/>
      <p:bldP spid="12" grpId="0"/>
      <p:bldP spid="12" grpId="1"/>
      <p:bldP spid="13" grpId="0"/>
      <p:bldP spid="13" grpId="1"/>
      <p:bldP spid="14" grpId="0"/>
      <p:bldP spid="14" grpId="1"/>
      <p:bldP spid="15" grpId="0"/>
      <p:bldP spid="15" grpId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TextBox 18"/>
          <p:cNvSpPr txBox="1"/>
          <p:nvPr/>
        </p:nvSpPr>
        <p:spPr>
          <a:xfrm>
            <a:off x="612000" y="620688"/>
            <a:ext cx="10944000" cy="55454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>
              <a:spcAft>
                <a:spcPct val="0"/>
              </a:spcAft>
            </a:pPr>
            <a:r>
              <a:rPr lang="zh-CN" altLang="zh-CN" sz="2800" kern="100"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任务</a:t>
            </a:r>
            <a:r>
              <a:rPr lang="en-US" altLang="zh-CN" sz="2800" kern="100">
                <a:latin typeface="Times New Roman" panose="02020603050405020304"/>
                <a:ea typeface="黑体" panose="02010600030101010101" charset="-122"/>
                <a:cs typeface="Courier New" panose="02070309020205020404"/>
              </a:rPr>
              <a:t>3</a:t>
            </a:r>
            <a:r>
              <a:rPr lang="zh-CN" altLang="zh-CN" sz="2800" kern="100"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　关注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“</a:t>
            </a:r>
            <a:r>
              <a:rPr lang="en-US" altLang="zh-CN" sz="2800" kern="100">
                <a:latin typeface="Times New Roman" panose="02020603050405020304"/>
                <a:ea typeface="黑体" panose="02010600030101010101" charset="-122"/>
                <a:cs typeface="Courier New" panose="02070309020205020404"/>
              </a:rPr>
              <a:t>3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”</a:t>
            </a:r>
            <a:r>
              <a:rPr lang="zh-CN" altLang="zh-CN" sz="2800" kern="100"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个失分点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(1)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杂合子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(Aa)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产生雌雄配子种类相同、数量不相等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①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雌雄配子都有两种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(A</a:t>
            </a:r>
            <a:r>
              <a:rPr lang="en-US" altLang="zh-CN" sz="2800" kern="100" err="1">
                <a:latin typeface="宋体" panose="02010600030101010101" pitchFamily="2" charset="-122"/>
                <a:cs typeface="Times New Roman" panose="02020603050405020304"/>
              </a:rPr>
              <a:t>∶</a:t>
            </a:r>
            <a:r>
              <a:rPr lang="en-US" altLang="zh-CN" sz="2800" kern="100" err="1">
                <a:latin typeface="Times New Roman" panose="02020603050405020304"/>
                <a:cs typeface="Courier New" panose="02070309020205020404"/>
              </a:rPr>
              <a:t>a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1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∶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1)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。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②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一般来说雄配子数远多于雌配子数。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(2)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自交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≠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自由交配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①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自交：强调相同基因型个体之间的交配。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②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自由交配：强调群体中所有个体随机交配。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(3)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性状分离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≠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基因重组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性状分离是等位基因彼此分离所致，基因重组是控制不同性状的基因即非等位基因重新组合。</a:t>
            </a:r>
            <a:endParaRPr lang="zh-CN" altLang="zh-CN" sz="280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TextBox 18"/>
          <p:cNvSpPr txBox="1"/>
          <p:nvPr/>
        </p:nvSpPr>
        <p:spPr>
          <a:xfrm>
            <a:off x="612000" y="620688"/>
            <a:ext cx="10944000" cy="55454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>
              <a:spcAft>
                <a:spcPct val="0"/>
              </a:spcAft>
            </a:pPr>
            <a:r>
              <a:rPr lang="zh-CN" altLang="zh-CN" sz="2800" kern="100"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任务</a:t>
            </a:r>
            <a:r>
              <a:rPr lang="en-US" altLang="zh-CN" sz="2800" kern="100">
                <a:latin typeface="Times New Roman" panose="02020603050405020304"/>
                <a:ea typeface="黑体" panose="02010600030101010101" charset="-122"/>
                <a:cs typeface="Courier New" panose="02070309020205020404"/>
              </a:rPr>
              <a:t>4</a:t>
            </a:r>
            <a:r>
              <a:rPr lang="zh-CN" altLang="zh-CN" sz="2800" kern="100"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　辨明性状分离比出现偏离的原因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(1)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具有一对相对性状的杂合子自交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Aa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×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Aa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→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1AA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∶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2Aa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∶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1aa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①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2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∶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1</a:t>
            </a:r>
            <a:r>
              <a:rPr lang="en-US" altLang="zh-CN" sz="2800" kern="100">
                <a:latin typeface="Cambria Math" panose="02040503050406030204"/>
                <a:cs typeface="Cambria Math" panose="02040503050406030204"/>
              </a:rPr>
              <a:t>⇒</a:t>
            </a:r>
            <a:r>
              <a:rPr lang="zh-CN" altLang="zh-CN" sz="2800" u="sng" kern="100">
                <a:latin typeface="Times New Roman" panose="02020603050405020304"/>
                <a:cs typeface="Times New Roman" panose="02020603050405020304"/>
              </a:rPr>
              <a:t>　　　　　　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，即基因型为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AA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的个体不存活。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②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全为显性</a:t>
            </a:r>
            <a:r>
              <a:rPr lang="en-US" altLang="zh-CN" sz="2800" kern="100">
                <a:latin typeface="Cambria Math" panose="02040503050406030204"/>
                <a:cs typeface="Cambria Math" panose="02040503050406030204"/>
              </a:rPr>
              <a:t>⇒</a:t>
            </a:r>
            <a:r>
              <a:rPr lang="zh-CN" altLang="zh-CN" sz="2800" u="sng" kern="100">
                <a:latin typeface="Times New Roman" panose="02020603050405020304"/>
                <a:cs typeface="Times New Roman" panose="02020603050405020304"/>
              </a:rPr>
              <a:t>　　　　　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，即基因型为</a:t>
            </a:r>
            <a:r>
              <a:rPr lang="en-US" altLang="zh-CN" sz="2800" kern="100" err="1">
                <a:latin typeface="Times New Roman" panose="02020603050405020304"/>
                <a:cs typeface="Courier New" panose="02070309020205020404"/>
              </a:rPr>
              <a:t>aa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的个体不存活。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③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1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∶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2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∶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1</a:t>
            </a:r>
            <a:r>
              <a:rPr lang="en-US" altLang="zh-CN" sz="2800" kern="100">
                <a:latin typeface="Cambria Math" panose="02040503050406030204"/>
                <a:cs typeface="Cambria Math" panose="02040503050406030204"/>
              </a:rPr>
              <a:t>⇒</a:t>
            </a:r>
            <a:r>
              <a:rPr lang="zh-CN" altLang="zh-CN" sz="2800" u="sng" kern="100">
                <a:latin typeface="Times New Roman" panose="02020603050405020304"/>
                <a:cs typeface="Times New Roman" panose="02020603050405020304"/>
              </a:rPr>
              <a:t>　　　　　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，即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AA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、</a:t>
            </a:r>
            <a:r>
              <a:rPr lang="en-US" altLang="zh-CN" sz="2800" kern="100" err="1">
                <a:latin typeface="Times New Roman" panose="02020603050405020304"/>
                <a:cs typeface="Courier New" panose="02070309020205020404"/>
              </a:rPr>
              <a:t>Aa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、</a:t>
            </a:r>
            <a:r>
              <a:rPr lang="en-US" altLang="zh-CN" sz="2800" kern="100" err="1">
                <a:latin typeface="Times New Roman" panose="02020603050405020304"/>
                <a:cs typeface="Courier New" panose="02070309020205020404"/>
              </a:rPr>
              <a:t>aa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的表型各不相同。</a:t>
            </a:r>
            <a:endParaRPr lang="zh-CN" altLang="zh-CN" sz="280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3" name="Picture 3" descr="C:\Users\Administrator\Desktop\图片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695606" y="6319663"/>
            <a:ext cx="817563" cy="493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矩形 1"/>
          <p:cNvSpPr/>
          <p:nvPr/>
        </p:nvSpPr>
        <p:spPr>
          <a:xfrm>
            <a:off x="2388304" y="1923283"/>
            <a:ext cx="2031325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显性纯合致死</a:t>
            </a:r>
            <a:endParaRPr lang="zh-CN" altLang="en-US"/>
          </a:p>
        </p:txBody>
      </p:sp>
      <p:sp>
        <p:nvSpPr>
          <p:cNvPr id="5" name="矩形 4"/>
          <p:cNvSpPr/>
          <p:nvPr/>
        </p:nvSpPr>
        <p:spPr>
          <a:xfrm>
            <a:off x="2926854" y="2371691"/>
            <a:ext cx="2031325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隐性纯合致死</a:t>
            </a:r>
            <a:endParaRPr lang="zh-CN" altLang="en-US"/>
          </a:p>
        </p:txBody>
      </p:sp>
      <p:sp>
        <p:nvSpPr>
          <p:cNvPr id="6" name="矩形 5"/>
          <p:cNvSpPr/>
          <p:nvPr/>
        </p:nvSpPr>
        <p:spPr>
          <a:xfrm>
            <a:off x="2885092" y="2784930"/>
            <a:ext cx="1723549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不完全显性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5" grpId="0"/>
      <p:bldP spid="5" grpId="1"/>
      <p:bldP spid="6" grpId="0"/>
      <p:bldP spid="6" grpId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TextBox 18"/>
          <p:cNvSpPr txBox="1"/>
          <p:nvPr/>
        </p:nvSpPr>
        <p:spPr>
          <a:xfrm>
            <a:off x="612000" y="620688"/>
            <a:ext cx="10944000" cy="55454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(2)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两对相对性状的遗传现象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①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自由组合定律的异常分离比：</a:t>
            </a:r>
            <a:endParaRPr lang="zh-CN" altLang="zh-CN" sz="280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5" name="图片 4" descr="22老二轮生物书105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216701" y="1773610"/>
            <a:ext cx="7734598" cy="388843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TextBox 18"/>
          <p:cNvSpPr txBox="1"/>
          <p:nvPr/>
        </p:nvSpPr>
        <p:spPr>
          <a:xfrm>
            <a:off x="612000" y="620688"/>
            <a:ext cx="10944000" cy="55454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②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基因完全连锁现象：</a:t>
            </a:r>
            <a:endParaRPr lang="zh-CN" altLang="zh-CN" sz="280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3" name="Picture 3" descr="C:\Users\Administrator\Desktop\图片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695606" y="6319663"/>
            <a:ext cx="817563" cy="493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" name="表格 1"/>
          <p:cNvGraphicFramePr>
            <a:graphicFrameLocks noGrp="1"/>
          </p:cNvGraphicFramePr>
          <p:nvPr/>
        </p:nvGraphicFramePr>
        <p:xfrm>
          <a:off x="1270670" y="1341562"/>
          <a:ext cx="9904760" cy="3096344"/>
        </p:xfrm>
        <a:graphic>
          <a:graphicData uri="http://schemas.openxmlformats.org/drawingml/2006/table">
            <a:tbl>
              <a:tblPr/>
              <a:tblGrid>
                <a:gridCol w="1366670"/>
                <a:gridCol w="2103672"/>
                <a:gridCol w="6434418"/>
              </a:tblGrid>
              <a:tr h="1512168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图</a:t>
                      </a:r>
                      <a:r>
                        <a:rPr lang="en-US" sz="2800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1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en-US" sz="2800" kern="100">
                        <a:effectLst/>
                        <a:latin typeface="Times New Roman" panose="02020603050405020304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en-US" sz="2800" kern="100">
                        <a:effectLst/>
                        <a:latin typeface="Times New Roman" panose="02020603050405020304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84176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图</a:t>
                      </a:r>
                      <a:r>
                        <a:rPr lang="en-US" sz="2800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2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</a:tr>
            </a:tbl>
          </a:graphicData>
        </a:graphic>
      </p:graphicFrame>
      <p:pic>
        <p:nvPicPr>
          <p:cNvPr id="1027" name="图片 17" descr="22老二轮生物书10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966518" y="1472594"/>
            <a:ext cx="1328607" cy="1309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图片 2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349"/>
          <a:stretch>
            <a:fillRect/>
          </a:stretch>
        </p:blipFill>
        <p:spPr bwMode="auto">
          <a:xfrm>
            <a:off x="5287955" y="1629594"/>
            <a:ext cx="5349497" cy="2505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" name="图片 16" descr="22老二轮生物书10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966518" y="2997746"/>
            <a:ext cx="1363674" cy="1348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矩形 4"/>
          <p:cNvSpPr/>
          <p:nvPr/>
        </p:nvSpPr>
        <p:spPr>
          <a:xfrm>
            <a:off x="7435180" y="2371691"/>
            <a:ext cx="800219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rgbClr val="FF0000"/>
                </a:solidFill>
                <a:latin typeface="Times New Roman" panose="02020603050405020304"/>
              </a:rPr>
              <a:t>3</a:t>
            </a:r>
            <a:r>
              <a:rPr lang="en-US" altLang="zh-CN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∶</a:t>
            </a:r>
            <a:r>
              <a:rPr lang="en-US" altLang="zh-CN">
                <a:solidFill>
                  <a:srgbClr val="FF0000"/>
                </a:solidFill>
                <a:latin typeface="Times New Roman" panose="02020603050405020304"/>
              </a:rPr>
              <a:t>1</a:t>
            </a:r>
            <a:endParaRPr lang="zh-CN" altLang="en-US"/>
          </a:p>
        </p:txBody>
      </p:sp>
      <p:sp>
        <p:nvSpPr>
          <p:cNvPr id="6" name="矩形 5"/>
          <p:cNvSpPr/>
          <p:nvPr/>
        </p:nvSpPr>
        <p:spPr>
          <a:xfrm>
            <a:off x="7248309" y="3567445"/>
            <a:ext cx="1261884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rgbClr val="FF0000"/>
                </a:solidFill>
                <a:latin typeface="Times New Roman" panose="02020603050405020304"/>
              </a:rPr>
              <a:t>1</a:t>
            </a:r>
            <a:r>
              <a:rPr lang="en-US" altLang="zh-CN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∶</a:t>
            </a:r>
            <a:r>
              <a:rPr lang="en-US" altLang="zh-CN">
                <a:solidFill>
                  <a:srgbClr val="FF0000"/>
                </a:solidFill>
                <a:latin typeface="Times New Roman" panose="02020603050405020304"/>
              </a:rPr>
              <a:t>2</a:t>
            </a:r>
            <a:r>
              <a:rPr lang="en-US" altLang="zh-CN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∶</a:t>
            </a:r>
            <a:r>
              <a:rPr lang="en-US" altLang="zh-CN">
                <a:solidFill>
                  <a:srgbClr val="FF0000"/>
                </a:solidFill>
                <a:latin typeface="Times New Roman" panose="02020603050405020304"/>
              </a:rPr>
              <a:t>1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6" grpId="0"/>
      <p:bldP spid="6" grpId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TextBox 18"/>
          <p:cNvSpPr txBox="1"/>
          <p:nvPr/>
        </p:nvSpPr>
        <p:spPr>
          <a:xfrm>
            <a:off x="612000" y="620688"/>
            <a:ext cx="10944000" cy="55454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>
              <a:spcAft>
                <a:spcPct val="0"/>
              </a:spcAft>
            </a:pPr>
            <a:r>
              <a:rPr lang="zh-CN" altLang="zh-CN" sz="2800" kern="100"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任务</a:t>
            </a:r>
            <a:r>
              <a:rPr lang="en-US" altLang="zh-CN" sz="2800" kern="100">
                <a:latin typeface="Times New Roman" panose="02020603050405020304"/>
                <a:ea typeface="黑体" panose="02010600030101010101" charset="-122"/>
                <a:cs typeface="Courier New" panose="02070309020205020404"/>
              </a:rPr>
              <a:t>5</a:t>
            </a:r>
            <a:r>
              <a:rPr lang="zh-CN" altLang="zh-CN" sz="2800" kern="100"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　明确性状显隐性的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“</a:t>
            </a:r>
            <a:r>
              <a:rPr lang="en-US" altLang="zh-CN" sz="2800" kern="100">
                <a:latin typeface="Times New Roman" panose="02020603050405020304"/>
                <a:ea typeface="黑体" panose="02010600030101010101" charset="-122"/>
                <a:cs typeface="Courier New" panose="02070309020205020404"/>
              </a:rPr>
              <a:t>2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”</a:t>
            </a:r>
            <a:r>
              <a:rPr lang="zh-CN" altLang="zh-CN" sz="2800" kern="100"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大判断方法</a:t>
            </a:r>
            <a:endParaRPr lang="zh-CN" altLang="zh-CN" sz="280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5" name="图片 4" descr="22老二轮生物书10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411592" y="1470070"/>
            <a:ext cx="7344816" cy="384664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TextBox 18"/>
          <p:cNvSpPr txBox="1"/>
          <p:nvPr/>
        </p:nvSpPr>
        <p:spPr>
          <a:xfrm>
            <a:off x="612000" y="620688"/>
            <a:ext cx="10944000" cy="55454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>
              <a:spcAft>
                <a:spcPct val="0"/>
              </a:spcAft>
            </a:pPr>
            <a:endParaRPr lang="en-US" altLang="zh-CN" sz="2800" kern="100" smtClean="0">
              <a:latin typeface="Times New Roman" panose="02020603050405020304"/>
              <a:cs typeface="Times New Roman" panose="02020603050405020304"/>
            </a:endParaRPr>
          </a:p>
          <a:p>
            <a:pPr indent="266700" algn="just">
              <a:spcAft>
                <a:spcPct val="0"/>
              </a:spcAft>
            </a:pPr>
            <a:r>
              <a:rPr lang="zh-CN" altLang="zh-CN" sz="2800" kern="100" smtClean="0">
                <a:latin typeface="Times New Roman" panose="02020603050405020304"/>
                <a:cs typeface="Times New Roman" panose="02020603050405020304"/>
              </a:rPr>
              <a:t>【易错提醒】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(1)</a:t>
            </a:r>
            <a:r>
              <a:rPr lang="zh-CN" altLang="zh-CN" sz="2800" kern="100">
                <a:latin typeface="Times New Roman" panose="02020603050405020304"/>
                <a:ea typeface="楷体_GB2312" panose="02010609030101010101" charset="-122"/>
                <a:cs typeface="Times New Roman" panose="02020603050405020304"/>
              </a:rPr>
              <a:t>若某个体自交后出现</a:t>
            </a:r>
            <a:r>
              <a:rPr lang="en-US" altLang="zh-CN" sz="2800" kern="100"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3</a:t>
            </a:r>
            <a:r>
              <a:rPr lang="en-US" altLang="zh-CN" sz="2800" kern="100">
                <a:latin typeface="宋体" panose="02010600030101010101" pitchFamily="2" charset="-122"/>
                <a:ea typeface="楷体_GB2312" panose="02010609030101010101" charset="-122"/>
                <a:cs typeface="Times New Roman" panose="02020603050405020304"/>
              </a:rPr>
              <a:t>∶</a:t>
            </a:r>
            <a:r>
              <a:rPr lang="en-US" altLang="zh-CN" sz="2800" kern="100"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1</a:t>
            </a:r>
            <a:r>
              <a:rPr lang="zh-CN" altLang="zh-CN" sz="2800" kern="100">
                <a:latin typeface="Times New Roman" panose="02020603050405020304"/>
                <a:ea typeface="楷体_GB2312" panose="02010609030101010101" charset="-122"/>
                <a:cs typeface="Times New Roman" panose="02020603050405020304"/>
              </a:rPr>
              <a:t>的性状分离比，可为一对等位基因的杂合子自交，或为两对等位基因</a:t>
            </a:r>
            <a:r>
              <a:rPr lang="en-US" altLang="zh-CN" sz="2800" kern="100"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(</a:t>
            </a:r>
            <a:r>
              <a:rPr lang="zh-CN" altLang="zh-CN" sz="2800" kern="100">
                <a:latin typeface="Times New Roman" panose="02020603050405020304"/>
                <a:ea typeface="楷体_GB2312" panose="02010609030101010101" charset="-122"/>
                <a:cs typeface="Times New Roman" panose="02020603050405020304"/>
              </a:rPr>
              <a:t>其中显性全在一条染色体上，隐性基因在另一条染色体上</a:t>
            </a:r>
            <a:r>
              <a:rPr lang="en-US" altLang="zh-CN" sz="2800" kern="100"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)</a:t>
            </a:r>
            <a:r>
              <a:rPr lang="zh-CN" altLang="zh-CN" sz="2800" kern="100">
                <a:latin typeface="Times New Roman" panose="02020603050405020304"/>
                <a:ea typeface="楷体_GB2312" panose="02010609030101010101" charset="-122"/>
                <a:cs typeface="Times New Roman" panose="02020603050405020304"/>
              </a:rPr>
              <a:t>的杂合子自交。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(2)</a:t>
            </a:r>
            <a:r>
              <a:rPr lang="zh-CN" altLang="zh-CN" sz="2800" kern="100">
                <a:latin typeface="Times New Roman" panose="02020603050405020304"/>
                <a:ea typeface="楷体_GB2312" panose="02010609030101010101" charset="-122"/>
                <a:cs typeface="Times New Roman" panose="02020603050405020304"/>
              </a:rPr>
              <a:t>若两对等位基因的个体自交后代性状分离比不为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“</a:t>
            </a:r>
            <a:r>
              <a:rPr lang="en-US" altLang="zh-CN" sz="2800" kern="100"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9</a:t>
            </a:r>
            <a:r>
              <a:rPr lang="en-US" altLang="zh-CN" sz="2800" kern="100">
                <a:latin typeface="宋体" panose="02010600030101010101" pitchFamily="2" charset="-122"/>
                <a:ea typeface="楷体_GB2312" panose="02010609030101010101" charset="-122"/>
                <a:cs typeface="Times New Roman" panose="02020603050405020304"/>
              </a:rPr>
              <a:t>∶</a:t>
            </a:r>
            <a:r>
              <a:rPr lang="en-US" altLang="zh-CN" sz="2800" kern="100"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3</a:t>
            </a:r>
            <a:r>
              <a:rPr lang="en-US" altLang="zh-CN" sz="2800" kern="100">
                <a:latin typeface="宋体" panose="02010600030101010101" pitchFamily="2" charset="-122"/>
                <a:ea typeface="楷体_GB2312" panose="02010609030101010101" charset="-122"/>
                <a:cs typeface="Times New Roman" panose="02020603050405020304"/>
              </a:rPr>
              <a:t>∶</a:t>
            </a:r>
            <a:r>
              <a:rPr lang="en-US" altLang="zh-CN" sz="2800" kern="100"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3</a:t>
            </a:r>
            <a:r>
              <a:rPr lang="en-US" altLang="zh-CN" sz="2800" kern="100">
                <a:latin typeface="宋体" panose="02010600030101010101" pitchFamily="2" charset="-122"/>
                <a:ea typeface="楷体_GB2312" panose="02010609030101010101" charset="-122"/>
                <a:cs typeface="Times New Roman" panose="02020603050405020304"/>
              </a:rPr>
              <a:t>∶</a:t>
            </a:r>
            <a:r>
              <a:rPr lang="en-US" altLang="zh-CN" sz="2800" kern="100"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1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sz="2800" kern="100">
                <a:latin typeface="Times New Roman" panose="02020603050405020304"/>
                <a:ea typeface="楷体_GB2312" panose="02010609030101010101" charset="-122"/>
                <a:cs typeface="Times New Roman" panose="02020603050405020304"/>
              </a:rPr>
              <a:t>，一般不遵循自由组合定律，考虑连锁和互换情况。</a:t>
            </a:r>
            <a:endParaRPr lang="zh-CN" altLang="zh-CN" sz="280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TextBox 18"/>
          <p:cNvSpPr txBox="1"/>
          <p:nvPr/>
        </p:nvSpPr>
        <p:spPr>
          <a:xfrm>
            <a:off x="612000" y="620688"/>
            <a:ext cx="10944000" cy="55454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>
              <a:spcAft>
                <a:spcPct val="0"/>
              </a:spcAft>
            </a:pPr>
            <a:r>
              <a:rPr lang="zh-CN" altLang="zh-CN" sz="2800" kern="100"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任务</a:t>
            </a:r>
            <a:r>
              <a:rPr lang="en-US" altLang="zh-CN" sz="2800" kern="100">
                <a:latin typeface="Times New Roman" panose="02020603050405020304"/>
                <a:ea typeface="黑体" panose="02010600030101010101" charset="-122"/>
                <a:cs typeface="Courier New" panose="02070309020205020404"/>
              </a:rPr>
              <a:t>6</a:t>
            </a:r>
            <a:r>
              <a:rPr lang="zh-CN" altLang="zh-CN" sz="2800" kern="100"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　自交、测交与单倍体育种在遗传中的应用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(1)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鉴定纯合子、杂合子</a:t>
            </a:r>
            <a:endParaRPr lang="zh-CN" altLang="zh-CN" sz="280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5" name="图片 4" descr="22老二轮生物书109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998862" y="1629594"/>
            <a:ext cx="6067024" cy="453650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TextBox 18"/>
          <p:cNvSpPr txBox="1"/>
          <p:nvPr/>
        </p:nvSpPr>
        <p:spPr>
          <a:xfrm>
            <a:off x="612000" y="620688"/>
            <a:ext cx="10944000" cy="55454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>
              <a:spcAft>
                <a:spcPct val="0"/>
              </a:spcAft>
            </a:pP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(2)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验证遗传定律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确定基因在染色体上的位置关系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)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：</a:t>
            </a:r>
            <a:endParaRPr lang="zh-CN" altLang="zh-CN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3" name="Picture 3" descr="C:\Users\Administrator\Desktop\图片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695606" y="6319663"/>
            <a:ext cx="817563" cy="493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" name="表格 1"/>
          <p:cNvGraphicFramePr>
            <a:graphicFrameLocks noGrp="1"/>
          </p:cNvGraphicFramePr>
          <p:nvPr/>
        </p:nvGraphicFramePr>
        <p:xfrm>
          <a:off x="608684" y="1195194"/>
          <a:ext cx="10947316" cy="4754880"/>
        </p:xfrm>
        <a:graphic>
          <a:graphicData uri="http://schemas.openxmlformats.org/drawingml/2006/table">
            <a:tbl>
              <a:tblPr/>
              <a:tblGrid>
                <a:gridCol w="2030138"/>
                <a:gridCol w="8917178"/>
              </a:tblGrid>
              <a:tr h="0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24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验证方法</a:t>
                      </a:r>
                      <a:endParaRPr lang="zh-CN" sz="24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24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结论</a:t>
                      </a:r>
                      <a:endParaRPr lang="zh-CN" sz="24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 rowSpan="2"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24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自交法</a:t>
                      </a:r>
                      <a:endParaRPr lang="zh-CN" sz="24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just">
                        <a:spcAft>
                          <a:spcPct val="0"/>
                        </a:spcAft>
                      </a:pPr>
                      <a:r>
                        <a:rPr lang="en-US" sz="2400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F</a:t>
                      </a:r>
                      <a:r>
                        <a:rPr lang="en-US" sz="2400" kern="100" baseline="-250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1</a:t>
                      </a:r>
                      <a:r>
                        <a:rPr lang="zh-CN" sz="24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自交后代的分离比为</a:t>
                      </a:r>
                      <a:r>
                        <a:rPr lang="zh-CN" sz="2400" u="sng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　　　　</a:t>
                      </a:r>
                      <a:r>
                        <a:rPr lang="zh-CN" sz="24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，则符合基因的分离定律，由位于一对同源染色体上的一对等位基因控制</a:t>
                      </a:r>
                      <a:endParaRPr lang="zh-CN" sz="24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just">
                        <a:spcAft>
                          <a:spcPct val="0"/>
                        </a:spcAft>
                      </a:pPr>
                      <a:r>
                        <a:rPr lang="en-US" sz="2400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F</a:t>
                      </a:r>
                      <a:r>
                        <a:rPr lang="en-US" sz="2400" kern="100" baseline="-250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1</a:t>
                      </a:r>
                      <a:r>
                        <a:rPr lang="zh-CN" sz="24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自交后代的分离比为</a:t>
                      </a:r>
                      <a:r>
                        <a:rPr lang="zh-CN" sz="2400" u="sng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　　　　　　　</a:t>
                      </a:r>
                      <a:r>
                        <a:rPr lang="zh-CN" sz="24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，则符合基因的自由组合定律，由位于两对同源染色体上的两对等位基因控制</a:t>
                      </a:r>
                      <a:endParaRPr lang="zh-CN" sz="24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 rowSpan="2"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24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测交法</a:t>
                      </a:r>
                      <a:endParaRPr lang="zh-CN" sz="24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just">
                        <a:spcAft>
                          <a:spcPct val="0"/>
                        </a:spcAft>
                      </a:pPr>
                      <a:r>
                        <a:rPr lang="en-US" sz="2400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F</a:t>
                      </a:r>
                      <a:r>
                        <a:rPr lang="en-US" sz="2400" kern="100" baseline="-250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1</a:t>
                      </a:r>
                      <a:r>
                        <a:rPr lang="zh-CN" sz="24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测交后代的性状比例为</a:t>
                      </a:r>
                      <a:r>
                        <a:rPr lang="zh-CN" sz="2400" u="sng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　　　　</a:t>
                      </a:r>
                      <a:r>
                        <a:rPr lang="zh-CN" sz="24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，则符合分离定律，由位于一对同源染色体上的一对等位基因控制</a:t>
                      </a:r>
                      <a:endParaRPr lang="zh-CN" sz="24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just">
                        <a:spcAft>
                          <a:spcPct val="0"/>
                        </a:spcAft>
                      </a:pPr>
                      <a:r>
                        <a:rPr lang="en-US" sz="2400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F</a:t>
                      </a:r>
                      <a:r>
                        <a:rPr lang="en-US" sz="2400" kern="100" baseline="-250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1</a:t>
                      </a:r>
                      <a:r>
                        <a:rPr lang="zh-CN" sz="24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测交后代的性状比例为</a:t>
                      </a:r>
                      <a:r>
                        <a:rPr lang="zh-CN" sz="2400" u="sng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　　　　　　</a:t>
                      </a:r>
                      <a:r>
                        <a:rPr lang="zh-CN" sz="24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，由位于两对同源染色体上的两对等位基因控制</a:t>
                      </a:r>
                      <a:endParaRPr lang="zh-CN" sz="24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 rowSpan="2"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24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单倍体育种法</a:t>
                      </a:r>
                      <a:endParaRPr lang="zh-CN" sz="24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just">
                        <a:spcAft>
                          <a:spcPct val="0"/>
                        </a:spcAft>
                      </a:pPr>
                      <a:r>
                        <a:rPr lang="zh-CN" sz="24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取花药离体培养，用秋水仙素处理单倍体幼苗，若植株有两种表型，比例为</a:t>
                      </a:r>
                      <a:r>
                        <a:rPr lang="zh-CN" sz="2400" u="sng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　　　　　</a:t>
                      </a:r>
                      <a:r>
                        <a:rPr lang="zh-CN" sz="24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，则符合分离定律</a:t>
                      </a:r>
                      <a:endParaRPr lang="zh-CN" sz="24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just">
                        <a:spcAft>
                          <a:spcPct val="0"/>
                        </a:spcAft>
                      </a:pPr>
                      <a:r>
                        <a:rPr lang="zh-CN" sz="24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取花药离体培养，用秋水仙素处理单倍体幼苗，若植株有四种表型，比例为</a:t>
                      </a:r>
                      <a:r>
                        <a:rPr lang="zh-CN" sz="2400" u="sng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　　　　</a:t>
                      </a:r>
                      <a:r>
                        <a:rPr lang="en-US" altLang="zh-CN" sz="2400" u="sng" kern="100" smtClean="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   </a:t>
                      </a:r>
                      <a:r>
                        <a:rPr lang="zh-CN" sz="2400" u="sng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　</a:t>
                      </a:r>
                      <a:r>
                        <a:rPr lang="zh-CN" sz="24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，则符合自由组合定律</a:t>
                      </a:r>
                      <a:endParaRPr lang="zh-CN" sz="24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矩形 4"/>
          <p:cNvSpPr/>
          <p:nvPr/>
        </p:nvSpPr>
        <p:spPr>
          <a:xfrm>
            <a:off x="6081165" y="1518837"/>
            <a:ext cx="800219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rgbClr val="FF0000"/>
                </a:solidFill>
                <a:latin typeface="Times New Roman" panose="02020603050405020304"/>
              </a:rPr>
              <a:t>3</a:t>
            </a:r>
            <a:r>
              <a:rPr lang="en-US" altLang="zh-CN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∶</a:t>
            </a:r>
            <a:r>
              <a:rPr lang="en-US" altLang="zh-CN">
                <a:solidFill>
                  <a:srgbClr val="FF0000"/>
                </a:solidFill>
                <a:latin typeface="Times New Roman" panose="02020603050405020304"/>
              </a:rPr>
              <a:t>1</a:t>
            </a:r>
            <a:endParaRPr lang="zh-CN" altLang="en-US"/>
          </a:p>
        </p:txBody>
      </p:sp>
      <p:sp>
        <p:nvSpPr>
          <p:cNvPr id="6" name="矩形 5"/>
          <p:cNvSpPr/>
          <p:nvPr/>
        </p:nvSpPr>
        <p:spPr>
          <a:xfrm>
            <a:off x="6085492" y="2231014"/>
            <a:ext cx="1723549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rgbClr val="FF0000"/>
                </a:solidFill>
                <a:latin typeface="Times New Roman" panose="02020603050405020304"/>
              </a:rPr>
              <a:t>9</a:t>
            </a:r>
            <a:r>
              <a:rPr lang="en-US" altLang="zh-CN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∶</a:t>
            </a:r>
            <a:r>
              <a:rPr lang="en-US" altLang="zh-CN">
                <a:solidFill>
                  <a:srgbClr val="FF0000"/>
                </a:solidFill>
                <a:latin typeface="Times New Roman" panose="02020603050405020304"/>
              </a:rPr>
              <a:t>3</a:t>
            </a:r>
            <a:r>
              <a:rPr lang="en-US" altLang="zh-CN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∶</a:t>
            </a:r>
            <a:r>
              <a:rPr lang="en-US" altLang="zh-CN">
                <a:solidFill>
                  <a:srgbClr val="FF0000"/>
                </a:solidFill>
                <a:latin typeface="Times New Roman" panose="02020603050405020304"/>
              </a:rPr>
              <a:t>3</a:t>
            </a:r>
            <a:r>
              <a:rPr lang="en-US" altLang="zh-CN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∶</a:t>
            </a:r>
            <a:r>
              <a:rPr lang="en-US" altLang="zh-CN">
                <a:solidFill>
                  <a:srgbClr val="FF0000"/>
                </a:solidFill>
                <a:latin typeface="Times New Roman" panose="02020603050405020304"/>
              </a:rPr>
              <a:t>1</a:t>
            </a:r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>
            <a:off x="6388895" y="2987153"/>
            <a:ext cx="800219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rgbClr val="FF0000"/>
                </a:solidFill>
                <a:latin typeface="Times New Roman" panose="02020603050405020304"/>
              </a:rPr>
              <a:t>1</a:t>
            </a:r>
            <a:r>
              <a:rPr lang="en-US" altLang="zh-CN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∶</a:t>
            </a:r>
            <a:r>
              <a:rPr lang="en-US" altLang="zh-CN">
                <a:solidFill>
                  <a:srgbClr val="FF0000"/>
                </a:solidFill>
                <a:latin typeface="Times New Roman" panose="02020603050405020304"/>
              </a:rPr>
              <a:t>1</a:t>
            </a:r>
            <a:endParaRPr lang="zh-CN" altLang="en-US"/>
          </a:p>
        </p:txBody>
      </p:sp>
      <p:sp>
        <p:nvSpPr>
          <p:cNvPr id="8" name="矩形 7"/>
          <p:cNvSpPr/>
          <p:nvPr/>
        </p:nvSpPr>
        <p:spPr>
          <a:xfrm>
            <a:off x="6234961" y="3690537"/>
            <a:ext cx="1723549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rgbClr val="FF0000"/>
                </a:solidFill>
                <a:latin typeface="Times New Roman" panose="02020603050405020304"/>
              </a:rPr>
              <a:t>1</a:t>
            </a:r>
            <a:r>
              <a:rPr lang="en-US" altLang="zh-CN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∶</a:t>
            </a:r>
            <a:r>
              <a:rPr lang="en-US" altLang="zh-CN">
                <a:solidFill>
                  <a:srgbClr val="FF0000"/>
                </a:solidFill>
                <a:latin typeface="Times New Roman" panose="02020603050405020304"/>
              </a:rPr>
              <a:t>1</a:t>
            </a:r>
            <a:r>
              <a:rPr lang="en-US" altLang="zh-CN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∶</a:t>
            </a:r>
            <a:r>
              <a:rPr lang="en-US" altLang="zh-CN">
                <a:solidFill>
                  <a:srgbClr val="FF0000"/>
                </a:solidFill>
                <a:latin typeface="Times New Roman" panose="02020603050405020304"/>
              </a:rPr>
              <a:t>1</a:t>
            </a:r>
            <a:r>
              <a:rPr lang="en-US" altLang="zh-CN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∶</a:t>
            </a:r>
            <a:r>
              <a:rPr lang="en-US" altLang="zh-CN">
                <a:solidFill>
                  <a:srgbClr val="FF0000"/>
                </a:solidFill>
                <a:latin typeface="Times New Roman" panose="02020603050405020304"/>
              </a:rPr>
              <a:t>1</a:t>
            </a:r>
            <a:endParaRPr lang="zh-CN" altLang="en-US"/>
          </a:p>
        </p:txBody>
      </p:sp>
      <p:sp>
        <p:nvSpPr>
          <p:cNvPr id="9" name="矩形 8"/>
          <p:cNvSpPr/>
          <p:nvPr/>
        </p:nvSpPr>
        <p:spPr>
          <a:xfrm>
            <a:off x="4612849" y="4789575"/>
            <a:ext cx="800219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rgbClr val="FF0000"/>
                </a:solidFill>
                <a:latin typeface="Times New Roman" panose="02020603050405020304"/>
              </a:rPr>
              <a:t>1</a:t>
            </a:r>
            <a:r>
              <a:rPr lang="en-US" altLang="zh-CN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∶</a:t>
            </a:r>
            <a:r>
              <a:rPr lang="en-US" altLang="zh-CN">
                <a:solidFill>
                  <a:srgbClr val="FF0000"/>
                </a:solidFill>
                <a:latin typeface="Times New Roman" panose="02020603050405020304"/>
              </a:rPr>
              <a:t>1</a:t>
            </a:r>
            <a:endParaRPr lang="zh-CN" altLang="en-US"/>
          </a:p>
        </p:txBody>
      </p:sp>
      <p:sp>
        <p:nvSpPr>
          <p:cNvPr id="10" name="矩形 9"/>
          <p:cNvSpPr/>
          <p:nvPr/>
        </p:nvSpPr>
        <p:spPr>
          <a:xfrm>
            <a:off x="4230315" y="5519338"/>
            <a:ext cx="1723549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rgbClr val="FF0000"/>
                </a:solidFill>
                <a:latin typeface="Times New Roman" panose="02020603050405020304"/>
              </a:rPr>
              <a:t>1</a:t>
            </a:r>
            <a:r>
              <a:rPr lang="en-US" altLang="zh-CN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∶</a:t>
            </a:r>
            <a:r>
              <a:rPr lang="en-US" altLang="zh-CN">
                <a:solidFill>
                  <a:srgbClr val="FF0000"/>
                </a:solidFill>
                <a:latin typeface="Times New Roman" panose="02020603050405020304"/>
              </a:rPr>
              <a:t>1</a:t>
            </a:r>
            <a:r>
              <a:rPr lang="en-US" altLang="zh-CN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∶</a:t>
            </a:r>
            <a:r>
              <a:rPr lang="en-US" altLang="zh-CN">
                <a:solidFill>
                  <a:srgbClr val="FF0000"/>
                </a:solidFill>
                <a:latin typeface="Times New Roman" panose="02020603050405020304"/>
              </a:rPr>
              <a:t>1</a:t>
            </a:r>
            <a:r>
              <a:rPr lang="en-US" altLang="zh-CN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∶</a:t>
            </a:r>
            <a:r>
              <a:rPr lang="en-US" altLang="zh-CN">
                <a:solidFill>
                  <a:srgbClr val="FF0000"/>
                </a:solidFill>
                <a:latin typeface="Times New Roman" panose="02020603050405020304"/>
              </a:rPr>
              <a:t>1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6" grpId="0"/>
      <p:bldP spid="6" grpId="1"/>
      <p:bldP spid="7" grpId="0"/>
      <p:bldP spid="7" grpId="1"/>
      <p:bldP spid="8" grpId="0"/>
      <p:bldP spid="8" grpId="1"/>
      <p:bldP spid="9" grpId="0"/>
      <p:bldP spid="9" grpId="1"/>
      <p:bldP spid="10" grpId="0"/>
      <p:bldP spid="10" grpId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TextBox 18"/>
          <p:cNvSpPr txBox="1"/>
          <p:nvPr/>
        </p:nvSpPr>
        <p:spPr>
          <a:xfrm>
            <a:off x="612000" y="620688"/>
            <a:ext cx="10944000" cy="55454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ctr">
              <a:spcAft>
                <a:spcPct val="0"/>
              </a:spcAft>
            </a:pP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过程评价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zh-CN" altLang="zh-CN" sz="2800" kern="100"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评价</a:t>
            </a:r>
            <a:r>
              <a:rPr lang="en-US" altLang="zh-CN" sz="2800" kern="100">
                <a:latin typeface="Times New Roman" panose="02020603050405020304"/>
                <a:ea typeface="黑体" panose="02010600030101010101" charset="-122"/>
                <a:cs typeface="Courier New" panose="02070309020205020404"/>
              </a:rPr>
              <a:t>1  </a:t>
            </a:r>
            <a:r>
              <a:rPr lang="zh-CN" altLang="zh-CN" sz="2800" kern="100"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依托真题归类比较再体验，明考向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1.</a:t>
            </a:r>
            <a:r>
              <a:rPr lang="en-US" altLang="zh-CN" sz="2800" kern="100"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[2023·</a:t>
            </a:r>
            <a:r>
              <a:rPr lang="zh-CN" altLang="zh-CN" sz="2800" kern="100">
                <a:latin typeface="Times New Roman" panose="02020603050405020304"/>
                <a:ea typeface="楷体_GB2312" panose="02010609030101010101" charset="-122"/>
                <a:cs typeface="Times New Roman" panose="02020603050405020304"/>
              </a:rPr>
              <a:t>海南卷</a:t>
            </a:r>
            <a:r>
              <a:rPr lang="en-US" altLang="zh-CN" sz="2800" kern="100"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]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某作物的雄性育性与细胞质基因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(P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、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H)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和细胞核基因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(D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、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d)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相关。现有该作物的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4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个纯合品种：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①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(P)dd(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雄性不育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)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、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②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(H)dd(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雄性可育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)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、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③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(H)DD(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雄性可育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)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、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④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(P)DD(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雄性可育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)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，科研人员利用上述品种进行杂交实验，成功获得生产上可利用的杂交种。下列有关叙述错误的是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　　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)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A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①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和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②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杂交，产生的后代雄性不育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B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②③④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自交后代均为雄性可育，且基因型不变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C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①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和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③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杂交获得生产上可利用的杂交种，其自交后代出现性状分离，故需年年制种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D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①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和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③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杂交后代作父本，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②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和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③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杂交后代作母本，二者杂交后代雄性可育和不育的比例为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3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∶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1</a:t>
            </a:r>
            <a:endParaRPr lang="zh-CN" altLang="zh-CN" sz="280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3" name="Picture 3" descr="C:\Users\Administrator\Desktop\图片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695606" y="6319663"/>
            <a:ext cx="817563" cy="493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Administrator\Desktop\图片3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759502" y="6319663"/>
            <a:ext cx="817563" cy="493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矩形 1"/>
          <p:cNvSpPr/>
          <p:nvPr/>
        </p:nvSpPr>
        <p:spPr>
          <a:xfrm>
            <a:off x="9955882" y="3453145"/>
            <a:ext cx="1600118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>
              <a:spcAft>
                <a:spcPct val="0"/>
              </a:spcAft>
            </a:pPr>
            <a:r>
              <a:rPr lang="zh-CN" altLang="zh-CN" kern="100">
                <a:solidFill>
                  <a:srgbClr val="FF0000"/>
                </a:solidFill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答案：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D</a:t>
            </a:r>
            <a:endParaRPr lang="zh-CN" altLang="zh-CN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show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TextBox 18"/>
          <p:cNvSpPr txBox="1"/>
          <p:nvPr/>
        </p:nvSpPr>
        <p:spPr>
          <a:xfrm>
            <a:off x="612000" y="620688"/>
            <a:ext cx="10944000" cy="55454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>
              <a:spcAft>
                <a:spcPct val="0"/>
              </a:spcAft>
            </a:pPr>
            <a:r>
              <a:rPr lang="zh-CN" altLang="zh-CN" sz="2800" kern="100">
                <a:solidFill>
                  <a:srgbClr val="0000FF"/>
                </a:solidFill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解析：</a:t>
            </a:r>
            <a:r>
              <a:rPr lang="en-US" altLang="zh-CN" sz="2800" kern="100">
                <a:latin typeface="宋体" panose="02010600030101010101" pitchFamily="2" charset="-122"/>
                <a:ea typeface="仿宋_GB2312" panose="02010609030101010101" charset="-122"/>
                <a:cs typeface="Times New Roman" panose="02020603050405020304"/>
              </a:rPr>
              <a:t>①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(P)dd(</a:t>
            </a:r>
            <a:r>
              <a:rPr lang="zh-CN" altLang="zh-CN" sz="28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雄性不育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)</a:t>
            </a:r>
            <a:r>
              <a:rPr lang="zh-CN" altLang="zh-CN" sz="28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作为母本和</a:t>
            </a:r>
            <a:r>
              <a:rPr lang="en-US" altLang="zh-CN" sz="2800" kern="100">
                <a:latin typeface="宋体" panose="02010600030101010101" pitchFamily="2" charset="-122"/>
                <a:ea typeface="仿宋_GB2312" panose="02010609030101010101" charset="-122"/>
                <a:cs typeface="Times New Roman" panose="02020603050405020304"/>
              </a:rPr>
              <a:t>②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(H)dd(</a:t>
            </a:r>
            <a:r>
              <a:rPr lang="zh-CN" altLang="zh-CN" sz="28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雄性可育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)</a:t>
            </a:r>
            <a:r>
              <a:rPr lang="zh-CN" altLang="zh-CN" sz="28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作为父本杂交，产生的后代的基因型均为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(P)dd</a:t>
            </a:r>
            <a:r>
              <a:rPr lang="zh-CN" altLang="zh-CN" sz="28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，表现为雄性不育，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A</a:t>
            </a:r>
            <a:r>
              <a:rPr lang="zh-CN" altLang="zh-CN" sz="28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正确；</a:t>
            </a:r>
            <a:r>
              <a:rPr lang="en-US" altLang="zh-CN" sz="2800" kern="100">
                <a:latin typeface="宋体" panose="02010600030101010101" pitchFamily="2" charset="-122"/>
                <a:ea typeface="仿宋_GB2312" panose="02010609030101010101" charset="-122"/>
                <a:cs typeface="Times New Roman" panose="02020603050405020304"/>
              </a:rPr>
              <a:t>②③④</a:t>
            </a:r>
            <a:r>
              <a:rPr lang="zh-CN" altLang="zh-CN" sz="28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自交后代均为雄性可育，且基因型不变，即表现为稳定遗传，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B</a:t>
            </a:r>
            <a:r>
              <a:rPr lang="zh-CN" altLang="zh-CN" sz="28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正确；</a:t>
            </a:r>
            <a:r>
              <a:rPr lang="en-US" altLang="zh-CN" sz="2800" kern="100">
                <a:latin typeface="宋体" panose="02010600030101010101" pitchFamily="2" charset="-122"/>
                <a:ea typeface="仿宋_GB2312" panose="02010609030101010101" charset="-122"/>
                <a:cs typeface="Times New Roman" panose="02020603050405020304"/>
              </a:rPr>
              <a:t>①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(P)dd(</a:t>
            </a:r>
            <a:r>
              <a:rPr lang="zh-CN" altLang="zh-CN" sz="28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雄性不育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)</a:t>
            </a:r>
            <a:r>
              <a:rPr lang="zh-CN" altLang="zh-CN" sz="28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作为母本和</a:t>
            </a:r>
            <a:r>
              <a:rPr lang="en-US" altLang="zh-CN" sz="2800" kern="100">
                <a:latin typeface="宋体" panose="02010600030101010101" pitchFamily="2" charset="-122"/>
                <a:ea typeface="仿宋_GB2312" panose="02010609030101010101" charset="-122"/>
                <a:cs typeface="Times New Roman" panose="02020603050405020304"/>
              </a:rPr>
              <a:t>③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(H)DD(</a:t>
            </a:r>
            <a:r>
              <a:rPr lang="zh-CN" altLang="zh-CN" sz="28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雄性可育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)</a:t>
            </a:r>
            <a:r>
              <a:rPr lang="zh-CN" altLang="zh-CN" sz="28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作为父本杂交，产生的后代的基因型为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(P)Dd</a:t>
            </a:r>
            <a:r>
              <a:rPr lang="zh-CN" altLang="zh-CN" sz="28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，为杂交种，自交后代会表现出性状分离，因而需要年年制种，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C</a:t>
            </a:r>
            <a:r>
              <a:rPr lang="zh-CN" altLang="zh-CN" sz="28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正确；</a:t>
            </a:r>
            <a:r>
              <a:rPr lang="en-US" altLang="zh-CN" sz="2800" kern="100">
                <a:latin typeface="宋体" panose="02010600030101010101" pitchFamily="2" charset="-122"/>
                <a:ea typeface="仿宋_GB2312" panose="02010609030101010101" charset="-122"/>
                <a:cs typeface="Times New Roman" panose="02020603050405020304"/>
              </a:rPr>
              <a:t>①</a:t>
            </a:r>
            <a:r>
              <a:rPr lang="zh-CN" altLang="zh-CN" sz="28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和</a:t>
            </a:r>
            <a:r>
              <a:rPr lang="en-US" altLang="zh-CN" sz="2800" kern="100">
                <a:latin typeface="宋体" panose="02010600030101010101" pitchFamily="2" charset="-122"/>
                <a:ea typeface="仿宋_GB2312" panose="02010609030101010101" charset="-122"/>
                <a:cs typeface="Times New Roman" panose="02020603050405020304"/>
              </a:rPr>
              <a:t>③</a:t>
            </a:r>
            <a:r>
              <a:rPr lang="zh-CN" altLang="zh-CN" sz="28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杂交后代的基因型为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(P)Dd</a:t>
            </a:r>
            <a:r>
              <a:rPr lang="zh-CN" altLang="zh-CN" sz="28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，</a:t>
            </a:r>
            <a:r>
              <a:rPr lang="en-US" altLang="zh-CN" sz="2800" kern="100">
                <a:latin typeface="宋体" panose="02010600030101010101" pitchFamily="2" charset="-122"/>
                <a:ea typeface="仿宋_GB2312" panose="02010609030101010101" charset="-122"/>
                <a:cs typeface="Times New Roman" panose="02020603050405020304"/>
              </a:rPr>
              <a:t>②</a:t>
            </a:r>
            <a:r>
              <a:rPr lang="zh-CN" altLang="zh-CN" sz="28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和</a:t>
            </a:r>
            <a:r>
              <a:rPr lang="en-US" altLang="zh-CN" sz="2800" kern="100">
                <a:latin typeface="宋体" panose="02010600030101010101" pitchFamily="2" charset="-122"/>
                <a:ea typeface="仿宋_GB2312" panose="02010609030101010101" charset="-122"/>
                <a:cs typeface="Times New Roman" panose="02020603050405020304"/>
              </a:rPr>
              <a:t>③</a:t>
            </a:r>
            <a:r>
              <a:rPr lang="zh-CN" altLang="zh-CN" sz="28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杂交后代的基因型为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(H)Dd</a:t>
            </a:r>
            <a:r>
              <a:rPr lang="zh-CN" altLang="zh-CN" sz="28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，若前者作父本，后者作母本，则二者杂交的后代为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(H)_ _</a:t>
            </a:r>
            <a:r>
              <a:rPr lang="zh-CN" altLang="zh-CN" sz="28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，均为雄性可育，不会出现雄性不育，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D</a:t>
            </a:r>
            <a:r>
              <a:rPr lang="zh-CN" altLang="zh-CN" sz="28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错误。</a:t>
            </a:r>
            <a:endParaRPr lang="zh-CN" altLang="zh-CN" sz="280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TextBox 18"/>
          <p:cNvSpPr txBox="1"/>
          <p:nvPr/>
        </p:nvSpPr>
        <p:spPr>
          <a:xfrm>
            <a:off x="612000" y="620688"/>
            <a:ext cx="10944000" cy="55454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>
              <a:spcAft>
                <a:spcPct val="0"/>
              </a:spcAft>
            </a:pPr>
            <a:r>
              <a:rPr lang="en-US" altLang="zh-CN" sz="2600" kern="100">
                <a:latin typeface="Times New Roman" panose="02020603050405020304"/>
                <a:cs typeface="Courier New" panose="02070309020205020404"/>
              </a:rPr>
              <a:t>2</a:t>
            </a:r>
            <a:r>
              <a:rPr lang="zh-CN" altLang="zh-CN" sz="2600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600" kern="100"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[2023·</a:t>
            </a:r>
            <a:r>
              <a:rPr lang="zh-CN" altLang="zh-CN" sz="2600" kern="100">
                <a:latin typeface="Times New Roman" panose="02020603050405020304"/>
                <a:ea typeface="楷体_GB2312" panose="02010609030101010101" charset="-122"/>
                <a:cs typeface="Times New Roman" panose="02020603050405020304"/>
              </a:rPr>
              <a:t>北京卷</a:t>
            </a:r>
            <a:r>
              <a:rPr lang="en-US" altLang="zh-CN" sz="2600" kern="100"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]</a:t>
            </a:r>
            <a:r>
              <a:rPr lang="zh-CN" altLang="zh-CN" sz="2600" kern="100">
                <a:latin typeface="Times New Roman" panose="02020603050405020304"/>
                <a:cs typeface="Times New Roman" panose="02020603050405020304"/>
              </a:rPr>
              <a:t>纯合亲本白眼长翅和红眼残翅果蝇进行杂交，结果如图。</a:t>
            </a:r>
            <a:r>
              <a:rPr lang="en-US" altLang="zh-CN" sz="2600" kern="100">
                <a:latin typeface="Times New Roman" panose="02020603050405020304"/>
                <a:cs typeface="Courier New" panose="02070309020205020404"/>
              </a:rPr>
              <a:t>F</a:t>
            </a:r>
            <a:r>
              <a:rPr lang="en-US" altLang="zh-CN" sz="2600" kern="100" baseline="-25000">
                <a:latin typeface="Times New Roman" panose="02020603050405020304"/>
                <a:cs typeface="Courier New" panose="02070309020205020404"/>
              </a:rPr>
              <a:t>2</a:t>
            </a:r>
            <a:r>
              <a:rPr lang="zh-CN" altLang="zh-CN" sz="2600" kern="100">
                <a:latin typeface="Times New Roman" panose="02020603050405020304"/>
                <a:cs typeface="Times New Roman" panose="02020603050405020304"/>
              </a:rPr>
              <a:t>中每种表型都有雌、雄个体。根据杂交结果，下列推测错误的是</a:t>
            </a:r>
            <a:r>
              <a:rPr lang="en-US" altLang="zh-CN" sz="2600" kern="100"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sz="2600" kern="100">
                <a:latin typeface="Times New Roman" panose="02020603050405020304"/>
                <a:cs typeface="Times New Roman" panose="02020603050405020304"/>
              </a:rPr>
              <a:t>　　</a:t>
            </a:r>
            <a:r>
              <a:rPr lang="en-US" altLang="zh-CN" sz="2600" kern="100" smtClean="0">
                <a:latin typeface="Times New Roman" panose="02020603050405020304"/>
                <a:cs typeface="Courier New" panose="02070309020205020404"/>
              </a:rPr>
              <a:t>)</a:t>
            </a:r>
            <a:endParaRPr lang="en-US" altLang="zh-CN" sz="2600" kern="100" smtClean="0">
              <a:latin typeface="Times New Roman" panose="02020603050405020304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endParaRPr lang="en-US" altLang="zh-CN" sz="2600" kern="100">
              <a:latin typeface="Times New Roman" panose="02020603050405020304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endParaRPr lang="en-US" altLang="zh-CN" sz="2600" kern="100" smtClean="0">
              <a:latin typeface="Times New Roman" panose="02020603050405020304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endParaRPr lang="en-US" altLang="zh-CN" sz="2600" kern="100">
              <a:latin typeface="Times New Roman" panose="02020603050405020304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endParaRPr lang="en-US" altLang="zh-CN" sz="2600" kern="100" smtClean="0">
              <a:latin typeface="Times New Roman" panose="02020603050405020304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endParaRPr lang="en-US" altLang="zh-CN" sz="2600" kern="100" smtClean="0">
              <a:latin typeface="Times New Roman" panose="02020603050405020304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endParaRPr lang="en-US" altLang="zh-CN" sz="2600" kern="100">
              <a:latin typeface="Times New Roman" panose="02020603050405020304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endParaRPr lang="en-US" altLang="zh-CN" sz="2600" kern="100" smtClean="0">
              <a:latin typeface="Times New Roman" panose="02020603050405020304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endParaRPr lang="en-US" altLang="zh-CN" sz="2600" kern="100">
              <a:latin typeface="Times New Roman" panose="02020603050405020304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600" kern="100" smtClean="0">
                <a:latin typeface="Times New Roman" panose="02020603050405020304"/>
                <a:cs typeface="Courier New" panose="02070309020205020404"/>
              </a:rPr>
              <a:t>A</a:t>
            </a:r>
            <a:r>
              <a:rPr lang="zh-CN" altLang="zh-CN" sz="2600" kern="100">
                <a:latin typeface="Times New Roman" panose="02020603050405020304"/>
                <a:cs typeface="Times New Roman" panose="02020603050405020304"/>
              </a:rPr>
              <a:t>．控制两对相对性状的基因都位于</a:t>
            </a:r>
            <a:r>
              <a:rPr lang="en-US" altLang="zh-CN" sz="2600" kern="100">
                <a:latin typeface="Times New Roman" panose="02020603050405020304"/>
                <a:cs typeface="Courier New" panose="02070309020205020404"/>
              </a:rPr>
              <a:t>X</a:t>
            </a:r>
            <a:r>
              <a:rPr lang="zh-CN" altLang="zh-CN" sz="2600" kern="100">
                <a:latin typeface="Times New Roman" panose="02020603050405020304"/>
                <a:cs typeface="Times New Roman" panose="02020603050405020304"/>
              </a:rPr>
              <a:t>染色体上</a:t>
            </a:r>
            <a:endParaRPr lang="zh-CN" altLang="zh-CN" sz="26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600" kern="100">
                <a:latin typeface="Times New Roman" panose="02020603050405020304"/>
                <a:cs typeface="Courier New" panose="02070309020205020404"/>
              </a:rPr>
              <a:t>B</a:t>
            </a:r>
            <a:r>
              <a:rPr lang="zh-CN" altLang="zh-CN" sz="2600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600" kern="100">
                <a:latin typeface="Times New Roman" panose="02020603050405020304"/>
                <a:cs typeface="Courier New" panose="02070309020205020404"/>
              </a:rPr>
              <a:t>F</a:t>
            </a:r>
            <a:r>
              <a:rPr lang="en-US" altLang="zh-CN" sz="2600" kern="100" baseline="-25000">
                <a:latin typeface="Times New Roman" panose="02020603050405020304"/>
                <a:cs typeface="Courier New" panose="02070309020205020404"/>
              </a:rPr>
              <a:t>1</a:t>
            </a:r>
            <a:r>
              <a:rPr lang="zh-CN" altLang="zh-CN" sz="2600" kern="100">
                <a:latin typeface="Times New Roman" panose="02020603050405020304"/>
                <a:cs typeface="Times New Roman" panose="02020603050405020304"/>
              </a:rPr>
              <a:t>雌果蝇只有一种基因型</a:t>
            </a:r>
            <a:endParaRPr lang="zh-CN" altLang="zh-CN" sz="26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600" kern="100">
                <a:latin typeface="Times New Roman" panose="02020603050405020304"/>
                <a:cs typeface="Courier New" panose="02070309020205020404"/>
              </a:rPr>
              <a:t>C</a:t>
            </a:r>
            <a:r>
              <a:rPr lang="zh-CN" altLang="zh-CN" sz="2600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600" kern="100">
                <a:latin typeface="Times New Roman" panose="02020603050405020304"/>
                <a:cs typeface="Courier New" panose="02070309020205020404"/>
              </a:rPr>
              <a:t>F</a:t>
            </a:r>
            <a:r>
              <a:rPr lang="en-US" altLang="zh-CN" sz="2600" kern="100" baseline="-25000">
                <a:latin typeface="Times New Roman" panose="02020603050405020304"/>
                <a:cs typeface="Courier New" panose="02070309020205020404"/>
              </a:rPr>
              <a:t>2</a:t>
            </a:r>
            <a:r>
              <a:rPr lang="zh-CN" altLang="zh-CN" sz="2600" kern="100">
                <a:latin typeface="Times New Roman" panose="02020603050405020304"/>
                <a:cs typeface="Times New Roman" panose="02020603050405020304"/>
              </a:rPr>
              <a:t>白眼残翅果蝇间交配，子代表型不变</a:t>
            </a:r>
            <a:endParaRPr lang="zh-CN" altLang="zh-CN" sz="26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600" kern="100">
                <a:latin typeface="Times New Roman" panose="02020603050405020304"/>
                <a:cs typeface="Courier New" panose="02070309020205020404"/>
              </a:rPr>
              <a:t>D</a:t>
            </a:r>
            <a:r>
              <a:rPr lang="zh-CN" altLang="zh-CN" sz="2600" kern="100">
                <a:latin typeface="Times New Roman" panose="02020603050405020304"/>
                <a:cs typeface="Times New Roman" panose="02020603050405020304"/>
              </a:rPr>
              <a:t>．上述杂交结果符合自由组合定律</a:t>
            </a:r>
            <a:endParaRPr lang="zh-CN" altLang="zh-CN" sz="260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3" name="Picture 3" descr="C:\Users\Administrator\Desktop\图片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695606" y="6319663"/>
            <a:ext cx="817563" cy="493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Administrator\Desktop\图片3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759502" y="6319663"/>
            <a:ext cx="817563" cy="493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图片 4"/>
          <p:cNvPicPr/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250203" y="1557586"/>
            <a:ext cx="5667593" cy="3024336"/>
          </a:xfrm>
          <a:prstGeom prst="rect">
            <a:avLst/>
          </a:prstGeom>
        </p:spPr>
      </p:pic>
      <p:sp>
        <p:nvSpPr>
          <p:cNvPr id="2" name="矩形 1"/>
          <p:cNvSpPr/>
          <p:nvPr/>
        </p:nvSpPr>
        <p:spPr>
          <a:xfrm>
            <a:off x="9955882" y="1773610"/>
            <a:ext cx="1600118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>
              <a:spcAft>
                <a:spcPct val="0"/>
              </a:spcAft>
            </a:pPr>
            <a:r>
              <a:rPr lang="zh-CN" altLang="zh-CN" kern="100">
                <a:solidFill>
                  <a:srgbClr val="FF0000"/>
                </a:solidFill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答案：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A</a:t>
            </a:r>
            <a:endParaRPr lang="zh-CN" altLang="zh-CN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show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TextBox 18"/>
          <p:cNvSpPr txBox="1"/>
          <p:nvPr/>
        </p:nvSpPr>
        <p:spPr>
          <a:xfrm>
            <a:off x="612000" y="620688"/>
            <a:ext cx="10944000" cy="55454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>
              <a:spcAft>
                <a:spcPct val="0"/>
              </a:spcAft>
            </a:pPr>
            <a:r>
              <a:rPr lang="zh-CN" altLang="zh-CN" sz="2800" kern="100">
                <a:solidFill>
                  <a:srgbClr val="0000FF"/>
                </a:solidFill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解析：</a:t>
            </a:r>
            <a:r>
              <a:rPr lang="zh-CN" altLang="zh-CN" sz="28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白眼雌果蝇与红眼雄果蝇杂交，产生的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F</a:t>
            </a:r>
            <a:r>
              <a:rPr lang="en-US" altLang="zh-CN" sz="2800" kern="100" baseline="-25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1</a:t>
            </a:r>
            <a:r>
              <a:rPr lang="zh-CN" altLang="zh-CN" sz="28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中白眼均为雄性，红眼均为雌性，说明性状表现与性别有关，则控制眼色的基因位于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X</a:t>
            </a:r>
            <a:r>
              <a:rPr lang="zh-CN" altLang="zh-CN" sz="28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染色体上，同时说明红眼对白眼为显性；另一对相对性状的果蝇杂交，无论雌雄均表现为长翅，说明长翅对残翅为显性，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F</a:t>
            </a:r>
            <a:r>
              <a:rPr lang="en-US" altLang="zh-CN" sz="2800" kern="100" baseline="-25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2</a:t>
            </a:r>
            <a:r>
              <a:rPr lang="zh-CN" altLang="zh-CN" sz="28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中无论雌雄均表现为长翅</a:t>
            </a:r>
            <a:r>
              <a:rPr lang="en-US" altLang="zh-CN" sz="2800" kern="100">
                <a:latin typeface="宋体" panose="02010600030101010101" pitchFamily="2" charset="-122"/>
                <a:ea typeface="仿宋_GB2312" panose="02010609030101010101" charset="-122"/>
                <a:cs typeface="Times New Roman" panose="02020603050405020304"/>
              </a:rPr>
              <a:t>∶</a:t>
            </a:r>
            <a:r>
              <a:rPr lang="zh-CN" altLang="zh-CN" sz="28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残翅＝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3</a:t>
            </a:r>
            <a:r>
              <a:rPr lang="en-US" altLang="zh-CN" sz="2800" kern="100">
                <a:latin typeface="宋体" panose="02010600030101010101" pitchFamily="2" charset="-122"/>
                <a:ea typeface="仿宋_GB2312" panose="02010609030101010101" charset="-122"/>
                <a:cs typeface="Times New Roman" panose="02020603050405020304"/>
              </a:rPr>
              <a:t>∶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1</a:t>
            </a:r>
            <a:r>
              <a:rPr lang="zh-CN" altLang="zh-CN" sz="28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，说明控制果蝇翅形的基因位于常染色体上，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A</a:t>
            </a:r>
            <a:r>
              <a:rPr lang="zh-CN" altLang="zh-CN" sz="28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错误；若控制长翅和残翅的基因用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A/a</a:t>
            </a:r>
            <a:r>
              <a:rPr lang="zh-CN" altLang="zh-CN" sz="28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表示，控制眼色的基因用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B/b</a:t>
            </a:r>
            <a:r>
              <a:rPr lang="zh-CN" altLang="zh-CN" sz="28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表示，则亲本的基因型可表示为</a:t>
            </a:r>
            <a:r>
              <a:rPr lang="en-US" altLang="zh-CN" sz="2800" kern="100" err="1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AAX</a:t>
            </a:r>
            <a:r>
              <a:rPr lang="en-US" altLang="zh-CN" sz="2800" kern="100" baseline="30000" err="1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b</a:t>
            </a:r>
            <a:r>
              <a:rPr lang="en-US" altLang="zh-CN" sz="2800" kern="100" err="1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X</a:t>
            </a:r>
            <a:r>
              <a:rPr lang="en-US" altLang="zh-CN" sz="2800" kern="100" baseline="30000" err="1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b</a:t>
            </a:r>
            <a:r>
              <a:rPr lang="zh-CN" altLang="zh-CN" sz="28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、</a:t>
            </a:r>
            <a:r>
              <a:rPr lang="en-US" altLang="zh-CN" sz="2800" kern="100" err="1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aaX</a:t>
            </a:r>
            <a:r>
              <a:rPr lang="en-US" altLang="zh-CN" sz="2800" kern="100" baseline="30000" err="1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B</a:t>
            </a:r>
            <a:r>
              <a:rPr lang="en-US" altLang="zh-CN" sz="2800" kern="100" err="1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Y</a:t>
            </a:r>
            <a:r>
              <a:rPr lang="zh-CN" altLang="zh-CN" sz="28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，二者杂交产生的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F</a:t>
            </a:r>
            <a:r>
              <a:rPr lang="en-US" altLang="zh-CN" sz="2800" kern="100" baseline="-25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1</a:t>
            </a:r>
            <a:r>
              <a:rPr lang="zh-CN" altLang="zh-CN" sz="28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中雌性个体的基因型为</a:t>
            </a:r>
            <a:r>
              <a:rPr lang="en-US" altLang="zh-CN" sz="2800" kern="100" err="1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AaX</a:t>
            </a:r>
            <a:r>
              <a:rPr lang="en-US" altLang="zh-CN" sz="2800" kern="100" baseline="30000" err="1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B</a:t>
            </a:r>
            <a:r>
              <a:rPr lang="en-US" altLang="zh-CN" sz="2800" kern="100" err="1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X</a:t>
            </a:r>
            <a:r>
              <a:rPr lang="en-US" altLang="zh-CN" sz="2800" kern="100" baseline="30000" err="1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b</a:t>
            </a:r>
            <a:r>
              <a:rPr lang="zh-CN" altLang="zh-CN" sz="28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，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B</a:t>
            </a:r>
            <a:r>
              <a:rPr lang="zh-CN" altLang="zh-CN" sz="28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正确；亲本的基因型可表示为</a:t>
            </a:r>
            <a:r>
              <a:rPr lang="en-US" altLang="zh-CN" sz="2800" kern="100" err="1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AAX</a:t>
            </a:r>
            <a:r>
              <a:rPr lang="en-US" altLang="zh-CN" sz="2800" kern="100" baseline="30000" err="1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b</a:t>
            </a:r>
            <a:r>
              <a:rPr lang="en-US" altLang="zh-CN" sz="2800" kern="100" err="1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X</a:t>
            </a:r>
            <a:r>
              <a:rPr lang="en-US" altLang="zh-CN" sz="2800" kern="100" baseline="30000" err="1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b</a:t>
            </a:r>
            <a:r>
              <a:rPr lang="zh-CN" altLang="zh-CN" sz="28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、</a:t>
            </a:r>
            <a:r>
              <a:rPr lang="en-US" altLang="zh-CN" sz="2800" kern="100" err="1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aaX</a:t>
            </a:r>
            <a:r>
              <a:rPr lang="en-US" altLang="zh-CN" sz="2800" kern="100" baseline="30000" err="1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B</a:t>
            </a:r>
            <a:r>
              <a:rPr lang="en-US" altLang="zh-CN" sz="2800" kern="100" err="1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Y</a:t>
            </a:r>
            <a:r>
              <a:rPr lang="zh-CN" altLang="zh-CN" sz="28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，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F</a:t>
            </a:r>
            <a:r>
              <a:rPr lang="en-US" altLang="zh-CN" sz="2800" kern="100" baseline="-25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1</a:t>
            </a:r>
            <a:r>
              <a:rPr lang="zh-CN" altLang="zh-CN" sz="28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个体的基因型为</a:t>
            </a:r>
            <a:r>
              <a:rPr lang="en-US" altLang="zh-CN" sz="2800" kern="100" err="1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AaX</a:t>
            </a:r>
            <a:r>
              <a:rPr lang="en-US" altLang="zh-CN" sz="2800" kern="100" baseline="30000" err="1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B</a:t>
            </a:r>
            <a:r>
              <a:rPr lang="en-US" altLang="zh-CN" sz="2800" kern="100" err="1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X</a:t>
            </a:r>
            <a:r>
              <a:rPr lang="en-US" altLang="zh-CN" sz="2800" kern="100" baseline="30000" err="1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b</a:t>
            </a:r>
            <a:r>
              <a:rPr lang="zh-CN" altLang="zh-CN" sz="28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、</a:t>
            </a:r>
            <a:r>
              <a:rPr lang="en-US" altLang="zh-CN" sz="2800" kern="100" err="1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AaX</a:t>
            </a:r>
            <a:r>
              <a:rPr lang="en-US" altLang="zh-CN" sz="2800" kern="100" baseline="30000" err="1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b</a:t>
            </a:r>
            <a:r>
              <a:rPr lang="en-US" altLang="zh-CN" sz="2800" kern="100" err="1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Y</a:t>
            </a:r>
            <a:r>
              <a:rPr lang="zh-CN" altLang="zh-CN" sz="28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，则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F</a:t>
            </a:r>
            <a:r>
              <a:rPr lang="en-US" altLang="zh-CN" sz="2800" kern="100" baseline="-25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2</a:t>
            </a:r>
            <a:r>
              <a:rPr lang="zh-CN" altLang="zh-CN" sz="28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白眼残翅果蝇的基因型为</a:t>
            </a:r>
            <a:r>
              <a:rPr lang="en-US" altLang="zh-CN" sz="2800" kern="100" err="1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aaX</a:t>
            </a:r>
            <a:r>
              <a:rPr lang="en-US" altLang="zh-CN" sz="2800" kern="100" baseline="30000" err="1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b</a:t>
            </a:r>
            <a:r>
              <a:rPr lang="en-US" altLang="zh-CN" sz="2800" kern="100" err="1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X</a:t>
            </a:r>
            <a:r>
              <a:rPr lang="en-US" altLang="zh-CN" sz="2800" kern="100" baseline="30000" err="1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b</a:t>
            </a:r>
            <a:r>
              <a:rPr lang="zh-CN" altLang="zh-CN" sz="28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、</a:t>
            </a:r>
            <a:r>
              <a:rPr lang="en-US" altLang="zh-CN" sz="2800" kern="100" err="1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aaX</a:t>
            </a:r>
            <a:r>
              <a:rPr lang="en-US" altLang="zh-CN" sz="2800" kern="100" baseline="30000" err="1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b</a:t>
            </a:r>
            <a:r>
              <a:rPr lang="en-US" altLang="zh-CN" sz="2800" kern="100" err="1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Y</a:t>
            </a:r>
            <a:r>
              <a:rPr lang="zh-CN" altLang="zh-CN" sz="28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，这些雌雄果蝇交配的结果依然为残翅白眼，即子代表型不变，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C</a:t>
            </a:r>
            <a:r>
              <a:rPr lang="zh-CN" altLang="zh-CN" sz="28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正确；</a:t>
            </a:r>
            <a:r>
              <a:rPr lang="zh-CN" altLang="zh-CN" sz="2800" kern="100"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 </a:t>
            </a:r>
            <a:r>
              <a:rPr lang="zh-CN" altLang="zh-CN" sz="28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根据上述杂交结果可知，控制眼色的基因位于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X</a:t>
            </a:r>
            <a:r>
              <a:rPr lang="zh-CN" altLang="zh-CN" sz="28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染色体上，控制翅型的基因位于常染色体上，可见，</a:t>
            </a:r>
            <a:r>
              <a:rPr lang="zh-CN" altLang="zh-CN" sz="2800" kern="100"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 </a:t>
            </a:r>
            <a:r>
              <a:rPr lang="zh-CN" altLang="zh-CN" sz="28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上述杂交结果符合自由组合定律，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D</a:t>
            </a:r>
            <a:r>
              <a:rPr lang="zh-CN" altLang="zh-CN" sz="28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正确。</a:t>
            </a:r>
            <a:endParaRPr lang="zh-CN" altLang="zh-CN" sz="280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TextBox 18"/>
          <p:cNvSpPr txBox="1"/>
          <p:nvPr/>
        </p:nvSpPr>
        <p:spPr>
          <a:xfrm>
            <a:off x="612000" y="620688"/>
            <a:ext cx="10944000" cy="55454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3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800" kern="100"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[2023·</a:t>
            </a:r>
            <a:r>
              <a:rPr lang="zh-CN" altLang="zh-CN" sz="2800" kern="100">
                <a:latin typeface="Times New Roman" panose="02020603050405020304"/>
                <a:ea typeface="楷体_GB2312" panose="02010609030101010101" charset="-122"/>
                <a:cs typeface="Times New Roman" panose="02020603050405020304"/>
              </a:rPr>
              <a:t>湖北卷</a:t>
            </a:r>
            <a:r>
              <a:rPr lang="en-US" altLang="zh-CN" sz="2800" kern="100"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]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人的某条染色体上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A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、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B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、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C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三个基因紧密排列，不发生互换。这三个基因各有上百个等位基因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例如：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A</a:t>
            </a:r>
            <a:r>
              <a:rPr lang="en-US" altLang="zh-CN" sz="2800" kern="100" baseline="-25000">
                <a:latin typeface="Times New Roman" panose="02020603050405020304"/>
                <a:cs typeface="Courier New" panose="02070309020205020404"/>
              </a:rPr>
              <a:t>1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～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A</a:t>
            </a:r>
            <a:r>
              <a:rPr lang="en-US" altLang="zh-CN" sz="2800" i="1" kern="100" baseline="-25000">
                <a:latin typeface="Times New Roman" panose="02020603050405020304"/>
                <a:cs typeface="Courier New" panose="02070309020205020404"/>
              </a:rPr>
              <a:t>n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均为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A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的等位基因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)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。父母及孩子的基因组成如下表。下列叙述正确的是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　　</a:t>
            </a:r>
            <a:r>
              <a:rPr lang="en-US" altLang="zh-CN" sz="2800" kern="100" smtClean="0">
                <a:latin typeface="Times New Roman" panose="02020603050405020304"/>
                <a:cs typeface="Courier New" panose="02070309020205020404"/>
              </a:rPr>
              <a:t>)</a:t>
            </a:r>
            <a:endParaRPr lang="en-US" altLang="zh-CN" sz="2800" kern="100" smtClean="0">
              <a:latin typeface="Times New Roman" panose="02020603050405020304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endParaRPr lang="en-US" altLang="zh-CN" sz="2800" kern="100">
              <a:effectLst/>
              <a:latin typeface="Times New Roman" panose="02020603050405020304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endParaRPr lang="en-US" altLang="zh-CN" sz="2800" kern="100" smtClean="0">
              <a:latin typeface="Times New Roman" panose="02020603050405020304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endParaRPr lang="en-US" altLang="zh-CN" sz="2800" kern="100" smtClean="0">
              <a:effectLst/>
              <a:latin typeface="Times New Roman" panose="02020603050405020304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endParaRPr lang="en-US" altLang="zh-CN" sz="2800" kern="100">
              <a:effectLst/>
              <a:latin typeface="Times New Roman" panose="02020603050405020304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A.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基因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A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、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B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、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C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的遗传方式是伴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X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染色体遗传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B.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母亲的其中一条染色体上基因组成是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A</a:t>
            </a:r>
            <a:r>
              <a:rPr lang="en-US" altLang="zh-CN" sz="2800" kern="100" baseline="-25000">
                <a:latin typeface="Times New Roman" panose="02020603050405020304"/>
                <a:cs typeface="Courier New" panose="02070309020205020404"/>
              </a:rPr>
              <a:t>3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B</a:t>
            </a:r>
            <a:r>
              <a:rPr lang="en-US" altLang="zh-CN" sz="2800" kern="100" baseline="-25000">
                <a:latin typeface="Times New Roman" panose="02020603050405020304"/>
                <a:cs typeface="Courier New" panose="02070309020205020404"/>
              </a:rPr>
              <a:t>44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C</a:t>
            </a:r>
            <a:r>
              <a:rPr lang="en-US" altLang="zh-CN" sz="2800" kern="100" baseline="-25000">
                <a:latin typeface="Times New Roman" panose="02020603050405020304"/>
                <a:cs typeface="Courier New" panose="02070309020205020404"/>
              </a:rPr>
              <a:t>9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C.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基因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A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与基因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B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的遗传符合基因的自由组合定律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D.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若此夫妻第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3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个孩子的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A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基因组成为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A</a:t>
            </a:r>
            <a:r>
              <a:rPr lang="en-US" altLang="zh-CN" sz="2800" kern="100" baseline="-25000">
                <a:latin typeface="Times New Roman" panose="02020603050405020304"/>
                <a:cs typeface="Courier New" panose="02070309020205020404"/>
              </a:rPr>
              <a:t>23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A</a:t>
            </a:r>
            <a:r>
              <a:rPr lang="en-US" altLang="zh-CN" sz="2800" kern="100" baseline="-25000">
                <a:latin typeface="Times New Roman" panose="02020603050405020304"/>
                <a:cs typeface="Courier New" panose="02070309020205020404"/>
              </a:rPr>
              <a:t>24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，则其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C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基因组成为</a:t>
            </a:r>
            <a:r>
              <a:rPr lang="en-US" altLang="zh-CN" sz="2800" kern="100" smtClean="0">
                <a:latin typeface="Times New Roman" panose="02020603050405020304"/>
                <a:cs typeface="Courier New" panose="02070309020205020404"/>
              </a:rPr>
              <a:t>C</a:t>
            </a:r>
            <a:r>
              <a:rPr lang="en-US" altLang="zh-CN" sz="2800" kern="100" baseline="-25000" smtClean="0">
                <a:latin typeface="Times New Roman" panose="02020603050405020304"/>
                <a:cs typeface="Courier New" panose="02070309020205020404"/>
              </a:rPr>
              <a:t>4</a:t>
            </a:r>
            <a:r>
              <a:rPr lang="en-US" altLang="zh-CN" sz="2800" kern="100" smtClean="0">
                <a:latin typeface="Times New Roman" panose="02020603050405020304"/>
                <a:cs typeface="Courier New" panose="02070309020205020404"/>
              </a:rPr>
              <a:t>C</a:t>
            </a:r>
            <a:r>
              <a:rPr lang="en-US" altLang="zh-CN" sz="2800" kern="100" baseline="-25000" smtClean="0">
                <a:latin typeface="Times New Roman" panose="02020603050405020304"/>
                <a:cs typeface="Courier New" panose="02070309020205020404"/>
              </a:rPr>
              <a:t>5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3" name="Picture 3" descr="C:\Users\Administrator\Desktop\图片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695606" y="6319663"/>
            <a:ext cx="817563" cy="493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Administrator\Desktop\图片3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759502" y="6319663"/>
            <a:ext cx="817563" cy="493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表格 4"/>
          <p:cNvGraphicFramePr>
            <a:graphicFrameLocks noGrp="1"/>
          </p:cNvGraphicFramePr>
          <p:nvPr/>
        </p:nvGraphicFramePr>
        <p:xfrm>
          <a:off x="2134766" y="2126527"/>
          <a:ext cx="7427421" cy="1281570"/>
        </p:xfrm>
        <a:graphic>
          <a:graphicData uri="http://schemas.openxmlformats.org/drawingml/2006/table">
            <a:tbl>
              <a:tblPr/>
              <a:tblGrid>
                <a:gridCol w="946701"/>
                <a:gridCol w="1714375"/>
                <a:gridCol w="1525985"/>
                <a:gridCol w="1584176"/>
                <a:gridCol w="1656184"/>
              </a:tblGrid>
              <a:tr h="428130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2800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 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父亲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母亲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儿子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女儿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基因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组成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2800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A</a:t>
                      </a:r>
                      <a:r>
                        <a:rPr lang="en-US" sz="2800" kern="100" baseline="-250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23</a:t>
                      </a:r>
                      <a:r>
                        <a:rPr lang="en-US" sz="2800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A</a:t>
                      </a:r>
                      <a:r>
                        <a:rPr lang="en-US" sz="2800" kern="100" baseline="-250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25</a:t>
                      </a:r>
                      <a:r>
                        <a:rPr lang="en-US" sz="2800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B</a:t>
                      </a:r>
                      <a:r>
                        <a:rPr lang="en-US" sz="2800" kern="100" baseline="-250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7</a:t>
                      </a:r>
                      <a:r>
                        <a:rPr lang="en-US" sz="2800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B</a:t>
                      </a:r>
                      <a:r>
                        <a:rPr lang="en-US" sz="2800" kern="100" baseline="-250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35</a:t>
                      </a:r>
                      <a:r>
                        <a:rPr lang="en-US" sz="2800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C</a:t>
                      </a:r>
                      <a:r>
                        <a:rPr lang="en-US" sz="2800" kern="100" baseline="-250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2</a:t>
                      </a:r>
                      <a:r>
                        <a:rPr lang="en-US" sz="2800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C</a:t>
                      </a:r>
                      <a:r>
                        <a:rPr lang="en-US" sz="2800" kern="100" baseline="-250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4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2800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A</a:t>
                      </a:r>
                      <a:r>
                        <a:rPr lang="en-US" sz="2800" kern="100" baseline="-250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3</a:t>
                      </a:r>
                      <a:r>
                        <a:rPr lang="en-US" sz="2800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A</a:t>
                      </a:r>
                      <a:r>
                        <a:rPr lang="en-US" sz="2800" kern="100" baseline="-250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24</a:t>
                      </a:r>
                      <a:r>
                        <a:rPr lang="en-US" sz="2800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B</a:t>
                      </a:r>
                      <a:r>
                        <a:rPr lang="en-US" sz="2800" kern="100" baseline="-250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8</a:t>
                      </a:r>
                      <a:r>
                        <a:rPr lang="en-US" sz="2800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B</a:t>
                      </a:r>
                      <a:r>
                        <a:rPr lang="en-US" sz="2800" kern="100" baseline="-250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44</a:t>
                      </a:r>
                      <a:r>
                        <a:rPr lang="en-US" sz="2800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C</a:t>
                      </a:r>
                      <a:r>
                        <a:rPr lang="en-US" sz="2800" kern="100" baseline="-250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5</a:t>
                      </a:r>
                      <a:r>
                        <a:rPr lang="en-US" sz="2800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C</a:t>
                      </a:r>
                      <a:r>
                        <a:rPr lang="en-US" sz="2800" kern="100" baseline="-250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9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2800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A</a:t>
                      </a:r>
                      <a:r>
                        <a:rPr lang="en-US" sz="2800" kern="100" baseline="-250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24</a:t>
                      </a:r>
                      <a:r>
                        <a:rPr lang="en-US" sz="2800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A</a:t>
                      </a:r>
                      <a:r>
                        <a:rPr lang="en-US" sz="2800" kern="100" baseline="-250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25</a:t>
                      </a:r>
                      <a:r>
                        <a:rPr lang="en-US" sz="2800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B</a:t>
                      </a:r>
                      <a:r>
                        <a:rPr lang="en-US" sz="2800" kern="100" baseline="-250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7</a:t>
                      </a:r>
                      <a:r>
                        <a:rPr lang="en-US" sz="2800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B</a:t>
                      </a:r>
                      <a:r>
                        <a:rPr lang="en-US" sz="2800" kern="100" baseline="-250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8</a:t>
                      </a:r>
                      <a:r>
                        <a:rPr lang="en-US" sz="2800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C</a:t>
                      </a:r>
                      <a:r>
                        <a:rPr lang="en-US" sz="2800" kern="100" baseline="-250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4</a:t>
                      </a:r>
                      <a:r>
                        <a:rPr lang="en-US" sz="2800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C</a:t>
                      </a:r>
                      <a:r>
                        <a:rPr lang="en-US" sz="2800" kern="100" baseline="-250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5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2800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A</a:t>
                      </a:r>
                      <a:r>
                        <a:rPr lang="en-US" sz="2800" kern="100" baseline="-250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3</a:t>
                      </a:r>
                      <a:r>
                        <a:rPr lang="en-US" sz="2800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A</a:t>
                      </a:r>
                      <a:r>
                        <a:rPr lang="en-US" sz="2800" kern="100" baseline="-250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23</a:t>
                      </a:r>
                      <a:r>
                        <a:rPr lang="en-US" sz="2800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B</a:t>
                      </a:r>
                      <a:r>
                        <a:rPr lang="en-US" sz="2800" kern="100" baseline="-250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35</a:t>
                      </a:r>
                      <a:r>
                        <a:rPr lang="en-US" sz="2800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B</a:t>
                      </a:r>
                      <a:r>
                        <a:rPr lang="en-US" sz="2800" kern="100" baseline="-250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44</a:t>
                      </a:r>
                      <a:r>
                        <a:rPr lang="en-US" sz="2800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C</a:t>
                      </a:r>
                      <a:r>
                        <a:rPr lang="en-US" sz="2800" kern="100" baseline="-250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2</a:t>
                      </a:r>
                      <a:r>
                        <a:rPr lang="en-US" sz="2800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C</a:t>
                      </a:r>
                      <a:r>
                        <a:rPr lang="en-US" sz="2800" kern="100" baseline="-250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9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矩形 5"/>
          <p:cNvSpPr/>
          <p:nvPr/>
        </p:nvSpPr>
        <p:spPr>
          <a:xfrm>
            <a:off x="9973516" y="2349674"/>
            <a:ext cx="1582484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>
              <a:spcAft>
                <a:spcPct val="0"/>
              </a:spcAft>
            </a:pPr>
            <a:r>
              <a:rPr lang="zh-CN" altLang="zh-CN" kern="100">
                <a:solidFill>
                  <a:srgbClr val="FF0000"/>
                </a:solidFill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答案：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B</a:t>
            </a:r>
            <a:endParaRPr lang="zh-CN" altLang="zh-CN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  <p:bldP spid="6" grpId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show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TextBox 18"/>
          <p:cNvSpPr txBox="1"/>
          <p:nvPr/>
        </p:nvSpPr>
        <p:spPr>
          <a:xfrm>
            <a:off x="612000" y="620688"/>
            <a:ext cx="10944000" cy="55454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>
              <a:spcAft>
                <a:spcPct val="0"/>
              </a:spcAft>
            </a:pPr>
            <a:r>
              <a:rPr lang="zh-CN" altLang="zh-CN" sz="2800" kern="100">
                <a:solidFill>
                  <a:srgbClr val="0000FF"/>
                </a:solidFill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解析：</a:t>
            </a:r>
            <a:r>
              <a:rPr lang="zh-CN" altLang="zh-CN" sz="28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儿子的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A</a:t>
            </a:r>
            <a:r>
              <a:rPr lang="zh-CN" altLang="zh-CN" sz="28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、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B</a:t>
            </a:r>
            <a:r>
              <a:rPr lang="zh-CN" altLang="zh-CN" sz="28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、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C</a:t>
            </a:r>
            <a:r>
              <a:rPr lang="zh-CN" altLang="zh-CN" sz="28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基因中，每对基因各有一个来自于父亲和母亲，如果基因位于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X</a:t>
            </a:r>
            <a:r>
              <a:rPr lang="zh-CN" altLang="zh-CN" sz="28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染色体上，则儿子不会获得父亲的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X</a:t>
            </a:r>
            <a:r>
              <a:rPr lang="zh-CN" altLang="zh-CN" sz="28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染色体，而不会获得父亲的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A</a:t>
            </a:r>
            <a:r>
              <a:rPr lang="zh-CN" altLang="zh-CN" sz="28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、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B</a:t>
            </a:r>
            <a:r>
              <a:rPr lang="zh-CN" altLang="zh-CN" sz="28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、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C</a:t>
            </a:r>
            <a:r>
              <a:rPr lang="zh-CN" altLang="zh-CN" sz="28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基因，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A</a:t>
            </a:r>
            <a:r>
              <a:rPr lang="zh-CN" altLang="zh-CN" sz="28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错误；三个基因位于一条染色体上，不发生互换，由于儿子的基因型是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A</a:t>
            </a:r>
            <a:r>
              <a:rPr lang="en-US" altLang="zh-CN" sz="2800" kern="100" baseline="-25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24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A</a:t>
            </a:r>
            <a:r>
              <a:rPr lang="en-US" altLang="zh-CN" sz="2800" kern="100" baseline="-25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25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B</a:t>
            </a:r>
            <a:r>
              <a:rPr lang="en-US" altLang="zh-CN" sz="2800" kern="100" baseline="-25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7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B</a:t>
            </a:r>
            <a:r>
              <a:rPr lang="en-US" altLang="zh-CN" sz="2800" kern="100" baseline="-25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8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C</a:t>
            </a:r>
            <a:r>
              <a:rPr lang="en-US" altLang="zh-CN" sz="2800" kern="100" baseline="-25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4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C</a:t>
            </a:r>
            <a:r>
              <a:rPr lang="en-US" altLang="zh-CN" sz="2800" kern="100" baseline="-25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5</a:t>
            </a:r>
            <a:r>
              <a:rPr lang="zh-CN" altLang="zh-CN" sz="28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，其中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A</a:t>
            </a:r>
            <a:r>
              <a:rPr lang="en-US" altLang="zh-CN" sz="2800" kern="100" baseline="-25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24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B</a:t>
            </a:r>
            <a:r>
              <a:rPr lang="en-US" altLang="zh-CN" sz="2800" kern="100" baseline="-25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8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C</a:t>
            </a:r>
            <a:r>
              <a:rPr lang="en-US" altLang="zh-CN" sz="2800" kern="100" baseline="-25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5</a:t>
            </a:r>
            <a:r>
              <a:rPr lang="zh-CN" altLang="zh-CN" sz="28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来自于母亲，而母亲的基因型为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A</a:t>
            </a:r>
            <a:r>
              <a:rPr lang="en-US" altLang="zh-CN" sz="2800" kern="100" baseline="-25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3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A</a:t>
            </a:r>
            <a:r>
              <a:rPr lang="en-US" altLang="zh-CN" sz="2800" kern="100" baseline="-25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24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B</a:t>
            </a:r>
            <a:r>
              <a:rPr lang="en-US" altLang="zh-CN" sz="2800" kern="100" baseline="-25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8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B</a:t>
            </a:r>
            <a:r>
              <a:rPr lang="en-US" altLang="zh-CN" sz="2800" kern="100" baseline="-25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44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C</a:t>
            </a:r>
            <a:r>
              <a:rPr lang="en-US" altLang="zh-CN" sz="2800" kern="100" baseline="-25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5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C</a:t>
            </a:r>
            <a:r>
              <a:rPr lang="en-US" altLang="zh-CN" sz="2800" kern="100" baseline="-25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9</a:t>
            </a:r>
            <a:r>
              <a:rPr lang="zh-CN" altLang="zh-CN" sz="28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，说明母亲的其中一条染色体上的基因组成是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A</a:t>
            </a:r>
            <a:r>
              <a:rPr lang="en-US" altLang="zh-CN" sz="2800" kern="100" baseline="-25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3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B</a:t>
            </a:r>
            <a:r>
              <a:rPr lang="en-US" altLang="zh-CN" sz="2800" kern="100" baseline="-25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44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C</a:t>
            </a:r>
            <a:r>
              <a:rPr lang="en-US" altLang="zh-CN" sz="2800" kern="100" baseline="-25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9</a:t>
            </a:r>
            <a:r>
              <a:rPr lang="zh-CN" altLang="zh-CN" sz="28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，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B</a:t>
            </a:r>
            <a:r>
              <a:rPr lang="zh-CN" altLang="zh-CN" sz="28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正确；根据题目信息，人的某条染色体上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A</a:t>
            </a:r>
            <a:r>
              <a:rPr lang="zh-CN" altLang="zh-CN" sz="28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、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B</a:t>
            </a:r>
            <a:r>
              <a:rPr lang="zh-CN" altLang="zh-CN" sz="28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、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C</a:t>
            </a:r>
            <a:r>
              <a:rPr lang="zh-CN" altLang="zh-CN" sz="28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三个基因紧密排列，不发生互换，不符合自由组合定律，位于非同源染色体上的非等位基因的遗传才符合自由组合定律，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C</a:t>
            </a:r>
            <a:r>
              <a:rPr lang="zh-CN" altLang="zh-CN" sz="28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错误；根据儿子的基因型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A</a:t>
            </a:r>
            <a:r>
              <a:rPr lang="en-US" altLang="zh-CN" sz="2800" kern="100" baseline="-25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24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A</a:t>
            </a:r>
            <a:r>
              <a:rPr lang="en-US" altLang="zh-CN" sz="2800" kern="100" baseline="-25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25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B</a:t>
            </a:r>
            <a:r>
              <a:rPr lang="en-US" altLang="zh-CN" sz="2800" kern="100" baseline="-25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7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B</a:t>
            </a:r>
            <a:r>
              <a:rPr lang="en-US" altLang="zh-CN" sz="2800" kern="100" baseline="-25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8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C</a:t>
            </a:r>
            <a:r>
              <a:rPr lang="en-US" altLang="zh-CN" sz="2800" kern="100" baseline="-25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4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C</a:t>
            </a:r>
            <a:r>
              <a:rPr lang="en-US" altLang="zh-CN" sz="2800" kern="100" baseline="-25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5</a:t>
            </a:r>
            <a:r>
              <a:rPr lang="zh-CN" altLang="zh-CN" sz="28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推测，母亲的两条染色体是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A</a:t>
            </a:r>
            <a:r>
              <a:rPr lang="en-US" altLang="zh-CN" sz="2800" kern="100" baseline="-25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24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B</a:t>
            </a:r>
            <a:r>
              <a:rPr lang="en-US" altLang="zh-CN" sz="2800" kern="100" baseline="-25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8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C</a:t>
            </a:r>
            <a:r>
              <a:rPr lang="en-US" altLang="zh-CN" sz="2800" kern="100" baseline="-25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5</a:t>
            </a:r>
            <a:r>
              <a:rPr lang="zh-CN" altLang="zh-CN" sz="28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和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A</a:t>
            </a:r>
            <a:r>
              <a:rPr lang="en-US" altLang="zh-CN" sz="2800" kern="100" baseline="-25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3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B</a:t>
            </a:r>
            <a:r>
              <a:rPr lang="en-US" altLang="zh-CN" sz="2800" kern="100" baseline="-25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44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C</a:t>
            </a:r>
            <a:r>
              <a:rPr lang="en-US" altLang="zh-CN" sz="2800" kern="100" baseline="-25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9</a:t>
            </a:r>
            <a:r>
              <a:rPr lang="zh-CN" altLang="zh-CN" sz="28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；父亲的两条染色体是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A</a:t>
            </a:r>
            <a:r>
              <a:rPr lang="en-US" altLang="zh-CN" sz="2800" kern="100" baseline="-25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25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B</a:t>
            </a:r>
            <a:r>
              <a:rPr lang="en-US" altLang="zh-CN" sz="2800" kern="100" baseline="-25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7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C</a:t>
            </a:r>
            <a:r>
              <a:rPr lang="en-US" altLang="zh-CN" sz="2800" kern="100" baseline="-25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4</a:t>
            </a:r>
            <a:r>
              <a:rPr lang="zh-CN" altLang="zh-CN" sz="28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和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A</a:t>
            </a:r>
            <a:r>
              <a:rPr lang="en-US" altLang="zh-CN" sz="2800" kern="100" baseline="-25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23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B</a:t>
            </a:r>
            <a:r>
              <a:rPr lang="en-US" altLang="zh-CN" sz="2800" kern="100" baseline="-25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35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C</a:t>
            </a:r>
            <a:r>
              <a:rPr lang="en-US" altLang="zh-CN" sz="2800" kern="100" baseline="-25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2</a:t>
            </a:r>
            <a:r>
              <a:rPr lang="zh-CN" altLang="zh-CN" sz="28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，基因连锁遗传，若此夫妻第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3</a:t>
            </a:r>
            <a:r>
              <a:rPr lang="zh-CN" altLang="zh-CN" sz="28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个孩子的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A</a:t>
            </a:r>
            <a:r>
              <a:rPr lang="zh-CN" altLang="zh-CN" sz="28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基因组成为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A</a:t>
            </a:r>
            <a:r>
              <a:rPr lang="en-US" altLang="zh-CN" sz="2800" kern="100" baseline="-25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23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A</a:t>
            </a:r>
            <a:r>
              <a:rPr lang="en-US" altLang="zh-CN" sz="2800" kern="100" baseline="-25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24</a:t>
            </a:r>
            <a:r>
              <a:rPr lang="zh-CN" altLang="zh-CN" sz="28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，则其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C</a:t>
            </a:r>
            <a:r>
              <a:rPr lang="zh-CN" altLang="zh-CN" sz="28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基因组成为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C</a:t>
            </a:r>
            <a:r>
              <a:rPr lang="en-US" altLang="zh-CN" sz="2800" kern="100" baseline="-25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2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C</a:t>
            </a:r>
            <a:r>
              <a:rPr lang="en-US" altLang="zh-CN" sz="2800" kern="100" baseline="-25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5</a:t>
            </a:r>
            <a:r>
              <a:rPr lang="zh-CN" altLang="zh-CN" sz="28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，</a:t>
            </a:r>
            <a:r>
              <a:rPr lang="en-US" altLang="zh-CN" sz="28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D</a:t>
            </a:r>
            <a:r>
              <a:rPr lang="zh-CN" altLang="zh-CN" sz="28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错误。</a:t>
            </a:r>
            <a:endParaRPr lang="zh-CN" altLang="zh-CN" sz="280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TextBox 18"/>
          <p:cNvSpPr txBox="1"/>
          <p:nvPr/>
        </p:nvSpPr>
        <p:spPr>
          <a:xfrm>
            <a:off x="612000" y="620688"/>
            <a:ext cx="10944000" cy="55454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>
              <a:spcAft>
                <a:spcPct val="0"/>
              </a:spcAft>
            </a:pPr>
            <a:r>
              <a:rPr lang="en-US" altLang="zh-CN" sz="2600" kern="100">
                <a:latin typeface="Times New Roman" panose="02020603050405020304"/>
                <a:cs typeface="Courier New" panose="02070309020205020404"/>
              </a:rPr>
              <a:t>4</a:t>
            </a:r>
            <a:r>
              <a:rPr lang="zh-CN" altLang="zh-CN" sz="2600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600" kern="100"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[2023·</a:t>
            </a:r>
            <a:r>
              <a:rPr lang="zh-CN" altLang="zh-CN" sz="2600" kern="100">
                <a:latin typeface="Times New Roman" panose="02020603050405020304"/>
                <a:ea typeface="楷体_GB2312" panose="02010609030101010101" charset="-122"/>
                <a:cs typeface="Times New Roman" panose="02020603050405020304"/>
              </a:rPr>
              <a:t>山东卷</a:t>
            </a:r>
            <a:r>
              <a:rPr lang="en-US" altLang="zh-CN" sz="2600" kern="100"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]</a:t>
            </a:r>
            <a:r>
              <a:rPr lang="en-US" altLang="zh-CN" sz="2600" kern="100"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sz="2600" kern="100">
                <a:latin typeface="Times New Roman" panose="02020603050405020304"/>
                <a:cs typeface="Times New Roman" panose="02020603050405020304"/>
              </a:rPr>
              <a:t>不定项</a:t>
            </a:r>
            <a:r>
              <a:rPr lang="en-US" altLang="zh-CN" sz="2600" kern="100">
                <a:latin typeface="Times New Roman" panose="02020603050405020304"/>
                <a:cs typeface="Courier New" panose="02070309020205020404"/>
              </a:rPr>
              <a:t>)</a:t>
            </a:r>
            <a:r>
              <a:rPr lang="zh-CN" altLang="zh-CN" sz="2600" kern="100">
                <a:latin typeface="Times New Roman" panose="02020603050405020304"/>
                <a:cs typeface="Times New Roman" panose="02020603050405020304"/>
              </a:rPr>
              <a:t>某二倍体动物的性染色体仅有</a:t>
            </a:r>
            <a:r>
              <a:rPr lang="en-US" altLang="zh-CN" sz="2600" kern="100">
                <a:latin typeface="Times New Roman" panose="02020603050405020304"/>
                <a:cs typeface="Courier New" panose="02070309020205020404"/>
              </a:rPr>
              <a:t>X</a:t>
            </a:r>
            <a:r>
              <a:rPr lang="zh-CN" altLang="zh-CN" sz="2600" kern="100">
                <a:latin typeface="Times New Roman" panose="02020603050405020304"/>
                <a:cs typeface="Times New Roman" panose="02020603050405020304"/>
              </a:rPr>
              <a:t>染色体，其性别有</a:t>
            </a:r>
            <a:r>
              <a:rPr lang="en-US" altLang="zh-CN" sz="2600" kern="100">
                <a:latin typeface="Times New Roman" panose="02020603050405020304"/>
                <a:cs typeface="Courier New" panose="02070309020205020404"/>
              </a:rPr>
              <a:t>3</a:t>
            </a:r>
            <a:r>
              <a:rPr lang="zh-CN" altLang="zh-CN" sz="2600" kern="100">
                <a:latin typeface="Times New Roman" panose="02020603050405020304"/>
                <a:cs typeface="Times New Roman" panose="02020603050405020304"/>
              </a:rPr>
              <a:t>种，由</a:t>
            </a:r>
            <a:r>
              <a:rPr lang="en-US" altLang="zh-CN" sz="2600" kern="100">
                <a:latin typeface="Times New Roman" panose="02020603050405020304"/>
                <a:cs typeface="Courier New" panose="02070309020205020404"/>
              </a:rPr>
              <a:t>X</a:t>
            </a:r>
            <a:r>
              <a:rPr lang="zh-CN" altLang="zh-CN" sz="2600" kern="100">
                <a:latin typeface="Times New Roman" panose="02020603050405020304"/>
                <a:cs typeface="Times New Roman" panose="02020603050405020304"/>
              </a:rPr>
              <a:t>染色体条数及常染色体基因</a:t>
            </a:r>
            <a:r>
              <a:rPr lang="en-US" altLang="zh-CN" sz="2600" kern="100">
                <a:latin typeface="Times New Roman" panose="02020603050405020304"/>
                <a:cs typeface="Courier New" panose="02070309020205020404"/>
              </a:rPr>
              <a:t>T</a:t>
            </a:r>
            <a:r>
              <a:rPr lang="zh-CN" altLang="zh-CN" sz="2600" kern="100">
                <a:latin typeface="Times New Roman" panose="02020603050405020304"/>
                <a:cs typeface="Times New Roman" panose="02020603050405020304"/>
              </a:rPr>
              <a:t>、</a:t>
            </a:r>
            <a:r>
              <a:rPr lang="en-US" altLang="zh-CN" sz="2600" kern="100">
                <a:latin typeface="Times New Roman" panose="02020603050405020304"/>
                <a:cs typeface="Courier New" panose="02070309020205020404"/>
              </a:rPr>
              <a:t>T</a:t>
            </a:r>
            <a:r>
              <a:rPr lang="en-US" altLang="zh-CN" sz="2600" kern="100" baseline="30000">
                <a:latin typeface="Times New Roman" panose="02020603050405020304"/>
                <a:cs typeface="Courier New" panose="02070309020205020404"/>
              </a:rPr>
              <a:t>R</a:t>
            </a:r>
            <a:r>
              <a:rPr lang="zh-CN" altLang="zh-CN" sz="2600" kern="100">
                <a:latin typeface="Times New Roman" panose="02020603050405020304"/>
                <a:cs typeface="Times New Roman" panose="02020603050405020304"/>
              </a:rPr>
              <a:t>、</a:t>
            </a:r>
            <a:r>
              <a:rPr lang="en-US" altLang="zh-CN" sz="2600" kern="100">
                <a:latin typeface="Times New Roman" panose="02020603050405020304"/>
                <a:cs typeface="Courier New" panose="02070309020205020404"/>
              </a:rPr>
              <a:t>T</a:t>
            </a:r>
            <a:r>
              <a:rPr lang="en-US" altLang="zh-CN" sz="2600" kern="100" baseline="30000">
                <a:latin typeface="Times New Roman" panose="02020603050405020304"/>
                <a:cs typeface="Courier New" panose="02070309020205020404"/>
              </a:rPr>
              <a:t>D</a:t>
            </a:r>
            <a:r>
              <a:rPr lang="zh-CN" altLang="zh-CN" sz="2600" kern="100">
                <a:latin typeface="Times New Roman" panose="02020603050405020304"/>
                <a:cs typeface="Times New Roman" panose="02020603050405020304"/>
              </a:rPr>
              <a:t>决定。只要含有</a:t>
            </a:r>
            <a:r>
              <a:rPr lang="en-US" altLang="zh-CN" sz="2600" kern="100">
                <a:latin typeface="Times New Roman" panose="02020603050405020304"/>
                <a:cs typeface="Courier New" panose="02070309020205020404"/>
              </a:rPr>
              <a:t>T</a:t>
            </a:r>
            <a:r>
              <a:rPr lang="en-US" altLang="zh-CN" sz="2600" kern="100" baseline="30000">
                <a:latin typeface="Times New Roman" panose="02020603050405020304"/>
                <a:cs typeface="Courier New" panose="02070309020205020404"/>
              </a:rPr>
              <a:t>D</a:t>
            </a:r>
            <a:r>
              <a:rPr lang="zh-CN" altLang="zh-CN" sz="2600" kern="100">
                <a:latin typeface="Times New Roman" panose="02020603050405020304"/>
                <a:cs typeface="Times New Roman" panose="02020603050405020304"/>
              </a:rPr>
              <a:t>基因就表现为雌性，只要基因型为</a:t>
            </a:r>
            <a:r>
              <a:rPr lang="en-US" altLang="zh-CN" sz="2600" kern="100">
                <a:latin typeface="Times New Roman" panose="02020603050405020304"/>
                <a:cs typeface="Courier New" panose="02070309020205020404"/>
              </a:rPr>
              <a:t>T</a:t>
            </a:r>
            <a:r>
              <a:rPr lang="en-US" altLang="zh-CN" sz="2600" kern="100" baseline="30000">
                <a:latin typeface="Times New Roman" panose="02020603050405020304"/>
                <a:cs typeface="Courier New" panose="02070309020205020404"/>
              </a:rPr>
              <a:t>R</a:t>
            </a:r>
            <a:r>
              <a:rPr lang="en-US" altLang="zh-CN" sz="2600" kern="100">
                <a:latin typeface="Times New Roman" panose="02020603050405020304"/>
                <a:cs typeface="Courier New" panose="02070309020205020404"/>
              </a:rPr>
              <a:t>T</a:t>
            </a:r>
            <a:r>
              <a:rPr lang="en-US" altLang="zh-CN" sz="2600" kern="100" baseline="30000">
                <a:latin typeface="Times New Roman" panose="02020603050405020304"/>
                <a:cs typeface="Courier New" panose="02070309020205020404"/>
              </a:rPr>
              <a:t>R</a:t>
            </a:r>
            <a:r>
              <a:rPr lang="zh-CN" altLang="zh-CN" sz="2600" kern="100">
                <a:latin typeface="Times New Roman" panose="02020603050405020304"/>
                <a:cs typeface="Times New Roman" panose="02020603050405020304"/>
              </a:rPr>
              <a:t>就表现为雄性。</a:t>
            </a:r>
            <a:r>
              <a:rPr lang="en-US" altLang="zh-CN" sz="2600" kern="100">
                <a:latin typeface="Times New Roman" panose="02020603050405020304"/>
                <a:cs typeface="Courier New" panose="02070309020205020404"/>
              </a:rPr>
              <a:t>TT</a:t>
            </a:r>
            <a:r>
              <a:rPr lang="zh-CN" altLang="zh-CN" sz="2600" kern="100">
                <a:latin typeface="Times New Roman" panose="02020603050405020304"/>
                <a:cs typeface="Times New Roman" panose="02020603050405020304"/>
              </a:rPr>
              <a:t>和</a:t>
            </a:r>
            <a:r>
              <a:rPr lang="en-US" altLang="zh-CN" sz="2600" kern="100">
                <a:latin typeface="Times New Roman" panose="02020603050405020304"/>
                <a:cs typeface="Courier New" panose="02070309020205020404"/>
              </a:rPr>
              <a:t>TT</a:t>
            </a:r>
            <a:r>
              <a:rPr lang="en-US" altLang="zh-CN" sz="2600" kern="100" baseline="30000">
                <a:latin typeface="Times New Roman" panose="02020603050405020304"/>
                <a:cs typeface="Courier New" panose="02070309020205020404"/>
              </a:rPr>
              <a:t>R</a:t>
            </a:r>
            <a:r>
              <a:rPr lang="zh-CN" altLang="zh-CN" sz="2600" kern="100">
                <a:latin typeface="Times New Roman" panose="02020603050405020304"/>
                <a:cs typeface="Times New Roman" panose="02020603050405020304"/>
              </a:rPr>
              <a:t>个体中，仅有</a:t>
            </a:r>
            <a:r>
              <a:rPr lang="en-US" altLang="zh-CN" sz="2600" kern="100">
                <a:latin typeface="Times New Roman" panose="02020603050405020304"/>
                <a:cs typeface="Courier New" panose="02070309020205020404"/>
              </a:rPr>
              <a:t>1</a:t>
            </a:r>
            <a:r>
              <a:rPr lang="zh-CN" altLang="zh-CN" sz="2600" kern="100">
                <a:latin typeface="Times New Roman" panose="02020603050405020304"/>
                <a:cs typeface="Times New Roman" panose="02020603050405020304"/>
              </a:rPr>
              <a:t>条</a:t>
            </a:r>
            <a:r>
              <a:rPr lang="en-US" altLang="zh-CN" sz="2600" kern="100">
                <a:latin typeface="Times New Roman" panose="02020603050405020304"/>
                <a:cs typeface="Courier New" panose="02070309020205020404"/>
              </a:rPr>
              <a:t>X</a:t>
            </a:r>
            <a:r>
              <a:rPr lang="zh-CN" altLang="zh-CN" sz="2600" kern="100">
                <a:latin typeface="Times New Roman" panose="02020603050405020304"/>
                <a:cs typeface="Times New Roman" panose="02020603050405020304"/>
              </a:rPr>
              <a:t>染色体的为雄性，有</a:t>
            </a:r>
            <a:r>
              <a:rPr lang="en-US" altLang="zh-CN" sz="2600" kern="100">
                <a:latin typeface="Times New Roman" panose="02020603050405020304"/>
                <a:cs typeface="Courier New" panose="02070309020205020404"/>
              </a:rPr>
              <a:t>2</a:t>
            </a:r>
            <a:r>
              <a:rPr lang="zh-CN" altLang="zh-CN" sz="2600" kern="100">
                <a:latin typeface="Times New Roman" panose="02020603050405020304"/>
                <a:cs typeface="Times New Roman" panose="02020603050405020304"/>
              </a:rPr>
              <a:t>条</a:t>
            </a:r>
            <a:r>
              <a:rPr lang="en-US" altLang="zh-CN" sz="2600" kern="100">
                <a:latin typeface="Times New Roman" panose="02020603050405020304"/>
                <a:cs typeface="Courier New" panose="02070309020205020404"/>
              </a:rPr>
              <a:t>X</a:t>
            </a:r>
            <a:r>
              <a:rPr lang="zh-CN" altLang="zh-CN" sz="2600" kern="100">
                <a:latin typeface="Times New Roman" panose="02020603050405020304"/>
                <a:cs typeface="Times New Roman" panose="02020603050405020304"/>
              </a:rPr>
              <a:t>染色体的既不称为雄性也不称为雌性，而称为雌雄同体。已知无</a:t>
            </a:r>
            <a:r>
              <a:rPr lang="en-US" altLang="zh-CN" sz="2600" kern="100">
                <a:latin typeface="Times New Roman" panose="02020603050405020304"/>
                <a:cs typeface="Courier New" panose="02070309020205020404"/>
              </a:rPr>
              <a:t>X</a:t>
            </a:r>
            <a:r>
              <a:rPr lang="zh-CN" altLang="zh-CN" sz="2600" kern="100">
                <a:latin typeface="Times New Roman" panose="02020603050405020304"/>
                <a:cs typeface="Times New Roman" panose="02020603050405020304"/>
              </a:rPr>
              <a:t>染色体的胚胎致死，雌雄同体可异体受精也可自体受精。不考虑突变，下列推断正确的是</a:t>
            </a:r>
            <a:r>
              <a:rPr lang="en-US" altLang="zh-CN" sz="2600" kern="100"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sz="2600" kern="100">
                <a:latin typeface="Times New Roman" panose="02020603050405020304"/>
                <a:cs typeface="Times New Roman" panose="02020603050405020304"/>
              </a:rPr>
              <a:t>　　</a:t>
            </a:r>
            <a:r>
              <a:rPr lang="en-US" altLang="zh-CN" sz="2600" kern="100">
                <a:latin typeface="Times New Roman" panose="02020603050405020304"/>
                <a:cs typeface="Courier New" panose="02070309020205020404"/>
              </a:rPr>
              <a:t>)</a:t>
            </a:r>
            <a:endParaRPr lang="zh-CN" altLang="zh-CN" sz="26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600" kern="100">
                <a:latin typeface="Times New Roman" panose="02020603050405020304"/>
                <a:cs typeface="Courier New" panose="02070309020205020404"/>
              </a:rPr>
              <a:t>A.3</a:t>
            </a:r>
            <a:r>
              <a:rPr lang="zh-CN" altLang="zh-CN" sz="2600" kern="100">
                <a:latin typeface="Times New Roman" panose="02020603050405020304"/>
                <a:cs typeface="Times New Roman" panose="02020603050405020304"/>
              </a:rPr>
              <a:t>种性别均有的群体自由交配，</a:t>
            </a:r>
            <a:r>
              <a:rPr lang="en-US" altLang="zh-CN" sz="2600" kern="100">
                <a:latin typeface="Times New Roman" panose="02020603050405020304"/>
                <a:cs typeface="Courier New" panose="02070309020205020404"/>
              </a:rPr>
              <a:t>F</a:t>
            </a:r>
            <a:r>
              <a:rPr lang="en-US" altLang="zh-CN" sz="2600" kern="100" baseline="-25000">
                <a:latin typeface="Times New Roman" panose="02020603050405020304"/>
                <a:cs typeface="Courier New" panose="02070309020205020404"/>
              </a:rPr>
              <a:t>1</a:t>
            </a:r>
            <a:r>
              <a:rPr lang="zh-CN" altLang="zh-CN" sz="2600" kern="100">
                <a:latin typeface="Times New Roman" panose="02020603050405020304"/>
                <a:cs typeface="Times New Roman" panose="02020603050405020304"/>
              </a:rPr>
              <a:t>的基因型最多有</a:t>
            </a:r>
            <a:r>
              <a:rPr lang="en-US" altLang="zh-CN" sz="2600" kern="100">
                <a:latin typeface="Times New Roman" panose="02020603050405020304"/>
                <a:cs typeface="Courier New" panose="02070309020205020404"/>
              </a:rPr>
              <a:t>6</a:t>
            </a:r>
            <a:r>
              <a:rPr lang="zh-CN" altLang="zh-CN" sz="2600" kern="100">
                <a:latin typeface="Times New Roman" panose="02020603050405020304"/>
                <a:cs typeface="Times New Roman" panose="02020603050405020304"/>
              </a:rPr>
              <a:t>种可能</a:t>
            </a:r>
            <a:endParaRPr lang="zh-CN" altLang="zh-CN" sz="26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600" kern="100">
                <a:latin typeface="Times New Roman" panose="02020603050405020304"/>
                <a:cs typeface="Courier New" panose="02070309020205020404"/>
              </a:rPr>
              <a:t>B.</a:t>
            </a:r>
            <a:r>
              <a:rPr lang="zh-CN" altLang="zh-CN" sz="2600" kern="100">
                <a:latin typeface="Times New Roman" panose="02020603050405020304"/>
                <a:cs typeface="Times New Roman" panose="02020603050405020304"/>
              </a:rPr>
              <a:t>两个基因型相同的个体杂交，</a:t>
            </a:r>
            <a:r>
              <a:rPr lang="en-US" altLang="zh-CN" sz="2600" kern="100">
                <a:latin typeface="Times New Roman" panose="02020603050405020304"/>
                <a:cs typeface="Courier New" panose="02070309020205020404"/>
              </a:rPr>
              <a:t>F</a:t>
            </a:r>
            <a:r>
              <a:rPr lang="en-US" altLang="zh-CN" sz="2600" kern="100" baseline="-25000">
                <a:latin typeface="Times New Roman" panose="02020603050405020304"/>
                <a:cs typeface="Courier New" panose="02070309020205020404"/>
              </a:rPr>
              <a:t>1</a:t>
            </a:r>
            <a:r>
              <a:rPr lang="zh-CN" altLang="zh-CN" sz="2600" kern="100">
                <a:latin typeface="Times New Roman" panose="02020603050405020304"/>
                <a:cs typeface="Times New Roman" panose="02020603050405020304"/>
              </a:rPr>
              <a:t>中一定没有雌性个体</a:t>
            </a:r>
            <a:endParaRPr lang="zh-CN" altLang="zh-CN" sz="26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600" kern="100">
                <a:latin typeface="Times New Roman" panose="02020603050405020304"/>
                <a:cs typeface="Courier New" panose="02070309020205020404"/>
              </a:rPr>
              <a:t>C.</a:t>
            </a:r>
            <a:r>
              <a:rPr lang="zh-CN" altLang="zh-CN" sz="2600" kern="100">
                <a:latin typeface="Times New Roman" panose="02020603050405020304"/>
                <a:cs typeface="Times New Roman" panose="02020603050405020304"/>
              </a:rPr>
              <a:t>多个基因型为</a:t>
            </a:r>
            <a:r>
              <a:rPr lang="en-US" altLang="zh-CN" sz="2600" kern="100">
                <a:latin typeface="Times New Roman" panose="02020603050405020304"/>
                <a:cs typeface="Courier New" panose="02070309020205020404"/>
              </a:rPr>
              <a:t>T</a:t>
            </a:r>
            <a:r>
              <a:rPr lang="en-US" altLang="zh-CN" sz="2600" kern="100" baseline="30000">
                <a:latin typeface="Times New Roman" panose="02020603050405020304"/>
                <a:cs typeface="Courier New" panose="02070309020205020404"/>
              </a:rPr>
              <a:t>D</a:t>
            </a:r>
            <a:r>
              <a:rPr lang="en-US" altLang="zh-CN" sz="2600" kern="100">
                <a:latin typeface="Times New Roman" panose="02020603050405020304"/>
                <a:cs typeface="Courier New" panose="02070309020205020404"/>
              </a:rPr>
              <a:t>T</a:t>
            </a:r>
            <a:r>
              <a:rPr lang="en-US" altLang="zh-CN" sz="2600" kern="100" baseline="30000">
                <a:latin typeface="Times New Roman" panose="02020603050405020304"/>
                <a:cs typeface="Courier New" panose="02070309020205020404"/>
              </a:rPr>
              <a:t>R</a:t>
            </a:r>
            <a:r>
              <a:rPr lang="zh-CN" altLang="zh-CN" sz="2600" kern="100">
                <a:latin typeface="Times New Roman" panose="02020603050405020304"/>
                <a:cs typeface="Times New Roman" panose="02020603050405020304"/>
              </a:rPr>
              <a:t>、</a:t>
            </a:r>
            <a:r>
              <a:rPr lang="en-US" altLang="zh-CN" sz="2600" kern="100">
                <a:latin typeface="Times New Roman" panose="02020603050405020304"/>
                <a:cs typeface="Courier New" panose="02070309020205020404"/>
              </a:rPr>
              <a:t>T</a:t>
            </a:r>
            <a:r>
              <a:rPr lang="en-US" altLang="zh-CN" sz="2600" kern="100" baseline="30000">
                <a:latin typeface="Times New Roman" panose="02020603050405020304"/>
                <a:cs typeface="Courier New" panose="02070309020205020404"/>
              </a:rPr>
              <a:t>R</a:t>
            </a:r>
            <a:r>
              <a:rPr lang="en-US" altLang="zh-CN" sz="2600" kern="100">
                <a:latin typeface="Times New Roman" panose="02020603050405020304"/>
                <a:cs typeface="Courier New" panose="02070309020205020404"/>
              </a:rPr>
              <a:t>T</a:t>
            </a:r>
            <a:r>
              <a:rPr lang="en-US" altLang="zh-CN" sz="2600" kern="100" baseline="30000">
                <a:latin typeface="Times New Roman" panose="02020603050405020304"/>
                <a:cs typeface="Courier New" panose="02070309020205020404"/>
              </a:rPr>
              <a:t>R</a:t>
            </a:r>
            <a:r>
              <a:rPr lang="zh-CN" altLang="zh-CN" sz="2600" kern="100">
                <a:latin typeface="Times New Roman" panose="02020603050405020304"/>
                <a:cs typeface="Times New Roman" panose="02020603050405020304"/>
              </a:rPr>
              <a:t>的个体自由交配，</a:t>
            </a:r>
            <a:r>
              <a:rPr lang="en-US" altLang="zh-CN" sz="2600" kern="100">
                <a:latin typeface="Times New Roman" panose="02020603050405020304"/>
                <a:cs typeface="Courier New" panose="02070309020205020404"/>
              </a:rPr>
              <a:t>F</a:t>
            </a:r>
            <a:r>
              <a:rPr lang="en-US" altLang="zh-CN" sz="2600" kern="100" baseline="-25000">
                <a:latin typeface="Times New Roman" panose="02020603050405020304"/>
                <a:cs typeface="Courier New" panose="02070309020205020404"/>
              </a:rPr>
              <a:t>1</a:t>
            </a:r>
            <a:r>
              <a:rPr lang="zh-CN" altLang="zh-CN" sz="2600" kern="100">
                <a:latin typeface="Times New Roman" panose="02020603050405020304"/>
                <a:cs typeface="Times New Roman" panose="02020603050405020304"/>
              </a:rPr>
              <a:t>中雌性与雄性占比相等</a:t>
            </a:r>
            <a:endParaRPr lang="zh-CN" altLang="zh-CN" sz="26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600" kern="100">
                <a:latin typeface="Times New Roman" panose="02020603050405020304"/>
                <a:cs typeface="Courier New" panose="02070309020205020404"/>
              </a:rPr>
              <a:t>D.</a:t>
            </a:r>
            <a:r>
              <a:rPr lang="zh-CN" altLang="zh-CN" sz="2600" kern="100">
                <a:latin typeface="Times New Roman" panose="02020603050405020304"/>
                <a:cs typeface="Times New Roman" panose="02020603050405020304"/>
              </a:rPr>
              <a:t>雌雄同体的杂合子自体受精获得</a:t>
            </a:r>
            <a:r>
              <a:rPr lang="en-US" altLang="zh-CN" sz="2600" kern="100">
                <a:latin typeface="Times New Roman" panose="02020603050405020304"/>
                <a:cs typeface="Courier New" panose="02070309020205020404"/>
              </a:rPr>
              <a:t>F</a:t>
            </a:r>
            <a:r>
              <a:rPr lang="en-US" altLang="zh-CN" sz="2600" kern="100" baseline="-25000">
                <a:latin typeface="Times New Roman" panose="02020603050405020304"/>
                <a:cs typeface="Courier New" panose="02070309020205020404"/>
              </a:rPr>
              <a:t>1</a:t>
            </a:r>
            <a:r>
              <a:rPr lang="zh-CN" altLang="zh-CN" sz="2600" kern="100">
                <a:latin typeface="Times New Roman" panose="02020603050405020304"/>
                <a:cs typeface="Times New Roman" panose="02020603050405020304"/>
              </a:rPr>
              <a:t>，</a:t>
            </a:r>
            <a:r>
              <a:rPr lang="en-US" altLang="zh-CN" sz="2600" kern="100">
                <a:latin typeface="Times New Roman" panose="02020603050405020304"/>
                <a:cs typeface="Courier New" panose="02070309020205020404"/>
              </a:rPr>
              <a:t>F</a:t>
            </a:r>
            <a:r>
              <a:rPr lang="en-US" altLang="zh-CN" sz="2600" kern="100" baseline="-25000">
                <a:latin typeface="Times New Roman" panose="02020603050405020304"/>
                <a:cs typeface="Courier New" panose="02070309020205020404"/>
              </a:rPr>
              <a:t>1</a:t>
            </a:r>
            <a:r>
              <a:rPr lang="zh-CN" altLang="zh-CN" sz="2600" kern="100">
                <a:latin typeface="Times New Roman" panose="02020603050405020304"/>
                <a:cs typeface="Times New Roman" panose="02020603050405020304"/>
              </a:rPr>
              <a:t>自体受精获得的</a:t>
            </a:r>
            <a:r>
              <a:rPr lang="en-US" altLang="zh-CN" sz="2600" kern="100">
                <a:latin typeface="Times New Roman" panose="02020603050405020304"/>
                <a:cs typeface="Courier New" panose="02070309020205020404"/>
              </a:rPr>
              <a:t>F</a:t>
            </a:r>
            <a:r>
              <a:rPr lang="en-US" altLang="zh-CN" sz="2600" kern="100" baseline="-25000">
                <a:latin typeface="Times New Roman" panose="02020603050405020304"/>
                <a:cs typeface="Courier New" panose="02070309020205020404"/>
              </a:rPr>
              <a:t>2</a:t>
            </a:r>
            <a:r>
              <a:rPr lang="zh-CN" altLang="zh-CN" sz="2600" kern="100">
                <a:latin typeface="Times New Roman" panose="02020603050405020304"/>
                <a:cs typeface="Times New Roman" panose="02020603050405020304"/>
              </a:rPr>
              <a:t>中雄性占比为</a:t>
            </a:r>
            <a:r>
              <a:rPr lang="en-US" altLang="zh-CN" sz="2600" kern="100">
                <a:latin typeface="Times New Roman" panose="02020603050405020304"/>
                <a:cs typeface="Courier New" panose="02070309020205020404"/>
              </a:rPr>
              <a:t>1/6</a:t>
            </a:r>
            <a:endParaRPr lang="zh-CN" altLang="zh-CN" sz="260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3" name="Picture 3" descr="C:\Users\Administrator\Desktop\图片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695606" y="6319663"/>
            <a:ext cx="817563" cy="493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Administrator\Desktop\图片3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759502" y="6319663"/>
            <a:ext cx="817563" cy="493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矩形 1"/>
          <p:cNvSpPr/>
          <p:nvPr/>
        </p:nvSpPr>
        <p:spPr>
          <a:xfrm>
            <a:off x="612000" y="5229994"/>
            <a:ext cx="2010487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>
              <a:spcAft>
                <a:spcPct val="0"/>
              </a:spcAft>
            </a:pPr>
            <a:r>
              <a:rPr lang="zh-CN" altLang="zh-CN" kern="100">
                <a:solidFill>
                  <a:srgbClr val="FF0000"/>
                </a:solidFill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答案：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BCD</a:t>
            </a:r>
            <a:endParaRPr lang="zh-CN" altLang="zh-CN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show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TextBox 18"/>
          <p:cNvSpPr txBox="1"/>
          <p:nvPr/>
        </p:nvSpPr>
        <p:spPr>
          <a:xfrm>
            <a:off x="612000" y="620688"/>
            <a:ext cx="10944000" cy="55454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>
              <a:spcAft>
                <a:spcPct val="0"/>
              </a:spcAft>
            </a:pPr>
            <a:r>
              <a:rPr lang="zh-CN" altLang="zh-CN" sz="2600" kern="100">
                <a:solidFill>
                  <a:srgbClr val="0000FF"/>
                </a:solidFill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解析：</a:t>
            </a:r>
            <a:r>
              <a:rPr lang="zh-CN" altLang="zh-CN" sz="26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假设只有一条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X</a:t>
            </a:r>
            <a:r>
              <a:rPr lang="zh-CN" altLang="zh-CN" sz="26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染色体的个体基因型为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XO</a:t>
            </a:r>
            <a:r>
              <a:rPr lang="zh-CN" altLang="zh-CN" sz="26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，由题意分析可知：雌性动物的基因型有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T</a:t>
            </a:r>
            <a:r>
              <a:rPr lang="en-US" altLang="zh-CN" sz="2600" kern="100" baseline="30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D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T</a:t>
            </a:r>
            <a:r>
              <a:rPr lang="en-US" altLang="zh-CN" sz="2600" kern="100" baseline="30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D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XX</a:t>
            </a:r>
            <a:r>
              <a:rPr lang="zh-CN" altLang="zh-CN" sz="26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、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T</a:t>
            </a:r>
            <a:r>
              <a:rPr lang="en-US" altLang="zh-CN" sz="2600" kern="100" baseline="30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D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T</a:t>
            </a:r>
            <a:r>
              <a:rPr lang="en-US" altLang="zh-CN" sz="2600" kern="100" baseline="30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R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XX</a:t>
            </a:r>
            <a:r>
              <a:rPr lang="zh-CN" altLang="zh-CN" sz="26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、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T</a:t>
            </a:r>
            <a:r>
              <a:rPr lang="en-US" altLang="zh-CN" sz="2600" kern="100" baseline="30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D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TXX</a:t>
            </a:r>
            <a:r>
              <a:rPr lang="zh-CN" altLang="zh-CN" sz="26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三种；雄性动物的基因型有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T</a:t>
            </a:r>
            <a:r>
              <a:rPr lang="en-US" altLang="zh-CN" sz="2600" kern="100" baseline="30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R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T</a:t>
            </a:r>
            <a:r>
              <a:rPr lang="en-US" altLang="zh-CN" sz="2600" kern="100" baseline="30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R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XX</a:t>
            </a:r>
            <a:r>
              <a:rPr lang="zh-CN" altLang="zh-CN" sz="26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、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TTXO</a:t>
            </a:r>
            <a:r>
              <a:rPr lang="zh-CN" altLang="zh-CN" sz="26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、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TT</a:t>
            </a:r>
            <a:r>
              <a:rPr lang="en-US" altLang="zh-CN" sz="2600" kern="100" baseline="30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R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XO</a:t>
            </a:r>
            <a:r>
              <a:rPr lang="zh-CN" altLang="zh-CN" sz="26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三种；雌雄同体的基因型有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TTXX</a:t>
            </a:r>
            <a:r>
              <a:rPr lang="zh-CN" altLang="zh-CN" sz="26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、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TT</a:t>
            </a:r>
            <a:r>
              <a:rPr lang="en-US" altLang="zh-CN" sz="2600" kern="100" baseline="30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R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XX</a:t>
            </a:r>
            <a:r>
              <a:rPr lang="zh-CN" altLang="zh-CN" sz="26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两种。若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3</a:t>
            </a:r>
            <a:r>
              <a:rPr lang="zh-CN" altLang="zh-CN" sz="26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种性别均有的群体自由交配，则该群体产生的雌配子有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T</a:t>
            </a:r>
            <a:r>
              <a:rPr lang="en-US" altLang="zh-CN" sz="2600" kern="100" baseline="30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D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X</a:t>
            </a:r>
            <a:r>
              <a:rPr lang="zh-CN" altLang="zh-CN" sz="26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、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T</a:t>
            </a:r>
            <a:r>
              <a:rPr lang="en-US" altLang="zh-CN" sz="2600" kern="100" baseline="30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R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X</a:t>
            </a:r>
            <a:r>
              <a:rPr lang="zh-CN" altLang="zh-CN" sz="26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、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TX</a:t>
            </a:r>
            <a:r>
              <a:rPr lang="zh-CN" altLang="zh-CN" sz="26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三种；雄配子有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T</a:t>
            </a:r>
            <a:r>
              <a:rPr lang="en-US" altLang="zh-CN" sz="2600" kern="100" baseline="30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R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X</a:t>
            </a:r>
            <a:r>
              <a:rPr lang="zh-CN" altLang="zh-CN" sz="26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、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TX</a:t>
            </a:r>
            <a:r>
              <a:rPr lang="zh-CN" altLang="zh-CN" sz="26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、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T</a:t>
            </a:r>
            <a:r>
              <a:rPr lang="en-US" altLang="zh-CN" sz="2600" kern="100" baseline="30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R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O</a:t>
            </a:r>
            <a:r>
              <a:rPr lang="zh-CN" altLang="zh-CN" sz="26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、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TO</a:t>
            </a:r>
            <a:r>
              <a:rPr lang="zh-CN" altLang="zh-CN" sz="26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四种，即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F</a:t>
            </a:r>
            <a:r>
              <a:rPr lang="en-US" altLang="zh-CN" sz="2600" kern="100" baseline="-25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1</a:t>
            </a:r>
            <a:r>
              <a:rPr lang="zh-CN" altLang="zh-CN" sz="26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的基因型最多有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3</a:t>
            </a:r>
            <a:r>
              <a:rPr lang="en-US" altLang="zh-CN" sz="2600" kern="100">
                <a:latin typeface="宋体" panose="02010600030101010101" pitchFamily="2" charset="-122"/>
                <a:cs typeface="Times New Roman" panose="02020603050405020304"/>
              </a:rPr>
              <a:t>×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4</a:t>
            </a:r>
            <a:r>
              <a:rPr lang="zh-CN" altLang="zh-CN" sz="26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＝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12</a:t>
            </a:r>
            <a:r>
              <a:rPr lang="zh-CN" altLang="zh-CN" sz="26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种可能，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A</a:t>
            </a:r>
            <a:r>
              <a:rPr lang="zh-CN" altLang="zh-CN" sz="26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错误；雌性动物的基因型有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T</a:t>
            </a:r>
            <a:r>
              <a:rPr lang="en-US" altLang="zh-CN" sz="2600" kern="100" baseline="30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D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T</a:t>
            </a:r>
            <a:r>
              <a:rPr lang="en-US" altLang="zh-CN" sz="2600" kern="100" baseline="30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D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XX</a:t>
            </a:r>
            <a:r>
              <a:rPr lang="zh-CN" altLang="zh-CN" sz="26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、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T</a:t>
            </a:r>
            <a:r>
              <a:rPr lang="en-US" altLang="zh-CN" sz="2600" kern="100" baseline="30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D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T</a:t>
            </a:r>
            <a:r>
              <a:rPr lang="en-US" altLang="zh-CN" sz="2600" kern="100" baseline="30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R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XX</a:t>
            </a:r>
            <a:r>
              <a:rPr lang="zh-CN" altLang="zh-CN" sz="26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、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T</a:t>
            </a:r>
            <a:r>
              <a:rPr lang="en-US" altLang="zh-CN" sz="2600" kern="100" baseline="30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D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TXX</a:t>
            </a:r>
            <a:r>
              <a:rPr lang="zh-CN" altLang="zh-CN" sz="26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三种，若后代中有雌性个体，说明亲本一定含有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T</a:t>
            </a:r>
            <a:r>
              <a:rPr lang="en-US" altLang="zh-CN" sz="2600" kern="100" baseline="30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D</a:t>
            </a:r>
            <a:r>
              <a:rPr lang="zh-CN" altLang="zh-CN" sz="26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，含有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T</a:t>
            </a:r>
            <a:r>
              <a:rPr lang="en-US" altLang="zh-CN" sz="2600" kern="100" baseline="30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D</a:t>
            </a:r>
            <a:r>
              <a:rPr lang="zh-CN" altLang="zh-CN" sz="26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且基因型相同的两个个体均为雌性，不能产生下一代，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B</a:t>
            </a:r>
            <a:r>
              <a:rPr lang="zh-CN" altLang="zh-CN" sz="26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正确；多个基因型为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T</a:t>
            </a:r>
            <a:r>
              <a:rPr lang="en-US" altLang="zh-CN" sz="2600" kern="100" baseline="30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D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T</a:t>
            </a:r>
            <a:r>
              <a:rPr lang="en-US" altLang="zh-CN" sz="2600" kern="100" baseline="30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R</a:t>
            </a:r>
            <a:r>
              <a:rPr lang="zh-CN" altLang="zh-CN" sz="26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、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T</a:t>
            </a:r>
            <a:r>
              <a:rPr lang="en-US" altLang="zh-CN" sz="2600" kern="100" baseline="30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R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T</a:t>
            </a:r>
            <a:r>
              <a:rPr lang="en-US" altLang="zh-CN" sz="2600" kern="100" baseline="30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R</a:t>
            </a:r>
            <a:r>
              <a:rPr lang="zh-CN" altLang="zh-CN" sz="26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的个体自由交配，雌配子有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T</a:t>
            </a:r>
            <a:r>
              <a:rPr lang="en-US" altLang="zh-CN" sz="2600" kern="100" baseline="30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D</a:t>
            </a:r>
            <a:r>
              <a:rPr lang="zh-CN" altLang="zh-CN" sz="26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、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T</a:t>
            </a:r>
            <a:r>
              <a:rPr lang="en-US" altLang="zh-CN" sz="2600" kern="100" baseline="30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R</a:t>
            </a:r>
            <a:r>
              <a:rPr lang="zh-CN" altLang="zh-CN" sz="26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两种；雄配子仅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T</a:t>
            </a:r>
            <a:r>
              <a:rPr lang="en-US" altLang="zh-CN" sz="2600" kern="100" baseline="30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R</a:t>
            </a:r>
            <a:r>
              <a:rPr lang="zh-CN" altLang="zh-CN" sz="26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一种，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F</a:t>
            </a:r>
            <a:r>
              <a:rPr lang="en-US" altLang="zh-CN" sz="2600" kern="100" baseline="-25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1</a:t>
            </a:r>
            <a:r>
              <a:rPr lang="zh-CN" altLang="zh-CN" sz="26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中雌性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(T</a:t>
            </a:r>
            <a:r>
              <a:rPr lang="en-US" altLang="zh-CN" sz="2600" kern="100" baseline="30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D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T</a:t>
            </a:r>
            <a:r>
              <a:rPr lang="en-US" altLang="zh-CN" sz="2600" kern="100" baseline="30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R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)</a:t>
            </a:r>
            <a:r>
              <a:rPr lang="zh-CN" altLang="zh-CN" sz="26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与雄性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(T</a:t>
            </a:r>
            <a:r>
              <a:rPr lang="en-US" altLang="zh-CN" sz="2600" kern="100" baseline="30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R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T</a:t>
            </a:r>
            <a:r>
              <a:rPr lang="en-US" altLang="zh-CN" sz="2600" kern="100" baseline="30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R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)</a:t>
            </a:r>
            <a:r>
              <a:rPr lang="zh-CN" altLang="zh-CN" sz="26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占比相等，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C</a:t>
            </a:r>
            <a:r>
              <a:rPr lang="zh-CN" altLang="zh-CN" sz="26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正确；雌雄同体的杂合子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(</a:t>
            </a:r>
            <a:r>
              <a:rPr lang="zh-CN" altLang="zh-CN" sz="26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基因型为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TT</a:t>
            </a:r>
            <a:r>
              <a:rPr lang="en-US" altLang="zh-CN" sz="2600" kern="100" baseline="30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R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XX)</a:t>
            </a:r>
            <a:r>
              <a:rPr lang="zh-CN" altLang="zh-CN" sz="26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自体受精获得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F</a:t>
            </a:r>
            <a:r>
              <a:rPr lang="en-US" altLang="zh-CN" sz="2600" kern="100" baseline="-25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1</a:t>
            </a:r>
            <a:r>
              <a:rPr lang="zh-CN" altLang="zh-CN" sz="26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，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F</a:t>
            </a:r>
            <a:r>
              <a:rPr lang="en-US" altLang="zh-CN" sz="2600" kern="100" baseline="-25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1</a:t>
            </a:r>
            <a:r>
              <a:rPr lang="zh-CN" altLang="zh-CN" sz="26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基因型为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1/4TTXX(</a:t>
            </a:r>
            <a:r>
              <a:rPr lang="zh-CN" altLang="zh-CN" sz="26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雌雄同体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)</a:t>
            </a:r>
            <a:r>
              <a:rPr lang="zh-CN" altLang="zh-CN" sz="26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、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1/2TT</a:t>
            </a:r>
            <a:r>
              <a:rPr lang="en-US" altLang="zh-CN" sz="2600" kern="100" baseline="30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R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XX(</a:t>
            </a:r>
            <a:r>
              <a:rPr lang="zh-CN" altLang="zh-CN" sz="26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雌雄同体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)</a:t>
            </a:r>
            <a:r>
              <a:rPr lang="zh-CN" altLang="zh-CN" sz="26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、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1/4T</a:t>
            </a:r>
            <a:r>
              <a:rPr lang="en-US" altLang="zh-CN" sz="2600" kern="100" baseline="30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R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T</a:t>
            </a:r>
            <a:r>
              <a:rPr lang="en-US" altLang="zh-CN" sz="2600" kern="100" baseline="30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R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XX(</a:t>
            </a:r>
            <a:r>
              <a:rPr lang="zh-CN" altLang="zh-CN" sz="26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雄性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)</a:t>
            </a:r>
            <a:r>
              <a:rPr lang="zh-CN" altLang="zh-CN" sz="26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，只有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1/4TTXX(</a:t>
            </a:r>
            <a:r>
              <a:rPr lang="zh-CN" altLang="zh-CN" sz="26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雌雄同体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)</a:t>
            </a:r>
            <a:r>
              <a:rPr lang="zh-CN" altLang="zh-CN" sz="26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、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1/2TT</a:t>
            </a:r>
            <a:r>
              <a:rPr lang="en-US" altLang="zh-CN" sz="2600" kern="100" baseline="30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R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XX(</a:t>
            </a:r>
            <a:r>
              <a:rPr lang="zh-CN" altLang="zh-CN" sz="26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雌雄同体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)</a:t>
            </a:r>
            <a:r>
              <a:rPr lang="zh-CN" altLang="zh-CN" sz="26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才能自体受精获得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F</a:t>
            </a:r>
            <a:r>
              <a:rPr lang="en-US" altLang="zh-CN" sz="2600" kern="100" baseline="-25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2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 </a:t>
            </a:r>
            <a:r>
              <a:rPr lang="zh-CN" altLang="zh-CN" sz="26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，即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1/3TTXX(</a:t>
            </a:r>
            <a:r>
              <a:rPr lang="zh-CN" altLang="zh-CN" sz="26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雌雄同体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)</a:t>
            </a:r>
            <a:r>
              <a:rPr lang="zh-CN" altLang="zh-CN" sz="26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、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2/3TT</a:t>
            </a:r>
            <a:r>
              <a:rPr lang="en-US" altLang="zh-CN" sz="2600" kern="100" baseline="30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R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XX(</a:t>
            </a:r>
            <a:r>
              <a:rPr lang="zh-CN" altLang="zh-CN" sz="26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雌雄同体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)</a:t>
            </a:r>
            <a:r>
              <a:rPr lang="zh-CN" altLang="zh-CN" sz="26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自体受精产生下一代雄性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(T</a:t>
            </a:r>
            <a:r>
              <a:rPr lang="en-US" altLang="zh-CN" sz="2600" kern="100" baseline="30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R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T</a:t>
            </a:r>
            <a:r>
              <a:rPr lang="en-US" altLang="zh-CN" sz="2600" kern="100" baseline="30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R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XX)</a:t>
            </a:r>
            <a:r>
              <a:rPr lang="zh-CN" altLang="zh-CN" sz="26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的比例为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2/3</a:t>
            </a:r>
            <a:r>
              <a:rPr lang="en-US" altLang="zh-CN" sz="2600" kern="100">
                <a:latin typeface="宋体" panose="02010600030101010101" pitchFamily="2" charset="-122"/>
                <a:cs typeface="Times New Roman" panose="02020603050405020304"/>
              </a:rPr>
              <a:t>×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1/4</a:t>
            </a:r>
            <a:r>
              <a:rPr lang="zh-CN" altLang="zh-CN" sz="26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＝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1/6</a:t>
            </a:r>
            <a:r>
              <a:rPr lang="zh-CN" altLang="zh-CN" sz="26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，</a:t>
            </a:r>
            <a:r>
              <a:rPr lang="en-US" altLang="zh-CN" sz="26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D</a:t>
            </a:r>
            <a:r>
              <a:rPr lang="zh-CN" altLang="zh-CN" sz="26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正确。</a:t>
            </a:r>
            <a:endParaRPr lang="zh-CN" altLang="zh-CN" sz="260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TextBox 18"/>
          <p:cNvSpPr txBox="1"/>
          <p:nvPr/>
        </p:nvSpPr>
        <p:spPr>
          <a:xfrm>
            <a:off x="612000" y="620688"/>
            <a:ext cx="10944000" cy="55454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>
              <a:spcAft>
                <a:spcPct val="0"/>
              </a:spcAft>
            </a:pPr>
            <a:endParaRPr lang="en-US" altLang="zh-CN" sz="2800" kern="100" smtClean="0">
              <a:latin typeface="Times New Roman" panose="02020603050405020304"/>
              <a:ea typeface="黑体" panose="02010600030101010101" charset="-122"/>
              <a:cs typeface="Times New Roman" panose="02020603050405020304"/>
            </a:endParaRPr>
          </a:p>
          <a:p>
            <a:pPr indent="266700" algn="just">
              <a:spcAft>
                <a:spcPct val="0"/>
              </a:spcAft>
            </a:pPr>
            <a:r>
              <a:rPr lang="zh-CN" altLang="zh-CN" sz="2800" kern="100" smtClean="0"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评价</a:t>
            </a:r>
            <a:r>
              <a:rPr lang="en-US" altLang="zh-CN" sz="2800" kern="100">
                <a:latin typeface="Times New Roman" panose="02020603050405020304"/>
                <a:ea typeface="黑体" panose="02010600030101010101" charset="-122"/>
                <a:cs typeface="Courier New" panose="02070309020205020404"/>
              </a:rPr>
              <a:t>2  </a:t>
            </a:r>
            <a:r>
              <a:rPr lang="zh-CN" altLang="zh-CN" sz="2800" kern="100"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依托教材专练长句表述，提考能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5.(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必修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2 P</a:t>
            </a:r>
            <a:r>
              <a:rPr lang="en-US" altLang="zh-CN" sz="2800" kern="100" baseline="-25000">
                <a:latin typeface="Times New Roman" panose="02020603050405020304"/>
                <a:cs typeface="Courier New" panose="02070309020205020404"/>
              </a:rPr>
              <a:t>4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正文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拓展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)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孟德尔豌豆杂交实验中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F</a:t>
            </a:r>
            <a:r>
              <a:rPr lang="en-US" altLang="zh-CN" sz="2800" kern="100" baseline="-25000">
                <a:latin typeface="Times New Roman" panose="02020603050405020304"/>
                <a:cs typeface="Courier New" panose="02070309020205020404"/>
              </a:rPr>
              <a:t>2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出现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3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∶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1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的分离比的条件是什么？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 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 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3" name="Picture 3" descr="C:\Users\Administrator\Desktop\图片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695606" y="6319663"/>
            <a:ext cx="817563" cy="493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矩形 1"/>
          <p:cNvSpPr/>
          <p:nvPr/>
        </p:nvSpPr>
        <p:spPr>
          <a:xfrm>
            <a:off x="612000" y="2565698"/>
            <a:ext cx="10944000" cy="193899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>
              <a:spcAft>
                <a:spcPct val="0"/>
              </a:spcAft>
            </a:pPr>
            <a:r>
              <a:rPr lang="zh-CN" altLang="zh-CN" kern="100">
                <a:solidFill>
                  <a:srgbClr val="FF0000"/>
                </a:solidFill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答案：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①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所研究的该对相对性状只受一对等位基因控制，且相对性状为完全显性；</a:t>
            </a:r>
            <a:endParaRPr lang="zh-CN" altLang="zh-CN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②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每一代不同类型的配子都能发育良好，且不同配子结合机会相等；</a:t>
            </a:r>
            <a:endParaRPr lang="zh-CN" altLang="zh-CN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③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所有后代都处于比较一致的环境中，且存活率相同；</a:t>
            </a:r>
            <a:endParaRPr lang="zh-CN" altLang="zh-CN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④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供实验的群体要大，个体数量要足够多。</a:t>
            </a:r>
            <a:endParaRPr lang="zh-CN" altLang="zh-CN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TextBox 18"/>
          <p:cNvSpPr txBox="1"/>
          <p:nvPr/>
        </p:nvSpPr>
        <p:spPr>
          <a:xfrm>
            <a:off x="612000" y="620688"/>
            <a:ext cx="10944000" cy="55454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266700" algn="just"/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cs typeface="Courier New" panose="02070309020205020404"/>
              </a:rPr>
              <a:t>6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cs typeface="Times New Roman" panose="02020603050405020304"/>
              </a:rPr>
              <a:t>必修</a:t>
            </a:r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cs typeface="Courier New" panose="02070309020205020404"/>
              </a:rPr>
              <a:t>2 P</a:t>
            </a:r>
            <a:r>
              <a:rPr lang="en-US" altLang="zh-CN" sz="2800" kern="100" baseline="-25000">
                <a:solidFill>
                  <a:prstClr val="black"/>
                </a:solidFill>
                <a:latin typeface="Times New Roman" panose="02020603050405020304"/>
                <a:cs typeface="Courier New" panose="02070309020205020404"/>
              </a:rPr>
              <a:t>8</a:t>
            </a:r>
            <a:r>
              <a:rPr lang="en-US" altLang="zh-CN" sz="2800" kern="100">
                <a:solidFill>
                  <a:prstClr val="black"/>
                </a:solidFill>
                <a:latin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cs typeface="Times New Roman" panose="02020603050405020304"/>
              </a:rPr>
              <a:t>拓展应用</a:t>
            </a:r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cs typeface="Courier New" panose="02070309020205020404"/>
              </a:rPr>
              <a:t>2</a:t>
            </a:r>
            <a:r>
              <a:rPr lang="en-US" altLang="zh-CN" sz="2800" kern="100">
                <a:solidFill>
                  <a:prstClr val="black"/>
                </a:solidFill>
                <a:latin typeface="宋体" panose="02010600030101010101" pitchFamily="2" charset="-122"/>
                <a:cs typeface="Times New Roman" panose="02020603050405020304"/>
              </a:rPr>
              <a:t>”</a:t>
            </a:r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cs typeface="Courier New" panose="02070309020205020404"/>
              </a:rPr>
              <a:t>)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cs typeface="Times New Roman" panose="02020603050405020304"/>
              </a:rPr>
              <a:t>某农场养了一群马，马的毛色有栗色和白色两种。已知栗色和白色分别由遗传因子</a:t>
            </a:r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cs typeface="Courier New" panose="02070309020205020404"/>
              </a:rPr>
              <a:t>B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cs typeface="Times New Roman" panose="02020603050405020304"/>
              </a:rPr>
              <a:t>和</a:t>
            </a:r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cs typeface="Courier New" panose="02070309020205020404"/>
              </a:rPr>
              <a:t>b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cs typeface="Times New Roman" panose="02020603050405020304"/>
              </a:rPr>
              <a:t>控制。育种工作者从中选出一匹健壮的栗色公马，拟设计配种方案鉴定它是纯合子还是杂合子</a:t>
            </a:r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cs typeface="Times New Roman" panose="02020603050405020304"/>
              </a:rPr>
              <a:t>就毛色而言</a:t>
            </a:r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cs typeface="Courier New" panose="02070309020205020404"/>
              </a:rPr>
              <a:t>)(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cs typeface="Times New Roman" panose="02020603050405020304"/>
              </a:rPr>
              <a:t>已知在正常情况下，一匹母马一次只能生一匹小马。要求：在一个配种季节里完成这项鉴定</a:t>
            </a:r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cs typeface="Courier New" panose="02070309020205020404"/>
              </a:rPr>
              <a:t>)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cs typeface="Times New Roman" panose="02020603050405020304"/>
              </a:rPr>
              <a:t>。</a:t>
            </a:r>
            <a:endParaRPr lang="zh-CN" altLang="zh-CN" sz="2800" kern="100">
              <a:solidFill>
                <a:prstClr val="black"/>
              </a:solidFill>
              <a:latin typeface="宋体" panose="02010600030101010101" pitchFamily="2" charset="-122"/>
              <a:cs typeface="Courier New" panose="02070309020205020404"/>
            </a:endParaRPr>
          </a:p>
          <a:p>
            <a:pPr lvl="0" indent="266700" algn="just"/>
            <a:endParaRPr lang="en-US" altLang="zh-CN" sz="2800" kern="100" smtClean="0">
              <a:solidFill>
                <a:prstClr val="black"/>
              </a:solidFill>
              <a:latin typeface="Times New Roman" panose="02020603050405020304"/>
              <a:cs typeface="Courier New" panose="02070309020205020404"/>
            </a:endParaRPr>
          </a:p>
          <a:p>
            <a:pPr lvl="0" indent="266700" algn="just"/>
            <a:endParaRPr lang="en-US" altLang="zh-CN" sz="2800" kern="100" smtClean="0">
              <a:solidFill>
                <a:prstClr val="black"/>
              </a:solidFill>
              <a:latin typeface="Times New Roman" panose="02020603050405020304"/>
              <a:cs typeface="Courier New" panose="02070309020205020404"/>
            </a:endParaRPr>
          </a:p>
          <a:p>
            <a:pPr lvl="0" indent="266700" algn="just"/>
            <a:endParaRPr lang="en-US" altLang="zh-CN" sz="2800" kern="100">
              <a:solidFill>
                <a:prstClr val="black"/>
              </a:solidFill>
              <a:latin typeface="Times New Roman" panose="02020603050405020304"/>
              <a:cs typeface="Courier New" panose="02070309020205020404"/>
            </a:endParaRPr>
          </a:p>
        </p:txBody>
      </p:sp>
      <p:pic>
        <p:nvPicPr>
          <p:cNvPr id="6" name="Picture 3" descr="C:\Users\Administrator\Desktop\图片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695606" y="6319663"/>
            <a:ext cx="817563" cy="493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矩形 6"/>
          <p:cNvSpPr/>
          <p:nvPr/>
        </p:nvSpPr>
        <p:spPr>
          <a:xfrm>
            <a:off x="612000" y="3002970"/>
            <a:ext cx="10944000" cy="120032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>
              <a:spcAft>
                <a:spcPct val="0"/>
              </a:spcAft>
            </a:pPr>
            <a:r>
              <a:rPr lang="zh-CN" altLang="zh-CN" kern="100">
                <a:solidFill>
                  <a:srgbClr val="FF0000"/>
                </a:solidFill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答案：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将被鉴定的栗色公马与多匹白色母马配种，若杂交后代全部为栗色马，说明被鉴定的栗色公马很可能是纯合子；若杂交后代中既有白色马，又有栗色马，说明被鉴定的栗色公马为杂合子。</a:t>
            </a:r>
            <a:endParaRPr lang="zh-CN" altLang="zh-CN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/>
      <p:bldP spid="7" grpId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TextBox 18"/>
          <p:cNvSpPr txBox="1"/>
          <p:nvPr/>
        </p:nvSpPr>
        <p:spPr>
          <a:xfrm>
            <a:off x="612000" y="620688"/>
            <a:ext cx="10944000" cy="55454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266700" algn="just"/>
            <a:endParaRPr lang="en-US" altLang="zh-CN" sz="2800" kern="100" smtClean="0">
              <a:solidFill>
                <a:prstClr val="black"/>
              </a:solidFill>
              <a:latin typeface="Times New Roman" panose="02020603050405020304"/>
              <a:cs typeface="Courier New" panose="02070309020205020404"/>
            </a:endParaRPr>
          </a:p>
          <a:p>
            <a:pPr lvl="0" indent="266700" algn="just"/>
            <a:r>
              <a:rPr lang="en-US" altLang="zh-CN" sz="2800" kern="100" smtClean="0">
                <a:solidFill>
                  <a:prstClr val="black"/>
                </a:solidFill>
                <a:latin typeface="Times New Roman" panose="02020603050405020304"/>
                <a:cs typeface="Courier New" panose="02070309020205020404"/>
              </a:rPr>
              <a:t>7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cs typeface="Times New Roman" panose="02020603050405020304"/>
              </a:rPr>
              <a:t>必修</a:t>
            </a:r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cs typeface="Courier New" panose="02070309020205020404"/>
              </a:rPr>
              <a:t>2 P</a:t>
            </a:r>
            <a:r>
              <a:rPr lang="en-US" altLang="zh-CN" sz="2800" kern="100" baseline="-25000">
                <a:solidFill>
                  <a:prstClr val="black"/>
                </a:solidFill>
                <a:latin typeface="Times New Roman" panose="02020603050405020304"/>
                <a:cs typeface="Courier New" panose="02070309020205020404"/>
              </a:rPr>
              <a:t>8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cs typeface="Times New Roman" panose="02020603050405020304"/>
              </a:rPr>
              <a:t>课后习题</a:t>
            </a:r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cs typeface="Courier New" panose="02070309020205020404"/>
              </a:rPr>
              <a:t>)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cs typeface="Times New Roman" panose="02020603050405020304"/>
              </a:rPr>
              <a:t>选有角牛和无角牛杂交，后代既有有角牛又有无角牛，能否确定有角和无角这对相对性状的显隐性？若能，请阐明理由；若不能，请提出解决方案。</a:t>
            </a:r>
            <a:endParaRPr lang="zh-CN" altLang="zh-CN" sz="2800" kern="100">
              <a:solidFill>
                <a:prstClr val="black"/>
              </a:solidFill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5" name="Picture 3" descr="C:\Users\Administrator\Desktop\图片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695606" y="6319663"/>
            <a:ext cx="817563" cy="493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矩形 5"/>
          <p:cNvSpPr/>
          <p:nvPr/>
        </p:nvSpPr>
        <p:spPr>
          <a:xfrm>
            <a:off x="612000" y="2565698"/>
            <a:ext cx="10944000" cy="83099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>
              <a:spcAft>
                <a:spcPct val="0"/>
              </a:spcAft>
            </a:pPr>
            <a:r>
              <a:rPr lang="zh-CN" altLang="zh-CN" kern="100">
                <a:solidFill>
                  <a:srgbClr val="FF0000"/>
                </a:solidFill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答案：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不能。可选用多对有角牛和有角牛杂交或多对无角牛和无角牛杂交，若后代发生性状分离，则亲本性状为显性性状。</a:t>
            </a:r>
            <a:endParaRPr lang="zh-CN" altLang="zh-CN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  <p:bldP spid="6" grpId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TextBox 18"/>
          <p:cNvSpPr txBox="1"/>
          <p:nvPr/>
        </p:nvSpPr>
        <p:spPr>
          <a:xfrm>
            <a:off x="612000" y="620688"/>
            <a:ext cx="10944000" cy="55454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>
              <a:spcAft>
                <a:spcPct val="0"/>
              </a:spcAft>
            </a:pPr>
            <a:r>
              <a:rPr lang="zh-CN" altLang="zh-CN" sz="2800" kern="100"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评价</a:t>
            </a:r>
            <a:r>
              <a:rPr lang="en-US" altLang="zh-CN" sz="2800" kern="100">
                <a:latin typeface="Times New Roman" panose="02020603050405020304"/>
                <a:ea typeface="黑体" panose="02010600030101010101" charset="-122"/>
                <a:cs typeface="Courier New" panose="02070309020205020404"/>
              </a:rPr>
              <a:t>3  </a:t>
            </a:r>
            <a:r>
              <a:rPr lang="zh-CN" altLang="zh-CN" sz="2800" kern="100"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依托真题归类比较再探究，强素养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8.</a:t>
            </a:r>
            <a:r>
              <a:rPr lang="en-US" altLang="zh-CN" sz="2800" kern="100"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[2023·</a:t>
            </a:r>
            <a:r>
              <a:rPr lang="zh-CN" altLang="zh-CN" sz="2800" kern="100">
                <a:latin typeface="Times New Roman" panose="02020603050405020304"/>
                <a:ea typeface="楷体_GB2312" panose="02010609030101010101" charset="-122"/>
                <a:cs typeface="Times New Roman" panose="02020603050405020304"/>
              </a:rPr>
              <a:t>新课标卷</a:t>
            </a:r>
            <a:r>
              <a:rPr lang="en-US" altLang="zh-CN" sz="2800" kern="100"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]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果蝇常用作遗传学研究的实验材料。果蝇翅型的长翅和截翅是一对相对性状，眼色的红眼和紫眼是另一对相对性状，翅型由等位基因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T/t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控制，眼色由等位基因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R/r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控制。某小组以长翅红眼、截翅紫眼果蝇为亲本进行正反交实验，杂交子代的表型及其比例分别为长翅红眼雌蝇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∶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长翅红眼雄蝇＝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1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∶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1(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杂交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①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的实验结果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)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；长翅红眼雌蝇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∶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截翅红眼雄蝇＝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1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∶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1(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杂交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②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的实验结果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)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。回答下列问题</a:t>
            </a:r>
            <a:r>
              <a:rPr lang="zh-CN" altLang="zh-CN" sz="2800" kern="100" smtClean="0">
                <a:latin typeface="Times New Roman" panose="02020603050405020304"/>
                <a:cs typeface="Times New Roman" panose="02020603050405020304"/>
              </a:rPr>
              <a:t>。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</p:txBody>
      </p:sp>
    </p:spTree>
  </p:cSld>
  <p:clrMapOvr>
    <a:masterClrMapping/>
  </p:clrMapOvr>
  <p:transition/>
  <p:timing/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TextBox 18"/>
          <p:cNvSpPr txBox="1"/>
          <p:nvPr/>
        </p:nvSpPr>
        <p:spPr>
          <a:xfrm>
            <a:off x="612000" y="620688"/>
            <a:ext cx="10944000" cy="55454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266700" algn="just"/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cs typeface="Courier New" panose="02070309020205020404"/>
              </a:rPr>
              <a:t>(1)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cs typeface="Times New Roman" panose="02020603050405020304"/>
              </a:rPr>
              <a:t>根据杂交结果可以判断，翅型的显性性状是</a:t>
            </a:r>
            <a:r>
              <a:rPr lang="zh-CN" altLang="zh-CN" sz="2800" u="sng" kern="100">
                <a:solidFill>
                  <a:prstClr val="black"/>
                </a:solidFill>
                <a:latin typeface="Times New Roman" panose="02020603050405020304"/>
                <a:cs typeface="Times New Roman" panose="02020603050405020304"/>
              </a:rPr>
              <a:t>　　　　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cs typeface="Times New Roman" panose="02020603050405020304"/>
              </a:rPr>
              <a:t>，判断的依据是</a:t>
            </a:r>
            <a:r>
              <a:rPr lang="en-US" altLang="zh-CN" sz="2800" kern="100" smtClean="0">
                <a:solidFill>
                  <a:prstClr val="black"/>
                </a:solidFill>
                <a:latin typeface="Times New Roman" panose="02020603050405020304"/>
                <a:cs typeface="Courier New" panose="02070309020205020404"/>
              </a:rPr>
              <a:t>_____________________________________</a:t>
            </a:r>
            <a:r>
              <a:rPr lang="zh-CN" altLang="zh-CN" sz="2800" kern="100" smtClean="0">
                <a:solidFill>
                  <a:prstClr val="black"/>
                </a:solidFill>
                <a:latin typeface="Times New Roman" panose="02020603050405020304"/>
                <a:cs typeface="Times New Roman" panose="02020603050405020304"/>
              </a:rPr>
              <a:t>。</a:t>
            </a:r>
            <a:endParaRPr lang="zh-CN" altLang="zh-CN" sz="2800" kern="100">
              <a:solidFill>
                <a:prstClr val="black"/>
              </a:solidFill>
              <a:latin typeface="宋体" panose="02010600030101010101" pitchFamily="2" charset="-122"/>
              <a:cs typeface="Courier New" panose="02070309020205020404"/>
            </a:endParaRPr>
          </a:p>
          <a:p>
            <a:pPr lvl="0" indent="266700" algn="just"/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cs typeface="Courier New" panose="02070309020205020404"/>
              </a:rPr>
              <a:t>(2)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cs typeface="Times New Roman" panose="02020603050405020304"/>
              </a:rPr>
              <a:t>根据杂交结果可以判断，属于伴性遗传的性状是</a:t>
            </a:r>
            <a:r>
              <a:rPr lang="zh-CN" altLang="zh-CN" sz="2800" u="sng" kern="100">
                <a:solidFill>
                  <a:prstClr val="black"/>
                </a:solidFill>
                <a:latin typeface="Times New Roman" panose="02020603050405020304"/>
                <a:cs typeface="Times New Roman" panose="02020603050405020304"/>
              </a:rPr>
              <a:t>　　　　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cs typeface="Times New Roman" panose="02020603050405020304"/>
              </a:rPr>
              <a:t>，判断的依据</a:t>
            </a:r>
            <a:r>
              <a:rPr lang="zh-CN" altLang="zh-CN" sz="2800" kern="100" smtClean="0">
                <a:solidFill>
                  <a:prstClr val="black"/>
                </a:solidFill>
                <a:latin typeface="Times New Roman" panose="02020603050405020304"/>
                <a:cs typeface="Times New Roman" panose="02020603050405020304"/>
              </a:rPr>
              <a:t>是</a:t>
            </a:r>
            <a:r>
              <a:rPr lang="en-US" altLang="zh-CN" sz="2800" kern="100" smtClean="0">
                <a:solidFill>
                  <a:prstClr val="black"/>
                </a:solidFill>
                <a:latin typeface="Times New Roman" panose="02020603050405020304"/>
                <a:cs typeface="Courier New" panose="02070309020205020404"/>
              </a:rPr>
              <a:t>_______________________</a:t>
            </a:r>
            <a:r>
              <a:rPr lang="zh-CN" altLang="zh-CN" sz="2800" kern="100" smtClean="0">
                <a:solidFill>
                  <a:prstClr val="black"/>
                </a:solidFill>
                <a:latin typeface="Times New Roman" panose="02020603050405020304"/>
                <a:cs typeface="Times New Roman" panose="02020603050405020304"/>
              </a:rPr>
              <a:t>。</a:t>
            </a:r>
            <a:endParaRPr lang="zh-CN" altLang="zh-CN" sz="2800" kern="100">
              <a:solidFill>
                <a:prstClr val="black"/>
              </a:solidFill>
              <a:latin typeface="宋体" panose="02010600030101010101" pitchFamily="2" charset="-122"/>
              <a:cs typeface="Courier New" panose="02070309020205020404"/>
            </a:endParaRPr>
          </a:p>
          <a:p>
            <a:pPr lvl="0" indent="266700" algn="just"/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cs typeface="Times New Roman" panose="02020603050405020304"/>
              </a:rPr>
              <a:t>杂交</a:t>
            </a:r>
            <a:r>
              <a:rPr lang="en-US" altLang="zh-CN" sz="2800" kern="100">
                <a:solidFill>
                  <a:prstClr val="black"/>
                </a:solidFill>
                <a:latin typeface="宋体" panose="02010600030101010101" pitchFamily="2" charset="-122"/>
                <a:cs typeface="Times New Roman" panose="02020603050405020304"/>
              </a:rPr>
              <a:t>①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cs typeface="Times New Roman" panose="02020603050405020304"/>
              </a:rPr>
              <a:t>亲本的基因型</a:t>
            </a:r>
            <a:r>
              <a:rPr lang="zh-CN" altLang="zh-CN" sz="2800" kern="100" smtClean="0">
                <a:solidFill>
                  <a:prstClr val="black"/>
                </a:solidFill>
                <a:latin typeface="Times New Roman" panose="02020603050405020304"/>
                <a:cs typeface="Times New Roman" panose="02020603050405020304"/>
              </a:rPr>
              <a:t>是</a:t>
            </a:r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cs typeface="Courier New" panose="02070309020205020404"/>
              </a:rPr>
              <a:t>______________</a:t>
            </a:r>
            <a:r>
              <a:rPr lang="zh-CN" altLang="zh-CN" sz="2800" kern="100" smtClean="0">
                <a:solidFill>
                  <a:prstClr val="black"/>
                </a:solidFill>
                <a:latin typeface="Times New Roman" panose="02020603050405020304"/>
                <a:cs typeface="Times New Roman" panose="02020603050405020304"/>
              </a:rPr>
              <a:t>，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cs typeface="Times New Roman" panose="02020603050405020304"/>
              </a:rPr>
              <a:t>杂交</a:t>
            </a:r>
            <a:r>
              <a:rPr lang="en-US" altLang="zh-CN" sz="2800" kern="100">
                <a:solidFill>
                  <a:prstClr val="black"/>
                </a:solidFill>
                <a:latin typeface="宋体" panose="02010600030101010101" pitchFamily="2" charset="-122"/>
                <a:cs typeface="Times New Roman" panose="02020603050405020304"/>
              </a:rPr>
              <a:t>②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cs typeface="Times New Roman" panose="02020603050405020304"/>
              </a:rPr>
              <a:t>亲本的基因型</a:t>
            </a:r>
            <a:r>
              <a:rPr lang="zh-CN" altLang="zh-CN" sz="2800" kern="100" smtClean="0">
                <a:solidFill>
                  <a:prstClr val="black"/>
                </a:solidFill>
                <a:latin typeface="Times New Roman" panose="02020603050405020304"/>
                <a:cs typeface="Times New Roman" panose="02020603050405020304"/>
              </a:rPr>
              <a:t>是</a:t>
            </a:r>
            <a:r>
              <a:rPr lang="en-US" altLang="zh-CN" sz="2800" kern="100" smtClean="0">
                <a:solidFill>
                  <a:prstClr val="black"/>
                </a:solidFill>
                <a:latin typeface="Times New Roman" panose="02020603050405020304"/>
                <a:cs typeface="Courier New" panose="02070309020205020404"/>
              </a:rPr>
              <a:t>_____________</a:t>
            </a:r>
            <a:r>
              <a:rPr lang="zh-CN" altLang="zh-CN" sz="2800" kern="100" smtClean="0">
                <a:solidFill>
                  <a:prstClr val="black"/>
                </a:solidFill>
                <a:latin typeface="Times New Roman" panose="02020603050405020304"/>
                <a:cs typeface="Times New Roman" panose="02020603050405020304"/>
              </a:rPr>
              <a:t>。</a:t>
            </a:r>
            <a:endParaRPr lang="zh-CN" altLang="zh-CN" sz="2800" kern="100">
              <a:solidFill>
                <a:prstClr val="black"/>
              </a:solidFill>
              <a:latin typeface="宋体" panose="02010600030101010101" pitchFamily="2" charset="-122"/>
              <a:cs typeface="Courier New" panose="02070309020205020404"/>
            </a:endParaRPr>
          </a:p>
          <a:p>
            <a:pPr lvl="0" indent="266700" algn="just"/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cs typeface="Courier New" panose="02070309020205020404"/>
              </a:rPr>
              <a:t>(3)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cs typeface="Times New Roman" panose="02020603050405020304"/>
              </a:rPr>
              <a:t>若杂交</a:t>
            </a:r>
            <a:r>
              <a:rPr lang="en-US" altLang="zh-CN" sz="2800" kern="100">
                <a:solidFill>
                  <a:prstClr val="black"/>
                </a:solidFill>
                <a:latin typeface="宋体" panose="02010600030101010101" pitchFamily="2" charset="-122"/>
                <a:cs typeface="Times New Roman" panose="02020603050405020304"/>
              </a:rPr>
              <a:t>①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cs typeface="Times New Roman" panose="02020603050405020304"/>
              </a:rPr>
              <a:t>子代中的长翅红眼雌蝇与杂交</a:t>
            </a:r>
            <a:r>
              <a:rPr lang="en-US" altLang="zh-CN" sz="2800" kern="100">
                <a:solidFill>
                  <a:prstClr val="black"/>
                </a:solidFill>
                <a:latin typeface="宋体" panose="02010600030101010101" pitchFamily="2" charset="-122"/>
                <a:cs typeface="Times New Roman" panose="02020603050405020304"/>
              </a:rPr>
              <a:t>②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cs typeface="Times New Roman" panose="02020603050405020304"/>
              </a:rPr>
              <a:t>子代中的截翅红眼雄蝇杂交，则子代翅型和眼色的表型及其比例</a:t>
            </a:r>
            <a:r>
              <a:rPr lang="zh-CN" altLang="zh-CN" sz="2800" kern="100" smtClean="0">
                <a:solidFill>
                  <a:prstClr val="black"/>
                </a:solidFill>
                <a:latin typeface="Times New Roman" panose="02020603050405020304"/>
                <a:cs typeface="Times New Roman" panose="02020603050405020304"/>
              </a:rPr>
              <a:t>为</a:t>
            </a:r>
            <a:endParaRPr lang="en-US" altLang="zh-CN" sz="2800" kern="100" smtClean="0">
              <a:solidFill>
                <a:prstClr val="black"/>
              </a:solidFill>
              <a:latin typeface="Times New Roman" panose="02020603050405020304"/>
              <a:cs typeface="Times New Roman" panose="02020603050405020304"/>
            </a:endParaRPr>
          </a:p>
          <a:p>
            <a:pPr lvl="0" indent="266700" algn="just"/>
            <a:endParaRPr lang="en-US" altLang="zh-CN" sz="2800" u="sng" kern="100">
              <a:solidFill>
                <a:prstClr val="black"/>
              </a:solidFill>
              <a:latin typeface="Times New Roman" panose="02020603050405020304"/>
              <a:cs typeface="Times New Roman" panose="02020603050405020304"/>
            </a:endParaRPr>
          </a:p>
          <a:p>
            <a:pPr lvl="0" indent="266700" algn="just"/>
            <a:r>
              <a:rPr lang="zh-CN" altLang="zh-CN" sz="2800" u="sng" kern="100">
                <a:solidFill>
                  <a:prstClr val="black"/>
                </a:solidFill>
                <a:latin typeface="Times New Roman" panose="02020603050405020304"/>
                <a:cs typeface="Times New Roman" panose="02020603050405020304"/>
              </a:rPr>
              <a:t>　　　　　</a:t>
            </a:r>
            <a:r>
              <a:rPr lang="en-US" altLang="zh-CN" sz="2800" u="sng" kern="100" smtClean="0">
                <a:solidFill>
                  <a:prstClr val="black"/>
                </a:solidFill>
                <a:latin typeface="Times New Roman" panose="02020603050405020304"/>
                <a:cs typeface="Times New Roman" panose="02020603050405020304"/>
              </a:rPr>
              <a:t>        </a:t>
            </a:r>
            <a:r>
              <a:rPr lang="zh-CN" altLang="zh-CN" sz="2800" u="sng" kern="100">
                <a:solidFill>
                  <a:prstClr val="black"/>
                </a:solidFill>
                <a:latin typeface="Times New Roman" panose="02020603050405020304"/>
                <a:cs typeface="Times New Roman" panose="02020603050405020304"/>
              </a:rPr>
              <a:t>　　　　　　　　　　　　　　　　　　　　　</a:t>
            </a:r>
            <a:r>
              <a:rPr lang="zh-CN" altLang="zh-CN" sz="2800" u="sng" kern="100">
                <a:solidFill>
                  <a:prstClr val="black"/>
                </a:solidFill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 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cs typeface="Times New Roman" panose="02020603050405020304"/>
              </a:rPr>
              <a:t>。</a:t>
            </a:r>
            <a:endParaRPr lang="zh-CN" altLang="zh-CN" sz="2800" kern="100">
              <a:solidFill>
                <a:prstClr val="black"/>
              </a:solidFill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3" name="Picture 3" descr="C:\Users\Administrator\Desktop\图片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695606" y="6319663"/>
            <a:ext cx="817563" cy="493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Administrator\Desktop\图片3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759502" y="6319663"/>
            <a:ext cx="817563" cy="493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矩形 1"/>
          <p:cNvSpPr/>
          <p:nvPr/>
        </p:nvSpPr>
        <p:spPr>
          <a:xfrm>
            <a:off x="8569387" y="648399"/>
            <a:ext cx="800219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长翅</a:t>
            </a:r>
            <a:endParaRPr lang="zh-CN" altLang="en-US"/>
          </a:p>
        </p:txBody>
      </p:sp>
      <p:sp>
        <p:nvSpPr>
          <p:cNvPr id="5" name="矩形 4"/>
          <p:cNvSpPr/>
          <p:nvPr/>
        </p:nvSpPr>
        <p:spPr>
          <a:xfrm>
            <a:off x="1474177" y="1095921"/>
            <a:ext cx="6321606" cy="461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亲代是长翅和截翅果蝇，杂交</a:t>
            </a:r>
            <a:r>
              <a:rPr lang="en-US" altLang="zh-CN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①</a:t>
            </a:r>
            <a:r>
              <a:rPr lang="zh-CN" altLang="zh-CN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子代全是长翅</a:t>
            </a:r>
            <a:endParaRPr lang="zh-CN" altLang="en-US"/>
          </a:p>
        </p:txBody>
      </p:sp>
      <p:sp>
        <p:nvSpPr>
          <p:cNvPr id="6" name="矩形 5"/>
          <p:cNvSpPr/>
          <p:nvPr/>
        </p:nvSpPr>
        <p:spPr>
          <a:xfrm>
            <a:off x="9272773" y="1492461"/>
            <a:ext cx="800219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翅型</a:t>
            </a:r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>
            <a:off x="2133189" y="1940868"/>
            <a:ext cx="3877985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翅型的正反交实验结果不同</a:t>
            </a:r>
            <a:endParaRPr lang="zh-CN" altLang="en-US"/>
          </a:p>
        </p:txBody>
      </p:sp>
      <p:sp>
        <p:nvSpPr>
          <p:cNvPr id="8" name="矩形 7"/>
          <p:cNvSpPr/>
          <p:nvPr/>
        </p:nvSpPr>
        <p:spPr>
          <a:xfrm>
            <a:off x="4799062" y="2371691"/>
            <a:ext cx="2307042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rgbClr val="FF0000"/>
                </a:solidFill>
                <a:latin typeface="Times New Roman" panose="02020603050405020304"/>
              </a:rPr>
              <a:t>RRX</a:t>
            </a:r>
            <a:r>
              <a:rPr lang="en-US" altLang="zh-CN" baseline="30000">
                <a:solidFill>
                  <a:srgbClr val="FF0000"/>
                </a:solidFill>
                <a:latin typeface="Times New Roman" panose="02020603050405020304"/>
              </a:rPr>
              <a:t>T</a:t>
            </a:r>
            <a:r>
              <a:rPr lang="en-US" altLang="zh-CN">
                <a:solidFill>
                  <a:srgbClr val="FF0000"/>
                </a:solidFill>
                <a:latin typeface="Times New Roman" panose="02020603050405020304"/>
              </a:rPr>
              <a:t>X</a:t>
            </a:r>
            <a:r>
              <a:rPr lang="en-US" altLang="zh-CN" baseline="30000">
                <a:solidFill>
                  <a:srgbClr val="FF0000"/>
                </a:solidFill>
                <a:latin typeface="Times New Roman" panose="02020603050405020304"/>
              </a:rPr>
              <a:t>T</a:t>
            </a:r>
            <a:r>
              <a:rPr lang="zh-CN" altLang="zh-CN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、</a:t>
            </a:r>
            <a:r>
              <a:rPr lang="en-US" altLang="zh-CN" err="1" smtClean="0">
                <a:solidFill>
                  <a:srgbClr val="FF0000"/>
                </a:solidFill>
                <a:latin typeface="Times New Roman" panose="02020603050405020304"/>
              </a:rPr>
              <a:t>rrX</a:t>
            </a:r>
            <a:r>
              <a:rPr lang="en-US" altLang="zh-CN" baseline="30000" err="1" smtClean="0">
                <a:solidFill>
                  <a:srgbClr val="FF0000"/>
                </a:solidFill>
                <a:latin typeface="Times New Roman" panose="02020603050405020304"/>
              </a:rPr>
              <a:t>t</a:t>
            </a:r>
            <a:r>
              <a:rPr lang="en-US" altLang="zh-CN" err="1" smtClean="0">
                <a:solidFill>
                  <a:srgbClr val="FF0000"/>
                </a:solidFill>
                <a:latin typeface="Times New Roman" panose="02020603050405020304"/>
              </a:rPr>
              <a:t>Y</a:t>
            </a:r>
            <a:endParaRPr lang="zh-CN" altLang="en-US"/>
          </a:p>
        </p:txBody>
      </p:sp>
      <p:sp>
        <p:nvSpPr>
          <p:cNvPr id="9" name="矩形 8"/>
          <p:cNvSpPr/>
          <p:nvPr/>
        </p:nvSpPr>
        <p:spPr>
          <a:xfrm>
            <a:off x="922444" y="4110965"/>
            <a:ext cx="10573362" cy="83099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>
              <a:spcAft>
                <a:spcPct val="0"/>
              </a:spcAft>
            </a:pPr>
            <a:r>
              <a:rPr lang="zh-CN" altLang="zh-CN" kern="100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长翅红眼雌蝇</a:t>
            </a:r>
            <a:r>
              <a:rPr lang="en-US" altLang="zh-CN" kern="100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∶</a:t>
            </a:r>
            <a:r>
              <a:rPr lang="zh-CN" altLang="zh-CN" kern="100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截翅红眼雌蝇</a:t>
            </a:r>
            <a:r>
              <a:rPr lang="en-US" altLang="zh-CN" kern="100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∶</a:t>
            </a:r>
            <a:r>
              <a:rPr lang="zh-CN" altLang="zh-CN" kern="100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长翅红眼雄蝇</a:t>
            </a:r>
            <a:r>
              <a:rPr lang="en-US" altLang="zh-CN" kern="100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∶</a:t>
            </a:r>
            <a:r>
              <a:rPr lang="zh-CN" altLang="zh-CN" kern="100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截翅红眼雄蝇</a:t>
            </a:r>
            <a:r>
              <a:rPr lang="en-US" altLang="zh-CN" kern="100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∶</a:t>
            </a:r>
            <a:r>
              <a:rPr lang="zh-CN" altLang="zh-CN" kern="100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长翅紫眼雌蝇</a:t>
            </a:r>
            <a:r>
              <a:rPr lang="en-US" altLang="zh-CN" kern="100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∶</a:t>
            </a:r>
            <a:r>
              <a:rPr lang="zh-CN" altLang="zh-CN" kern="100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截翅紫眼雌蝇</a:t>
            </a:r>
            <a:r>
              <a:rPr lang="zh-CN" altLang="zh-CN" kern="100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∶</a:t>
            </a:r>
            <a:r>
              <a:rPr lang="zh-CN" altLang="zh-CN" kern="100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长翅紫眼雄蝇</a:t>
            </a:r>
            <a:r>
              <a:rPr lang="zh-CN" altLang="zh-CN" kern="100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∶</a:t>
            </a:r>
            <a:r>
              <a:rPr lang="zh-CN" altLang="zh-CN" kern="100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截翅紫眼雄蝇＝</a:t>
            </a:r>
            <a:r>
              <a:rPr lang="en-US" altLang="zh-CN" kern="100">
                <a:solidFill>
                  <a:srgbClr val="FF0000"/>
                </a:solidFill>
                <a:latin typeface="Times New Roman" panose="02020603050405020304"/>
                <a:cs typeface="Courier New" panose="02070309020205020404"/>
              </a:rPr>
              <a:t>3</a:t>
            </a:r>
            <a:r>
              <a:rPr lang="en-US" altLang="zh-CN" kern="100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∶</a:t>
            </a:r>
            <a:r>
              <a:rPr lang="en-US" altLang="zh-CN" kern="100">
                <a:solidFill>
                  <a:srgbClr val="FF0000"/>
                </a:solidFill>
                <a:latin typeface="Times New Roman" panose="02020603050405020304"/>
                <a:cs typeface="Courier New" panose="02070309020205020404"/>
              </a:rPr>
              <a:t>3</a:t>
            </a:r>
            <a:r>
              <a:rPr lang="en-US" altLang="zh-CN" kern="100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∶</a:t>
            </a:r>
            <a:r>
              <a:rPr lang="en-US" altLang="zh-CN" kern="100">
                <a:solidFill>
                  <a:srgbClr val="FF0000"/>
                </a:solidFill>
                <a:latin typeface="Times New Roman" panose="02020603050405020304"/>
                <a:cs typeface="Courier New" panose="02070309020205020404"/>
              </a:rPr>
              <a:t>3</a:t>
            </a:r>
            <a:r>
              <a:rPr lang="en-US" altLang="zh-CN" kern="100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∶</a:t>
            </a:r>
            <a:r>
              <a:rPr lang="en-US" altLang="zh-CN" kern="100">
                <a:solidFill>
                  <a:srgbClr val="FF0000"/>
                </a:solidFill>
                <a:latin typeface="Times New Roman" panose="02020603050405020304"/>
                <a:cs typeface="Courier New" panose="02070309020205020404"/>
              </a:rPr>
              <a:t>3</a:t>
            </a:r>
            <a:r>
              <a:rPr lang="en-US" altLang="zh-CN" kern="100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∶</a:t>
            </a:r>
            <a:r>
              <a:rPr lang="en-US" altLang="zh-CN" kern="100">
                <a:solidFill>
                  <a:srgbClr val="FF0000"/>
                </a:solidFill>
                <a:latin typeface="Times New Roman" panose="02020603050405020304"/>
                <a:cs typeface="Courier New" panose="02070309020205020404"/>
              </a:rPr>
              <a:t>1</a:t>
            </a:r>
            <a:r>
              <a:rPr lang="en-US" altLang="zh-CN" kern="100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∶</a:t>
            </a:r>
            <a:r>
              <a:rPr lang="en-US" altLang="zh-CN" kern="100">
                <a:solidFill>
                  <a:srgbClr val="FF0000"/>
                </a:solidFill>
                <a:latin typeface="Times New Roman" panose="02020603050405020304"/>
                <a:cs typeface="Courier New" panose="02070309020205020404"/>
              </a:rPr>
              <a:t>1</a:t>
            </a:r>
            <a:r>
              <a:rPr lang="en-US" altLang="zh-CN" kern="100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∶</a:t>
            </a:r>
            <a:r>
              <a:rPr lang="en-US" altLang="zh-CN" kern="100">
                <a:solidFill>
                  <a:srgbClr val="FF0000"/>
                </a:solidFill>
                <a:latin typeface="Times New Roman" panose="02020603050405020304"/>
                <a:cs typeface="Courier New" panose="02070309020205020404"/>
              </a:rPr>
              <a:t>1</a:t>
            </a:r>
            <a:r>
              <a:rPr lang="en-US" altLang="zh-CN" kern="100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∶</a:t>
            </a:r>
            <a:r>
              <a:rPr lang="en-US" altLang="zh-CN" kern="100">
                <a:solidFill>
                  <a:srgbClr val="FF0000"/>
                </a:solidFill>
                <a:latin typeface="Times New Roman" panose="02020603050405020304"/>
                <a:cs typeface="Courier New" panose="02070309020205020404"/>
              </a:rPr>
              <a:t>1</a:t>
            </a:r>
            <a:endParaRPr lang="zh-CN" altLang="zh-CN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694606" y="2804296"/>
            <a:ext cx="2239716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err="1">
                <a:solidFill>
                  <a:srgbClr val="FF0000"/>
                </a:solidFill>
                <a:latin typeface="Times New Roman" panose="02020603050405020304"/>
              </a:rPr>
              <a:t>rrX</a:t>
            </a:r>
            <a:r>
              <a:rPr lang="en-US" altLang="zh-CN" baseline="30000" err="1">
                <a:solidFill>
                  <a:srgbClr val="FF0000"/>
                </a:solidFill>
                <a:latin typeface="Times New Roman" panose="02020603050405020304"/>
              </a:rPr>
              <a:t>t</a:t>
            </a:r>
            <a:r>
              <a:rPr lang="en-US" altLang="zh-CN" err="1">
                <a:solidFill>
                  <a:srgbClr val="FF0000"/>
                </a:solidFill>
                <a:latin typeface="Times New Roman" panose="02020603050405020304"/>
              </a:rPr>
              <a:t>X</a:t>
            </a:r>
            <a:r>
              <a:rPr lang="en-US" altLang="zh-CN" baseline="30000" err="1">
                <a:solidFill>
                  <a:srgbClr val="FF0000"/>
                </a:solidFill>
                <a:latin typeface="Times New Roman" panose="02020603050405020304"/>
              </a:rPr>
              <a:t>t</a:t>
            </a:r>
            <a:r>
              <a:rPr lang="zh-CN" altLang="zh-CN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、</a:t>
            </a:r>
            <a:r>
              <a:rPr lang="en-US" altLang="zh-CN">
                <a:solidFill>
                  <a:srgbClr val="FF0000"/>
                </a:solidFill>
                <a:latin typeface="Times New Roman" panose="02020603050405020304"/>
              </a:rPr>
              <a:t>RRX</a:t>
            </a:r>
            <a:r>
              <a:rPr lang="en-US" altLang="zh-CN" baseline="30000">
                <a:solidFill>
                  <a:srgbClr val="FF0000"/>
                </a:solidFill>
                <a:latin typeface="Times New Roman" panose="02020603050405020304"/>
              </a:rPr>
              <a:t>T</a:t>
            </a:r>
            <a:r>
              <a:rPr lang="en-US" altLang="zh-CN">
                <a:solidFill>
                  <a:srgbClr val="FF0000"/>
                </a:solidFill>
                <a:latin typeface="Times New Roman" panose="02020603050405020304"/>
              </a:rPr>
              <a:t>Y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5" grpId="0"/>
      <p:bldP spid="5" grpId="1"/>
      <p:bldP spid="6" grpId="0"/>
      <p:bldP spid="6" grpId="1"/>
      <p:bldP spid="7" grpId="0"/>
      <p:bldP spid="7" grpId="1"/>
      <p:bldP spid="8" grpId="0"/>
      <p:bldP spid="8" grpId="1"/>
      <p:bldP spid="9" grpId="0"/>
      <p:bldP spid="9" grpId="1"/>
      <p:bldP spid="10" grpId="0"/>
      <p:bldP spid="10" grpId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show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TextBox 18"/>
          <p:cNvSpPr txBox="1"/>
          <p:nvPr/>
        </p:nvSpPr>
        <p:spPr>
          <a:xfrm>
            <a:off x="612000" y="620688"/>
            <a:ext cx="10944000" cy="55454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>
              <a:spcAft>
                <a:spcPct val="0"/>
              </a:spcAft>
            </a:pPr>
            <a:r>
              <a:rPr lang="zh-CN" altLang="zh-CN" sz="2700" kern="100">
                <a:solidFill>
                  <a:srgbClr val="0000FF"/>
                </a:solidFill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解析：</a:t>
            </a:r>
            <a:r>
              <a:rPr lang="en-US" altLang="zh-CN" sz="27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(1)</a:t>
            </a:r>
            <a:r>
              <a:rPr lang="zh-CN" altLang="zh-CN" sz="27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具有相对性状的亲本杂交，子一代所表现出的性状是显性性状，分析题意可知，仅考虑翅型，亲代是长翅和截翅果蝇，杂交</a:t>
            </a:r>
            <a:r>
              <a:rPr lang="en-US" altLang="zh-CN" sz="2700" kern="100">
                <a:latin typeface="宋体" panose="02010600030101010101" pitchFamily="2" charset="-122"/>
                <a:ea typeface="仿宋_GB2312" panose="02010609030101010101" charset="-122"/>
                <a:cs typeface="Times New Roman" panose="02020603050405020304"/>
              </a:rPr>
              <a:t>①</a:t>
            </a:r>
            <a:r>
              <a:rPr lang="zh-CN" altLang="zh-CN" sz="27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子代全是长翅，说明长翅对截翅是显性性状。</a:t>
            </a:r>
            <a:r>
              <a:rPr lang="en-US" altLang="zh-CN" sz="27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(2)</a:t>
            </a:r>
            <a:r>
              <a:rPr lang="zh-CN" altLang="zh-CN" sz="27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分析题意，实验</a:t>
            </a:r>
            <a:r>
              <a:rPr lang="en-US" altLang="zh-CN" sz="2700" kern="100">
                <a:latin typeface="宋体" panose="02010600030101010101" pitchFamily="2" charset="-122"/>
                <a:ea typeface="仿宋_GB2312" panose="02010609030101010101" charset="-122"/>
                <a:cs typeface="Times New Roman" panose="02020603050405020304"/>
              </a:rPr>
              <a:t>①</a:t>
            </a:r>
            <a:r>
              <a:rPr lang="zh-CN" altLang="zh-CN" sz="27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和实验</a:t>
            </a:r>
            <a:r>
              <a:rPr lang="en-US" altLang="zh-CN" sz="2700" kern="100">
                <a:latin typeface="宋体" panose="02010600030101010101" pitchFamily="2" charset="-122"/>
                <a:ea typeface="仿宋_GB2312" panose="02010609030101010101" charset="-122"/>
                <a:cs typeface="Times New Roman" panose="02020603050405020304"/>
              </a:rPr>
              <a:t>②</a:t>
            </a:r>
            <a:r>
              <a:rPr lang="zh-CN" altLang="zh-CN" sz="27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是正反交实验，两组实验中翅型在子代雌、雄果蝇中表现不同</a:t>
            </a:r>
            <a:r>
              <a:rPr lang="en-US" altLang="zh-CN" sz="27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(</a:t>
            </a:r>
            <a:r>
              <a:rPr lang="zh-CN" altLang="zh-CN" sz="27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正反交实验结果不同</a:t>
            </a:r>
            <a:r>
              <a:rPr lang="en-US" altLang="zh-CN" sz="27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)</a:t>
            </a:r>
            <a:r>
              <a:rPr lang="zh-CN" altLang="zh-CN" sz="27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，说明该性状位于</a:t>
            </a:r>
            <a:r>
              <a:rPr lang="en-US" altLang="zh-CN" sz="27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X</a:t>
            </a:r>
            <a:r>
              <a:rPr lang="zh-CN" altLang="zh-CN" sz="27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染色体上，属于伴性遗传；根据实验结果可知，翅型的相关基因位于</a:t>
            </a:r>
            <a:r>
              <a:rPr lang="en-US" altLang="zh-CN" sz="27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X</a:t>
            </a:r>
            <a:r>
              <a:rPr lang="zh-CN" altLang="zh-CN" sz="27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染色体上，且长翅是显性性状，而眼色的正反交结果无差异，说明基因位于常染色体，且红眼为显性性状，杂交</a:t>
            </a:r>
            <a:r>
              <a:rPr lang="zh-CN" altLang="zh-CN" sz="2700" kern="100">
                <a:latin typeface="宋体" panose="02010600030101010101" pitchFamily="2" charset="-122"/>
                <a:ea typeface="仿宋_GB2312" panose="02010609030101010101" charset="-122"/>
                <a:cs typeface="Times New Roman" panose="02020603050405020304"/>
              </a:rPr>
              <a:t>①</a:t>
            </a:r>
            <a:r>
              <a:rPr lang="zh-CN" altLang="zh-CN" sz="27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长翅红眼、截翅紫眼果蝇的子代长翅红眼雌蝇</a:t>
            </a:r>
            <a:r>
              <a:rPr lang="en-US" altLang="zh-CN" sz="27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(R</a:t>
            </a:r>
            <a:r>
              <a:rPr lang="zh-CN" altLang="zh-CN" sz="2700" kern="100" baseline="-250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－</a:t>
            </a:r>
            <a:r>
              <a:rPr lang="en-US" altLang="zh-CN" sz="27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X</a:t>
            </a:r>
            <a:r>
              <a:rPr lang="en-US" altLang="zh-CN" sz="2700" kern="100" baseline="30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T</a:t>
            </a:r>
            <a:r>
              <a:rPr lang="en-US" altLang="zh-CN" sz="27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X</a:t>
            </a:r>
            <a:r>
              <a:rPr lang="zh-CN" altLang="zh-CN" sz="2700" kern="100" baseline="300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－</a:t>
            </a:r>
            <a:r>
              <a:rPr lang="en-US" altLang="zh-CN" sz="27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)</a:t>
            </a:r>
            <a:r>
              <a:rPr lang="en-US" altLang="zh-CN" sz="2700" kern="100">
                <a:latin typeface="宋体" panose="02010600030101010101" pitchFamily="2" charset="-122"/>
                <a:ea typeface="仿宋_GB2312" panose="02010609030101010101" charset="-122"/>
                <a:cs typeface="Times New Roman" panose="02020603050405020304"/>
              </a:rPr>
              <a:t>∶</a:t>
            </a:r>
            <a:r>
              <a:rPr lang="zh-CN" altLang="zh-CN" sz="27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长翅红眼雄蝇</a:t>
            </a:r>
            <a:r>
              <a:rPr lang="en-US" altLang="zh-CN" sz="27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(R</a:t>
            </a:r>
            <a:r>
              <a:rPr lang="zh-CN" altLang="zh-CN" sz="2700" kern="100" baseline="-250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－</a:t>
            </a:r>
            <a:r>
              <a:rPr lang="en-US" altLang="zh-CN" sz="27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X</a:t>
            </a:r>
            <a:r>
              <a:rPr lang="en-US" altLang="zh-CN" sz="2700" kern="100" baseline="30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T</a:t>
            </a:r>
            <a:r>
              <a:rPr lang="en-US" altLang="zh-CN" sz="27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Y)</a:t>
            </a:r>
            <a:r>
              <a:rPr lang="zh-CN" altLang="zh-CN" sz="27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＝</a:t>
            </a:r>
            <a:r>
              <a:rPr lang="en-US" altLang="zh-CN" sz="27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1</a:t>
            </a:r>
            <a:r>
              <a:rPr lang="en-US" altLang="zh-CN" sz="2700" kern="100">
                <a:latin typeface="宋体" panose="02010600030101010101" pitchFamily="2" charset="-122"/>
                <a:ea typeface="仿宋_GB2312" panose="02010609030101010101" charset="-122"/>
                <a:cs typeface="Times New Roman" panose="02020603050405020304"/>
              </a:rPr>
              <a:t>∶</a:t>
            </a:r>
            <a:r>
              <a:rPr lang="en-US" altLang="zh-CN" sz="27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1</a:t>
            </a:r>
            <a:r>
              <a:rPr lang="zh-CN" altLang="zh-CN" sz="27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，其中</a:t>
            </a:r>
            <a:r>
              <a:rPr lang="en-US" altLang="zh-CN" sz="27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X</a:t>
            </a:r>
            <a:r>
              <a:rPr lang="en-US" altLang="zh-CN" sz="2700" kern="100" baseline="30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T</a:t>
            </a:r>
            <a:r>
              <a:rPr lang="zh-CN" altLang="zh-CN" sz="27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来自母本，说明亲本中雌性是长翅红眼</a:t>
            </a:r>
            <a:r>
              <a:rPr lang="en-US" altLang="zh-CN" sz="27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RRX</a:t>
            </a:r>
            <a:r>
              <a:rPr lang="en-US" altLang="zh-CN" sz="2700" kern="100" baseline="30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T</a:t>
            </a:r>
            <a:r>
              <a:rPr lang="en-US" altLang="zh-CN" sz="27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X</a:t>
            </a:r>
            <a:r>
              <a:rPr lang="en-US" altLang="zh-CN" sz="2700" kern="100" baseline="30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T</a:t>
            </a:r>
            <a:r>
              <a:rPr lang="zh-CN" altLang="zh-CN" sz="27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，而杂交</a:t>
            </a:r>
            <a:r>
              <a:rPr lang="en-US" altLang="zh-CN" sz="2700" kern="100">
                <a:latin typeface="宋体" panose="02010600030101010101" pitchFamily="2" charset="-122"/>
                <a:ea typeface="仿宋_GB2312" panose="02010609030101010101" charset="-122"/>
                <a:cs typeface="Times New Roman" panose="02020603050405020304"/>
              </a:rPr>
              <a:t>②</a:t>
            </a:r>
            <a:r>
              <a:rPr lang="zh-CN" altLang="zh-CN" sz="27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长翅红眼、截翅紫眼果蝇的子代长翅红眼雌蝇</a:t>
            </a:r>
            <a:r>
              <a:rPr lang="en-US" altLang="zh-CN" sz="27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(R</a:t>
            </a:r>
            <a:r>
              <a:rPr lang="zh-CN" altLang="zh-CN" sz="2700" kern="100" baseline="-250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－</a:t>
            </a:r>
            <a:r>
              <a:rPr lang="en-US" altLang="zh-CN" sz="27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X</a:t>
            </a:r>
            <a:r>
              <a:rPr lang="en-US" altLang="zh-CN" sz="2700" kern="100" baseline="30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T</a:t>
            </a:r>
            <a:r>
              <a:rPr lang="en-US" altLang="zh-CN" sz="27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X</a:t>
            </a:r>
            <a:r>
              <a:rPr lang="zh-CN" altLang="zh-CN" sz="2700" kern="100" baseline="300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－</a:t>
            </a:r>
            <a:r>
              <a:rPr lang="en-US" altLang="zh-CN" sz="27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)</a:t>
            </a:r>
            <a:r>
              <a:rPr lang="en-US" altLang="zh-CN" sz="2700" kern="100">
                <a:latin typeface="宋体" panose="02010600030101010101" pitchFamily="2" charset="-122"/>
                <a:ea typeface="仿宋_GB2312" panose="02010609030101010101" charset="-122"/>
                <a:cs typeface="Times New Roman" panose="02020603050405020304"/>
              </a:rPr>
              <a:t>∶</a:t>
            </a:r>
            <a:r>
              <a:rPr lang="zh-CN" altLang="zh-CN" sz="27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截翅红眼雄蝇</a:t>
            </a:r>
            <a:r>
              <a:rPr lang="en-US" altLang="zh-CN" sz="27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(R</a:t>
            </a:r>
            <a:r>
              <a:rPr lang="zh-CN" altLang="zh-CN" sz="2700" kern="100" baseline="-250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－</a:t>
            </a:r>
            <a:r>
              <a:rPr lang="en-US" altLang="zh-CN" sz="2700" kern="100" err="1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X</a:t>
            </a:r>
            <a:r>
              <a:rPr lang="en-US" altLang="zh-CN" sz="2700" kern="100" baseline="30000" err="1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t</a:t>
            </a:r>
            <a:r>
              <a:rPr lang="en-US" altLang="zh-CN" sz="2700" kern="100" err="1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Y)</a:t>
            </a:r>
            <a:r>
              <a:rPr lang="zh-CN" altLang="zh-CN" sz="27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＝</a:t>
            </a:r>
            <a:r>
              <a:rPr lang="en-US" altLang="zh-CN" sz="27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1</a:t>
            </a:r>
            <a:r>
              <a:rPr lang="en-US" altLang="zh-CN" sz="2700" kern="100">
                <a:latin typeface="宋体" panose="02010600030101010101" pitchFamily="2" charset="-122"/>
                <a:ea typeface="仿宋_GB2312" panose="02010609030101010101" charset="-122"/>
                <a:cs typeface="Times New Roman" panose="02020603050405020304"/>
              </a:rPr>
              <a:t>∶</a:t>
            </a:r>
            <a:r>
              <a:rPr lang="en-US" altLang="zh-CN" sz="27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1</a:t>
            </a:r>
            <a:r>
              <a:rPr lang="zh-CN" altLang="zh-CN" sz="27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，其中的</a:t>
            </a:r>
            <a:r>
              <a:rPr lang="en-US" altLang="zh-CN" sz="2700" kern="100" err="1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X</a:t>
            </a:r>
            <a:r>
              <a:rPr lang="en-US" altLang="zh-CN" sz="2700" kern="100" baseline="30000" err="1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t</a:t>
            </a:r>
            <a:r>
              <a:rPr lang="zh-CN" altLang="zh-CN" sz="27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只能来自亲代母本，说明亲本中雌性是截翅紫眼，基因型是</a:t>
            </a:r>
            <a:r>
              <a:rPr lang="en-US" altLang="zh-CN" sz="2700" kern="100" err="1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rrX</a:t>
            </a:r>
            <a:r>
              <a:rPr lang="en-US" altLang="zh-CN" sz="2700" kern="100" baseline="30000" err="1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t</a:t>
            </a:r>
            <a:r>
              <a:rPr lang="en-US" altLang="zh-CN" sz="2700" kern="100" err="1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X</a:t>
            </a:r>
            <a:r>
              <a:rPr lang="en-US" altLang="zh-CN" sz="2700" kern="100" baseline="30000" err="1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t</a:t>
            </a:r>
            <a:r>
              <a:rPr lang="zh-CN" altLang="zh-CN" sz="27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，故可推知杂交</a:t>
            </a:r>
            <a:r>
              <a:rPr lang="en-US" altLang="zh-CN" sz="2700" kern="100">
                <a:latin typeface="宋体" panose="02010600030101010101" pitchFamily="2" charset="-122"/>
                <a:ea typeface="仿宋_GB2312" panose="02010609030101010101" charset="-122"/>
                <a:cs typeface="Times New Roman" panose="02020603050405020304"/>
              </a:rPr>
              <a:t>①</a:t>
            </a:r>
            <a:r>
              <a:rPr lang="zh-CN" altLang="zh-CN" sz="27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亲本的基因型是</a:t>
            </a:r>
            <a:r>
              <a:rPr lang="en-US" altLang="zh-CN" sz="27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RRX</a:t>
            </a:r>
            <a:r>
              <a:rPr lang="en-US" altLang="zh-CN" sz="2700" kern="100" baseline="30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T</a:t>
            </a:r>
            <a:r>
              <a:rPr lang="en-US" altLang="zh-CN" sz="27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X</a:t>
            </a:r>
            <a:r>
              <a:rPr lang="en-US" altLang="zh-CN" sz="2700" kern="100" baseline="30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T</a:t>
            </a:r>
            <a:r>
              <a:rPr lang="zh-CN" altLang="zh-CN" sz="27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、</a:t>
            </a:r>
            <a:r>
              <a:rPr lang="en-US" altLang="zh-CN" sz="2700" kern="100" err="1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rrX</a:t>
            </a:r>
            <a:r>
              <a:rPr lang="en-US" altLang="zh-CN" sz="2700" kern="100" baseline="30000" err="1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t</a:t>
            </a:r>
            <a:r>
              <a:rPr lang="en-US" altLang="zh-CN" sz="2700" kern="100" err="1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Y</a:t>
            </a:r>
            <a:r>
              <a:rPr lang="zh-CN" altLang="zh-CN" sz="27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，杂交</a:t>
            </a:r>
            <a:r>
              <a:rPr lang="en-US" altLang="zh-CN" sz="2700" kern="100">
                <a:latin typeface="宋体" panose="02010600030101010101" pitchFamily="2" charset="-122"/>
                <a:ea typeface="仿宋_GB2312" panose="02010609030101010101" charset="-122"/>
                <a:cs typeface="Times New Roman" panose="02020603050405020304"/>
              </a:rPr>
              <a:t>②</a:t>
            </a:r>
            <a:r>
              <a:rPr lang="zh-CN" altLang="zh-CN" sz="27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亲本的基因型是</a:t>
            </a:r>
            <a:r>
              <a:rPr lang="en-US" altLang="zh-CN" sz="2700" kern="100" err="1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rrX</a:t>
            </a:r>
            <a:r>
              <a:rPr lang="en-US" altLang="zh-CN" sz="2700" kern="100" baseline="30000" err="1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t</a:t>
            </a:r>
            <a:r>
              <a:rPr lang="en-US" altLang="zh-CN" sz="2700" kern="100" err="1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X</a:t>
            </a:r>
            <a:r>
              <a:rPr lang="en-US" altLang="zh-CN" sz="2700" kern="100" baseline="30000" err="1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t</a:t>
            </a:r>
            <a:r>
              <a:rPr lang="zh-CN" altLang="zh-CN" sz="2700" kern="10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、</a:t>
            </a:r>
            <a:r>
              <a:rPr lang="en-US" altLang="zh-CN" sz="27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RRX</a:t>
            </a:r>
            <a:r>
              <a:rPr lang="en-US" altLang="zh-CN" sz="2700" kern="100" baseline="300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T</a:t>
            </a:r>
            <a:r>
              <a:rPr lang="en-US" altLang="zh-CN" sz="2700" kern="100"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Y</a:t>
            </a:r>
            <a:r>
              <a:rPr lang="zh-CN" altLang="zh-CN" sz="2700" kern="100" smtClean="0"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。</a:t>
            </a:r>
            <a:endParaRPr lang="zh-CN" altLang="zh-CN" sz="270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3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show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TextBox 18"/>
          <p:cNvSpPr txBox="1"/>
          <p:nvPr/>
        </p:nvSpPr>
        <p:spPr>
          <a:xfrm>
            <a:off x="612000" y="620688"/>
            <a:ext cx="10944000" cy="55454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(3)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若杂交</a:t>
            </a:r>
            <a:r>
              <a:rPr lang="en-US" altLang="zh-CN" sz="2800" kern="100">
                <a:solidFill>
                  <a:prstClr val="black"/>
                </a:solidFill>
                <a:latin typeface="宋体" panose="02010600030101010101" pitchFamily="2" charset="-122"/>
                <a:ea typeface="仿宋_GB2312" panose="02010609030101010101" charset="-122"/>
                <a:cs typeface="Times New Roman" panose="02020603050405020304"/>
              </a:rPr>
              <a:t>①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子代中的长翅红眼雌蝇</a:t>
            </a:r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(RrX</a:t>
            </a:r>
            <a:r>
              <a:rPr lang="en-US" altLang="zh-CN" sz="2800" kern="100" baseline="30000" err="1">
                <a:solidFill>
                  <a:prstClr val="black"/>
                </a:solidFill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T</a:t>
            </a:r>
            <a:r>
              <a:rPr lang="en-US" altLang="zh-CN" sz="2800" kern="100" err="1">
                <a:solidFill>
                  <a:prstClr val="black"/>
                </a:solidFill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X</a:t>
            </a:r>
            <a:r>
              <a:rPr lang="en-US" altLang="zh-CN" sz="2800" kern="100" baseline="30000" err="1">
                <a:solidFill>
                  <a:prstClr val="black"/>
                </a:solidFill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t</a:t>
            </a:r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)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与杂交</a:t>
            </a:r>
            <a:r>
              <a:rPr lang="en-US" altLang="zh-CN" sz="2800" kern="100">
                <a:solidFill>
                  <a:prstClr val="black"/>
                </a:solidFill>
                <a:latin typeface="宋体" panose="02010600030101010101" pitchFamily="2" charset="-122"/>
                <a:ea typeface="仿宋_GB2312" panose="02010609030101010101" charset="-122"/>
                <a:cs typeface="Times New Roman" panose="02020603050405020304"/>
              </a:rPr>
              <a:t>②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子代中的截翅红眼雄蝇</a:t>
            </a:r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(RrX</a:t>
            </a:r>
            <a:r>
              <a:rPr lang="en-US" altLang="zh-CN" sz="2800" kern="100" baseline="30000" err="1">
                <a:solidFill>
                  <a:prstClr val="black"/>
                </a:solidFill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t</a:t>
            </a:r>
            <a:r>
              <a:rPr lang="en-US" altLang="zh-CN" sz="2800" kern="100" err="1">
                <a:solidFill>
                  <a:prstClr val="black"/>
                </a:solidFill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Y)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杂交，两对基因逐对考虑，则</a:t>
            </a:r>
            <a:r>
              <a:rPr lang="en-US" altLang="zh-CN" sz="2800" kern="100" err="1">
                <a:solidFill>
                  <a:prstClr val="black"/>
                </a:solidFill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Rr</a:t>
            </a:r>
            <a:r>
              <a:rPr lang="en-US" altLang="zh-CN" sz="2800" kern="100" err="1">
                <a:solidFill>
                  <a:prstClr val="black"/>
                </a:solidFill>
                <a:latin typeface="宋体" panose="02010600030101010101" pitchFamily="2" charset="-122"/>
                <a:cs typeface="Times New Roman" panose="02020603050405020304"/>
              </a:rPr>
              <a:t>×</a:t>
            </a:r>
            <a:r>
              <a:rPr lang="en-US" altLang="zh-CN" sz="2800" kern="100" err="1">
                <a:solidFill>
                  <a:prstClr val="black"/>
                </a:solidFill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Rr</a:t>
            </a:r>
            <a:r>
              <a:rPr lang="en-US" altLang="zh-CN" sz="2800" kern="100" err="1">
                <a:solidFill>
                  <a:prstClr val="black"/>
                </a:solidFill>
                <a:latin typeface="宋体" panose="02010600030101010101" pitchFamily="2" charset="-122"/>
                <a:cs typeface="Times New Roman" panose="02020603050405020304"/>
              </a:rPr>
              <a:t>→</a:t>
            </a:r>
            <a:r>
              <a:rPr lang="en-US" altLang="zh-CN" sz="2800" kern="100" err="1">
                <a:solidFill>
                  <a:prstClr val="black"/>
                </a:solidFill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R</a:t>
            </a:r>
            <a:r>
              <a:rPr lang="zh-CN" altLang="zh-CN" sz="2800" kern="100" baseline="-25000">
                <a:solidFill>
                  <a:prstClr val="black"/>
                </a:solidFill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－</a:t>
            </a:r>
            <a:r>
              <a:rPr lang="en-US" altLang="zh-CN" sz="2800" kern="100">
                <a:solidFill>
                  <a:prstClr val="black"/>
                </a:solidFill>
                <a:latin typeface="宋体" panose="02010600030101010101" pitchFamily="2" charset="-122"/>
                <a:ea typeface="仿宋_GB2312" panose="02010609030101010101" charset="-122"/>
                <a:cs typeface="Times New Roman" panose="02020603050405020304"/>
              </a:rPr>
              <a:t>∶</a:t>
            </a:r>
            <a:r>
              <a:rPr lang="en-US" altLang="zh-CN" sz="2800" kern="100" err="1">
                <a:solidFill>
                  <a:prstClr val="black"/>
                </a:solidFill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rr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＝</a:t>
            </a:r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3</a:t>
            </a:r>
            <a:r>
              <a:rPr lang="en-US" altLang="zh-CN" sz="2800" kern="100">
                <a:solidFill>
                  <a:prstClr val="black"/>
                </a:solidFill>
                <a:latin typeface="宋体" panose="02010600030101010101" pitchFamily="2" charset="-122"/>
                <a:ea typeface="仿宋_GB2312" panose="02010609030101010101" charset="-122"/>
                <a:cs typeface="Times New Roman" panose="02020603050405020304"/>
              </a:rPr>
              <a:t>∶</a:t>
            </a:r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1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，即红眼</a:t>
            </a:r>
            <a:r>
              <a:rPr lang="en-US" altLang="zh-CN" sz="2800" kern="100">
                <a:solidFill>
                  <a:prstClr val="black"/>
                </a:solidFill>
                <a:latin typeface="宋体" panose="02010600030101010101" pitchFamily="2" charset="-122"/>
                <a:ea typeface="仿宋_GB2312" panose="02010609030101010101" charset="-122"/>
                <a:cs typeface="Times New Roman" panose="02020603050405020304"/>
              </a:rPr>
              <a:t>∶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紫眼＝</a:t>
            </a:r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3</a:t>
            </a:r>
            <a:r>
              <a:rPr lang="en-US" altLang="zh-CN" sz="2800" kern="100">
                <a:solidFill>
                  <a:prstClr val="black"/>
                </a:solidFill>
                <a:latin typeface="宋体" panose="02010600030101010101" pitchFamily="2" charset="-122"/>
                <a:ea typeface="仿宋_GB2312" panose="02010609030101010101" charset="-122"/>
                <a:cs typeface="Times New Roman" panose="02020603050405020304"/>
              </a:rPr>
              <a:t>∶</a:t>
            </a:r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1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，</a:t>
            </a:r>
            <a:r>
              <a:rPr lang="en-US" altLang="zh-CN" sz="2800" kern="100" err="1">
                <a:solidFill>
                  <a:prstClr val="black"/>
                </a:solidFill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X</a:t>
            </a:r>
            <a:r>
              <a:rPr lang="en-US" altLang="zh-CN" sz="2800" kern="100" baseline="30000" err="1">
                <a:solidFill>
                  <a:prstClr val="black"/>
                </a:solidFill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T</a:t>
            </a:r>
            <a:r>
              <a:rPr lang="en-US" altLang="zh-CN" sz="2800" kern="100" err="1">
                <a:solidFill>
                  <a:prstClr val="black"/>
                </a:solidFill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X</a:t>
            </a:r>
            <a:r>
              <a:rPr lang="en-US" altLang="zh-CN" sz="2800" kern="100" baseline="30000" err="1">
                <a:solidFill>
                  <a:prstClr val="black"/>
                </a:solidFill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t</a:t>
            </a:r>
            <a:r>
              <a:rPr lang="en-US" altLang="zh-CN" sz="2800" kern="100" err="1">
                <a:solidFill>
                  <a:prstClr val="black"/>
                </a:solidFill>
                <a:latin typeface="宋体" panose="02010600030101010101" pitchFamily="2" charset="-122"/>
                <a:cs typeface="Times New Roman" panose="02020603050405020304"/>
              </a:rPr>
              <a:t>×</a:t>
            </a:r>
            <a:r>
              <a:rPr lang="en-US" altLang="zh-CN" sz="2800" kern="100" err="1">
                <a:solidFill>
                  <a:prstClr val="black"/>
                </a:solidFill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X</a:t>
            </a:r>
            <a:r>
              <a:rPr lang="en-US" altLang="zh-CN" sz="2800" kern="100" baseline="30000" err="1">
                <a:solidFill>
                  <a:prstClr val="black"/>
                </a:solidFill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t</a:t>
            </a:r>
            <a:r>
              <a:rPr lang="en-US" altLang="zh-CN" sz="2800" kern="100" err="1">
                <a:solidFill>
                  <a:prstClr val="black"/>
                </a:solidFill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Y</a:t>
            </a:r>
            <a:r>
              <a:rPr lang="en-US" altLang="zh-CN" sz="2800" kern="100" err="1">
                <a:solidFill>
                  <a:prstClr val="black"/>
                </a:solidFill>
                <a:latin typeface="宋体" panose="02010600030101010101" pitchFamily="2" charset="-122"/>
                <a:cs typeface="Times New Roman" panose="02020603050405020304"/>
              </a:rPr>
              <a:t>→</a:t>
            </a:r>
            <a:r>
              <a:rPr lang="en-US" altLang="zh-CN" sz="2800" kern="100" err="1">
                <a:solidFill>
                  <a:prstClr val="black"/>
                </a:solidFill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X</a:t>
            </a:r>
            <a:r>
              <a:rPr lang="en-US" altLang="zh-CN" sz="2800" kern="100" baseline="30000" err="1">
                <a:solidFill>
                  <a:prstClr val="black"/>
                </a:solidFill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T</a:t>
            </a:r>
            <a:r>
              <a:rPr lang="en-US" altLang="zh-CN" sz="2800" kern="100" err="1">
                <a:solidFill>
                  <a:prstClr val="black"/>
                </a:solidFill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X</a:t>
            </a:r>
            <a:r>
              <a:rPr lang="en-US" altLang="zh-CN" sz="2800" kern="100" baseline="30000" err="1">
                <a:solidFill>
                  <a:prstClr val="black"/>
                </a:solidFill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t</a:t>
            </a:r>
            <a:r>
              <a:rPr lang="en-US" altLang="zh-CN" sz="2800" kern="100" err="1">
                <a:solidFill>
                  <a:prstClr val="black"/>
                </a:solidFill>
                <a:latin typeface="宋体" panose="02010600030101010101" pitchFamily="2" charset="-122"/>
                <a:ea typeface="仿宋_GB2312" panose="02010609030101010101" charset="-122"/>
                <a:cs typeface="Times New Roman" panose="02020603050405020304"/>
              </a:rPr>
              <a:t>∶</a:t>
            </a:r>
            <a:r>
              <a:rPr lang="en-US" altLang="zh-CN" sz="2800" kern="100" err="1">
                <a:solidFill>
                  <a:prstClr val="black"/>
                </a:solidFill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X</a:t>
            </a:r>
            <a:r>
              <a:rPr lang="en-US" altLang="zh-CN" sz="2800" kern="100" baseline="30000" err="1">
                <a:solidFill>
                  <a:prstClr val="black"/>
                </a:solidFill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t</a:t>
            </a:r>
            <a:r>
              <a:rPr lang="en-US" altLang="zh-CN" sz="2800" kern="100" err="1">
                <a:solidFill>
                  <a:prstClr val="black"/>
                </a:solidFill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X</a:t>
            </a:r>
            <a:r>
              <a:rPr lang="en-US" altLang="zh-CN" sz="2800" kern="100" baseline="30000" err="1">
                <a:solidFill>
                  <a:prstClr val="black"/>
                </a:solidFill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t</a:t>
            </a:r>
            <a:r>
              <a:rPr lang="en-US" altLang="zh-CN" sz="2800" kern="100" err="1">
                <a:solidFill>
                  <a:prstClr val="black"/>
                </a:solidFill>
                <a:latin typeface="宋体" panose="02010600030101010101" pitchFamily="2" charset="-122"/>
                <a:ea typeface="仿宋_GB2312" panose="02010609030101010101" charset="-122"/>
                <a:cs typeface="Times New Roman" panose="02020603050405020304"/>
              </a:rPr>
              <a:t>∶</a:t>
            </a:r>
            <a:r>
              <a:rPr lang="en-US" altLang="zh-CN" sz="2800" kern="100" err="1">
                <a:solidFill>
                  <a:prstClr val="black"/>
                </a:solidFill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X</a:t>
            </a:r>
            <a:r>
              <a:rPr lang="en-US" altLang="zh-CN" sz="2800" kern="100" baseline="30000" err="1">
                <a:solidFill>
                  <a:prstClr val="black"/>
                </a:solidFill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T</a:t>
            </a:r>
            <a:r>
              <a:rPr lang="en-US" altLang="zh-CN" sz="2800" kern="100" err="1">
                <a:solidFill>
                  <a:prstClr val="black"/>
                </a:solidFill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Y</a:t>
            </a:r>
            <a:r>
              <a:rPr lang="en-US" altLang="zh-CN" sz="2800" kern="100" err="1">
                <a:solidFill>
                  <a:prstClr val="black"/>
                </a:solidFill>
                <a:latin typeface="宋体" panose="02010600030101010101" pitchFamily="2" charset="-122"/>
                <a:ea typeface="仿宋_GB2312" panose="02010609030101010101" charset="-122"/>
                <a:cs typeface="Times New Roman" panose="02020603050405020304"/>
              </a:rPr>
              <a:t>∶</a:t>
            </a:r>
            <a:r>
              <a:rPr lang="en-US" altLang="zh-CN" sz="2800" kern="100" err="1">
                <a:solidFill>
                  <a:prstClr val="black"/>
                </a:solidFill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X</a:t>
            </a:r>
            <a:r>
              <a:rPr lang="en-US" altLang="zh-CN" sz="2800" kern="100" baseline="30000" err="1">
                <a:solidFill>
                  <a:prstClr val="black"/>
                </a:solidFill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t</a:t>
            </a:r>
            <a:r>
              <a:rPr lang="en-US" altLang="zh-CN" sz="2800" kern="100" err="1">
                <a:solidFill>
                  <a:prstClr val="black"/>
                </a:solidFill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Y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＝</a:t>
            </a:r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1</a:t>
            </a:r>
            <a:r>
              <a:rPr lang="en-US" altLang="zh-CN" sz="2800" kern="100">
                <a:solidFill>
                  <a:prstClr val="black"/>
                </a:solidFill>
                <a:latin typeface="宋体" panose="02010600030101010101" pitchFamily="2" charset="-122"/>
                <a:ea typeface="仿宋_GB2312" panose="02010609030101010101" charset="-122"/>
                <a:cs typeface="Times New Roman" panose="02020603050405020304"/>
              </a:rPr>
              <a:t>∶</a:t>
            </a:r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1</a:t>
            </a:r>
            <a:r>
              <a:rPr lang="en-US" altLang="zh-CN" sz="2800" kern="100">
                <a:solidFill>
                  <a:prstClr val="black"/>
                </a:solidFill>
                <a:latin typeface="宋体" panose="02010600030101010101" pitchFamily="2" charset="-122"/>
                <a:ea typeface="仿宋_GB2312" panose="02010609030101010101" charset="-122"/>
                <a:cs typeface="Times New Roman" panose="02020603050405020304"/>
              </a:rPr>
              <a:t>∶</a:t>
            </a:r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1</a:t>
            </a:r>
            <a:r>
              <a:rPr lang="en-US" altLang="zh-CN" sz="2800" kern="100">
                <a:solidFill>
                  <a:prstClr val="black"/>
                </a:solidFill>
                <a:latin typeface="宋体" panose="02010600030101010101" pitchFamily="2" charset="-122"/>
                <a:ea typeface="仿宋_GB2312" panose="02010609030101010101" charset="-122"/>
                <a:cs typeface="Times New Roman" panose="02020603050405020304"/>
              </a:rPr>
              <a:t>∶</a:t>
            </a:r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1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，即表现为长翅雌蝇</a:t>
            </a:r>
            <a:r>
              <a:rPr lang="zh-CN" altLang="zh-CN" sz="2800" kern="100">
                <a:solidFill>
                  <a:prstClr val="black"/>
                </a:solidFill>
                <a:latin typeface="宋体" panose="02010600030101010101" pitchFamily="2" charset="-122"/>
                <a:ea typeface="仿宋_GB2312" panose="02010609030101010101" charset="-122"/>
                <a:cs typeface="Times New Roman" panose="02020603050405020304"/>
              </a:rPr>
              <a:t>∶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截翅雌蝇</a:t>
            </a:r>
            <a:r>
              <a:rPr lang="zh-CN" altLang="zh-CN" sz="2800" kern="100">
                <a:solidFill>
                  <a:prstClr val="black"/>
                </a:solidFill>
                <a:latin typeface="宋体" panose="02010600030101010101" pitchFamily="2" charset="-122"/>
                <a:ea typeface="仿宋_GB2312" panose="02010609030101010101" charset="-122"/>
                <a:cs typeface="Times New Roman" panose="02020603050405020304"/>
              </a:rPr>
              <a:t>∶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长翅雄蝇</a:t>
            </a:r>
            <a:r>
              <a:rPr lang="zh-CN" altLang="zh-CN" sz="2800" kern="100">
                <a:solidFill>
                  <a:prstClr val="black"/>
                </a:solidFill>
                <a:latin typeface="宋体" panose="02010600030101010101" pitchFamily="2" charset="-122"/>
                <a:ea typeface="仿宋_GB2312" panose="02010609030101010101" charset="-122"/>
                <a:cs typeface="Times New Roman" panose="02020603050405020304"/>
              </a:rPr>
              <a:t>∶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截翅雄蝇＝</a:t>
            </a:r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1</a:t>
            </a:r>
            <a:r>
              <a:rPr lang="en-US" altLang="zh-CN" sz="2800" kern="100">
                <a:solidFill>
                  <a:prstClr val="black"/>
                </a:solidFill>
                <a:latin typeface="宋体" panose="02010600030101010101" pitchFamily="2" charset="-122"/>
                <a:ea typeface="仿宋_GB2312" panose="02010609030101010101" charset="-122"/>
                <a:cs typeface="Times New Roman" panose="02020603050405020304"/>
              </a:rPr>
              <a:t>∶</a:t>
            </a:r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1</a:t>
            </a:r>
            <a:r>
              <a:rPr lang="en-US" altLang="zh-CN" sz="2800" kern="100">
                <a:solidFill>
                  <a:prstClr val="black"/>
                </a:solidFill>
                <a:latin typeface="宋体" panose="02010600030101010101" pitchFamily="2" charset="-122"/>
                <a:ea typeface="仿宋_GB2312" panose="02010609030101010101" charset="-122"/>
                <a:cs typeface="Times New Roman" panose="02020603050405020304"/>
              </a:rPr>
              <a:t>∶</a:t>
            </a:r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1</a:t>
            </a:r>
            <a:r>
              <a:rPr lang="en-US" altLang="zh-CN" sz="2800" kern="100">
                <a:solidFill>
                  <a:prstClr val="black"/>
                </a:solidFill>
                <a:latin typeface="宋体" panose="02010600030101010101" pitchFamily="2" charset="-122"/>
                <a:ea typeface="仿宋_GB2312" panose="02010609030101010101" charset="-122"/>
                <a:cs typeface="Times New Roman" panose="02020603050405020304"/>
              </a:rPr>
              <a:t>∶</a:t>
            </a:r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1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，则子代中长翅红眼雌蝇</a:t>
            </a:r>
            <a:r>
              <a:rPr lang="en-US" altLang="zh-CN" sz="2800" kern="100">
                <a:solidFill>
                  <a:prstClr val="black"/>
                </a:solidFill>
                <a:latin typeface="宋体" panose="02010600030101010101" pitchFamily="2" charset="-122"/>
                <a:ea typeface="仿宋_GB2312" panose="02010609030101010101" charset="-122"/>
                <a:cs typeface="Times New Roman" panose="02020603050405020304"/>
              </a:rPr>
              <a:t>∶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截翅红眼雌蝇</a:t>
            </a:r>
            <a:r>
              <a:rPr lang="en-US" altLang="zh-CN" sz="2800" kern="100">
                <a:solidFill>
                  <a:prstClr val="black"/>
                </a:solidFill>
                <a:latin typeface="宋体" panose="02010600030101010101" pitchFamily="2" charset="-122"/>
                <a:ea typeface="仿宋_GB2312" panose="02010609030101010101" charset="-122"/>
                <a:cs typeface="Times New Roman" panose="02020603050405020304"/>
              </a:rPr>
              <a:t>∶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长翅红眼雄蝇</a:t>
            </a:r>
            <a:r>
              <a:rPr lang="en-US" altLang="zh-CN" sz="2800" kern="100">
                <a:solidFill>
                  <a:prstClr val="black"/>
                </a:solidFill>
                <a:latin typeface="宋体" panose="02010600030101010101" pitchFamily="2" charset="-122"/>
                <a:ea typeface="仿宋_GB2312" panose="02010609030101010101" charset="-122"/>
                <a:cs typeface="Times New Roman" panose="02020603050405020304"/>
              </a:rPr>
              <a:t>∶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截翅红眼雄蝇</a:t>
            </a:r>
            <a:r>
              <a:rPr lang="en-US" altLang="zh-CN" sz="2800" kern="100">
                <a:solidFill>
                  <a:prstClr val="black"/>
                </a:solidFill>
                <a:latin typeface="宋体" panose="02010600030101010101" pitchFamily="2" charset="-122"/>
                <a:ea typeface="仿宋_GB2312" panose="02010609030101010101" charset="-122"/>
                <a:cs typeface="Times New Roman" panose="02020603050405020304"/>
              </a:rPr>
              <a:t>∶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长翅紫眼雌蝇</a:t>
            </a:r>
            <a:r>
              <a:rPr lang="en-US" altLang="zh-CN" sz="2800" kern="100">
                <a:solidFill>
                  <a:prstClr val="black"/>
                </a:solidFill>
                <a:latin typeface="宋体" panose="02010600030101010101" pitchFamily="2" charset="-122"/>
                <a:ea typeface="仿宋_GB2312" panose="02010609030101010101" charset="-122"/>
                <a:cs typeface="Times New Roman" panose="02020603050405020304"/>
              </a:rPr>
              <a:t>∶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截翅紫眼雌蝇</a:t>
            </a:r>
            <a:r>
              <a:rPr lang="en-US" altLang="zh-CN" sz="2800" kern="100">
                <a:solidFill>
                  <a:prstClr val="black"/>
                </a:solidFill>
                <a:latin typeface="宋体" panose="02010600030101010101" pitchFamily="2" charset="-122"/>
                <a:ea typeface="仿宋_GB2312" panose="02010609030101010101" charset="-122"/>
                <a:cs typeface="Times New Roman" panose="02020603050405020304"/>
              </a:rPr>
              <a:t>∶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长翅紫眼雄蝇</a:t>
            </a:r>
            <a:r>
              <a:rPr lang="en-US" altLang="zh-CN" sz="2800" kern="100">
                <a:solidFill>
                  <a:prstClr val="black"/>
                </a:solidFill>
                <a:latin typeface="宋体" panose="02010600030101010101" pitchFamily="2" charset="-122"/>
                <a:ea typeface="仿宋_GB2312" panose="02010609030101010101" charset="-122"/>
                <a:cs typeface="Times New Roman" panose="02020603050405020304"/>
              </a:rPr>
              <a:t>∶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截翅紫眼雄蝇＝</a:t>
            </a:r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3</a:t>
            </a:r>
            <a:r>
              <a:rPr lang="en-US" altLang="zh-CN" sz="2800" kern="100">
                <a:solidFill>
                  <a:prstClr val="black"/>
                </a:solidFill>
                <a:latin typeface="宋体" panose="02010600030101010101" pitchFamily="2" charset="-122"/>
                <a:ea typeface="仿宋_GB2312" panose="02010609030101010101" charset="-122"/>
                <a:cs typeface="Times New Roman" panose="02020603050405020304"/>
              </a:rPr>
              <a:t>∶</a:t>
            </a:r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3</a:t>
            </a:r>
            <a:r>
              <a:rPr lang="en-US" altLang="zh-CN" sz="2800" kern="100">
                <a:solidFill>
                  <a:prstClr val="black"/>
                </a:solidFill>
                <a:latin typeface="宋体" panose="02010600030101010101" pitchFamily="2" charset="-122"/>
                <a:ea typeface="仿宋_GB2312" panose="02010609030101010101" charset="-122"/>
                <a:cs typeface="Times New Roman" panose="02020603050405020304"/>
              </a:rPr>
              <a:t>∶</a:t>
            </a:r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3</a:t>
            </a:r>
            <a:r>
              <a:rPr lang="en-US" altLang="zh-CN" sz="2800" kern="100">
                <a:solidFill>
                  <a:prstClr val="black"/>
                </a:solidFill>
                <a:latin typeface="宋体" panose="02010600030101010101" pitchFamily="2" charset="-122"/>
                <a:ea typeface="仿宋_GB2312" panose="02010609030101010101" charset="-122"/>
                <a:cs typeface="Times New Roman" panose="02020603050405020304"/>
              </a:rPr>
              <a:t>∶</a:t>
            </a:r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3</a:t>
            </a:r>
            <a:r>
              <a:rPr lang="en-US" altLang="zh-CN" sz="2800" kern="100">
                <a:solidFill>
                  <a:prstClr val="black"/>
                </a:solidFill>
                <a:latin typeface="宋体" panose="02010600030101010101" pitchFamily="2" charset="-122"/>
                <a:ea typeface="仿宋_GB2312" panose="02010609030101010101" charset="-122"/>
                <a:cs typeface="Times New Roman" panose="02020603050405020304"/>
              </a:rPr>
              <a:t>∶</a:t>
            </a:r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1</a:t>
            </a:r>
            <a:r>
              <a:rPr lang="en-US" altLang="zh-CN" sz="2800" kern="100">
                <a:solidFill>
                  <a:prstClr val="black"/>
                </a:solidFill>
                <a:latin typeface="宋体" panose="02010600030101010101" pitchFamily="2" charset="-122"/>
                <a:ea typeface="仿宋_GB2312" panose="02010609030101010101" charset="-122"/>
                <a:cs typeface="Times New Roman" panose="02020603050405020304"/>
              </a:rPr>
              <a:t>∶</a:t>
            </a:r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1</a:t>
            </a:r>
            <a:r>
              <a:rPr lang="en-US" altLang="zh-CN" sz="2800" kern="100">
                <a:solidFill>
                  <a:prstClr val="black"/>
                </a:solidFill>
                <a:latin typeface="宋体" panose="02010600030101010101" pitchFamily="2" charset="-122"/>
                <a:ea typeface="仿宋_GB2312" panose="02010609030101010101" charset="-122"/>
                <a:cs typeface="Times New Roman" panose="02020603050405020304"/>
              </a:rPr>
              <a:t>∶</a:t>
            </a:r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1</a:t>
            </a:r>
            <a:r>
              <a:rPr lang="en-US" altLang="zh-CN" sz="2800" kern="100">
                <a:solidFill>
                  <a:prstClr val="black"/>
                </a:solidFill>
                <a:latin typeface="宋体" panose="02010600030101010101" pitchFamily="2" charset="-122"/>
                <a:ea typeface="仿宋_GB2312" panose="02010609030101010101" charset="-122"/>
                <a:cs typeface="Times New Roman" panose="02020603050405020304"/>
              </a:rPr>
              <a:t>∶</a:t>
            </a:r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ea typeface="仿宋_GB2312" panose="02010609030101010101" charset="-122"/>
                <a:cs typeface="Courier New" panose="02070309020205020404"/>
              </a:rPr>
              <a:t>1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ea typeface="仿宋_GB2312" panose="02010609030101010101" charset="-122"/>
                <a:cs typeface="Times New Roman" panose="02020603050405020304"/>
              </a:rPr>
              <a:t>。</a:t>
            </a:r>
            <a:endParaRPr lang="en-US" altLang="zh-CN" sz="2800" kern="100" smtClean="0">
              <a:latin typeface="Times New Roman" panose="02020603050405020304"/>
              <a:ea typeface="黑体" panose="02010600030101010101" charset="-122"/>
              <a:cs typeface="Courier New" panose="02070309020205020404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3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TextBox 18"/>
          <p:cNvSpPr txBox="1"/>
          <p:nvPr/>
        </p:nvSpPr>
        <p:spPr>
          <a:xfrm>
            <a:off x="612000" y="620688"/>
            <a:ext cx="10944000" cy="55454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ctr">
              <a:spcAft>
                <a:spcPct val="0"/>
              </a:spcAft>
            </a:pP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微点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2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　伴性遗传相关知识的整合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ctr">
              <a:spcAft>
                <a:spcPct val="0"/>
              </a:spcAft>
            </a:pP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任务驱动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zh-CN" altLang="zh-CN" sz="2800" kern="100"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任务</a:t>
            </a:r>
            <a:r>
              <a:rPr lang="en-US" altLang="zh-CN" sz="2800" kern="100">
                <a:latin typeface="Times New Roman" panose="02020603050405020304"/>
                <a:ea typeface="黑体" panose="02010600030101010101" charset="-122"/>
                <a:cs typeface="Courier New" panose="02070309020205020404"/>
              </a:rPr>
              <a:t>1</a:t>
            </a:r>
            <a:r>
              <a:rPr lang="zh-CN" altLang="zh-CN" sz="2800" kern="100"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　辨明</a:t>
            </a:r>
            <a:r>
              <a:rPr lang="en-US" altLang="zh-CN" sz="2800" kern="100">
                <a:latin typeface="Times New Roman" panose="02020603050405020304"/>
                <a:ea typeface="黑体" panose="02010600030101010101" charset="-122"/>
                <a:cs typeface="Courier New" panose="02070309020205020404"/>
              </a:rPr>
              <a:t>X</a:t>
            </a:r>
            <a:r>
              <a:rPr lang="zh-CN" altLang="zh-CN" sz="2800" kern="100"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、</a:t>
            </a:r>
            <a:r>
              <a:rPr lang="en-US" altLang="zh-CN" sz="2800" kern="100">
                <a:latin typeface="Times New Roman" panose="02020603050405020304"/>
                <a:ea typeface="黑体" panose="02010600030101010101" charset="-122"/>
                <a:cs typeface="Courier New" panose="02070309020205020404"/>
              </a:rPr>
              <a:t>Y</a:t>
            </a:r>
            <a:r>
              <a:rPr lang="zh-CN" altLang="zh-CN" sz="2800" kern="100"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染色体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sz="2800" kern="100"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三种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sz="2800" kern="100"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不同区段</a:t>
            </a:r>
            <a:endParaRPr lang="zh-CN" altLang="zh-CN" sz="280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3" name="Picture 3" descr="C:\Users\Administrator\Desktop\图片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695606" y="6319663"/>
            <a:ext cx="817563" cy="493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图片 4" descr="22老二轮生物书110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951580" y="2243106"/>
            <a:ext cx="6264840" cy="2300574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矩形 1"/>
          <p:cNvSpPr/>
          <p:nvPr/>
        </p:nvSpPr>
        <p:spPr>
          <a:xfrm>
            <a:off x="6085583" y="3505899"/>
            <a:ext cx="492443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雌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TextBox 18"/>
          <p:cNvSpPr txBox="1"/>
          <p:nvPr/>
        </p:nvSpPr>
        <p:spPr>
          <a:xfrm>
            <a:off x="612000" y="620688"/>
            <a:ext cx="10944000" cy="55454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>
              <a:spcAft>
                <a:spcPct val="0"/>
              </a:spcAft>
            </a:pPr>
            <a:endParaRPr lang="en-US" altLang="zh-CN" sz="2800" kern="100" smtClean="0">
              <a:latin typeface="Times New Roman" panose="02020603050405020304"/>
              <a:ea typeface="黑体" panose="02010600030101010101" charset="-122"/>
              <a:cs typeface="Times New Roman" panose="02020603050405020304"/>
            </a:endParaRPr>
          </a:p>
          <a:p>
            <a:pPr indent="266700" algn="just">
              <a:spcAft>
                <a:spcPct val="0"/>
              </a:spcAft>
            </a:pPr>
            <a:r>
              <a:rPr lang="zh-CN" altLang="zh-CN" sz="2800" kern="100" smtClean="0"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任务</a:t>
            </a:r>
            <a:r>
              <a:rPr lang="en-US" altLang="zh-CN" sz="2800" kern="100">
                <a:latin typeface="Times New Roman" panose="02020603050405020304"/>
                <a:ea typeface="黑体" panose="02010600030101010101" charset="-122"/>
                <a:cs typeface="Courier New" panose="02070309020205020404"/>
              </a:rPr>
              <a:t>2</a:t>
            </a:r>
            <a:r>
              <a:rPr lang="zh-CN" altLang="zh-CN" sz="2800" kern="100"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　理清</a:t>
            </a:r>
            <a:r>
              <a:rPr lang="en-US" altLang="zh-CN" sz="2800" kern="100">
                <a:latin typeface="Times New Roman" panose="02020603050405020304"/>
                <a:ea typeface="黑体" panose="02010600030101010101" charset="-122"/>
                <a:cs typeface="Courier New" panose="02070309020205020404"/>
              </a:rPr>
              <a:t>X</a:t>
            </a:r>
            <a:r>
              <a:rPr lang="zh-CN" altLang="zh-CN" sz="2800" kern="100"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、</a:t>
            </a:r>
            <a:r>
              <a:rPr lang="en-US" altLang="zh-CN" sz="2800" kern="100">
                <a:latin typeface="Times New Roman" panose="02020603050405020304"/>
                <a:ea typeface="黑体" panose="02010600030101010101" charset="-122"/>
                <a:cs typeface="Courier New" panose="02070309020205020404"/>
              </a:rPr>
              <a:t>Y</a:t>
            </a:r>
            <a:r>
              <a:rPr lang="zh-CN" altLang="zh-CN" sz="2800" kern="100"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染色体的来源及传递规律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(1)XY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型个体：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X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染色体只能传给</a:t>
            </a:r>
            <a:r>
              <a:rPr lang="zh-CN" altLang="zh-CN" sz="2800" u="sng" kern="100">
                <a:latin typeface="Times New Roman" panose="02020603050405020304"/>
                <a:cs typeface="Times New Roman" panose="02020603050405020304"/>
              </a:rPr>
              <a:t>　　　　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，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Y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染色体则传给</a:t>
            </a:r>
            <a:r>
              <a:rPr lang="zh-CN" altLang="zh-CN" sz="2800" u="sng" kern="100">
                <a:latin typeface="Times New Roman" panose="02020603050405020304"/>
                <a:cs typeface="Times New Roman" panose="02020603050405020304"/>
              </a:rPr>
              <a:t>　　　　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。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(2)XX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型个体：任何一条都可来自母亲，也可来自父亲；向下一代传递时，任何一条既可传给女儿，也可传给儿子。</a:t>
            </a:r>
            <a:endParaRPr lang="zh-CN" altLang="zh-CN" sz="280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3" name="Picture 3" descr="C:\Users\Administrator\Desktop\图片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695606" y="6319663"/>
            <a:ext cx="817563" cy="493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矩形 1"/>
          <p:cNvSpPr/>
          <p:nvPr/>
        </p:nvSpPr>
        <p:spPr>
          <a:xfrm>
            <a:off x="7382426" y="1518837"/>
            <a:ext cx="800219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女儿</a:t>
            </a:r>
            <a:endParaRPr lang="zh-CN" altLang="en-US"/>
          </a:p>
        </p:txBody>
      </p:sp>
      <p:sp>
        <p:nvSpPr>
          <p:cNvPr id="5" name="矩形 4"/>
          <p:cNvSpPr/>
          <p:nvPr/>
        </p:nvSpPr>
        <p:spPr>
          <a:xfrm>
            <a:off x="1350903" y="1940868"/>
            <a:ext cx="800219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儿子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5" grpId="0"/>
      <p:bldP spid="5" grpId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TextBox 18"/>
          <p:cNvSpPr txBox="1"/>
          <p:nvPr/>
        </p:nvSpPr>
        <p:spPr>
          <a:xfrm>
            <a:off x="612000" y="620688"/>
            <a:ext cx="10944000" cy="55454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>
              <a:spcAft>
                <a:spcPct val="0"/>
              </a:spcAft>
            </a:pPr>
            <a:r>
              <a:rPr lang="zh-CN" altLang="zh-CN" sz="2800" kern="100"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任务</a:t>
            </a:r>
            <a:r>
              <a:rPr lang="en-US" altLang="zh-CN" sz="2800" kern="100">
                <a:latin typeface="Times New Roman" panose="02020603050405020304"/>
                <a:ea typeface="黑体" panose="02010600030101010101" charset="-122"/>
                <a:cs typeface="Courier New" panose="02070309020205020404"/>
              </a:rPr>
              <a:t>3</a:t>
            </a:r>
            <a:r>
              <a:rPr lang="zh-CN" altLang="zh-CN" sz="2800" kern="100"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　理清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sz="2800" kern="100"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两类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sz="2800" kern="100"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仅在</a:t>
            </a:r>
            <a:r>
              <a:rPr lang="en-US" altLang="zh-CN" sz="2800" kern="100">
                <a:latin typeface="Times New Roman" panose="02020603050405020304"/>
                <a:ea typeface="黑体" panose="02010600030101010101" charset="-122"/>
                <a:cs typeface="Courier New" panose="02070309020205020404"/>
              </a:rPr>
              <a:t>X</a:t>
            </a:r>
            <a:r>
              <a:rPr lang="zh-CN" altLang="zh-CN" sz="2800" kern="100"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染色体上基因的遗传特点</a:t>
            </a:r>
            <a:endParaRPr lang="zh-CN" altLang="zh-CN" sz="280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3" name="Picture 3" descr="C:\Users\Administrator\Desktop\图片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695606" y="6319663"/>
            <a:ext cx="817563" cy="493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图片 4" descr="22老二轮生物书111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447476" y="1269554"/>
            <a:ext cx="7273047" cy="3888432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矩形 1"/>
          <p:cNvSpPr/>
          <p:nvPr/>
        </p:nvSpPr>
        <p:spPr>
          <a:xfrm>
            <a:off x="5632757" y="2002414"/>
            <a:ext cx="800219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连续</a:t>
            </a:r>
            <a:endParaRPr lang="zh-CN" altLang="en-US"/>
          </a:p>
        </p:txBody>
      </p:sp>
      <p:sp>
        <p:nvSpPr>
          <p:cNvPr id="6" name="矩形 5"/>
          <p:cNvSpPr/>
          <p:nvPr/>
        </p:nvSpPr>
        <p:spPr>
          <a:xfrm>
            <a:off x="8551803" y="2679422"/>
            <a:ext cx="800219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患病</a:t>
            </a:r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>
            <a:off x="5632757" y="3971891"/>
            <a:ext cx="800219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隔代</a:t>
            </a:r>
            <a:endParaRPr lang="zh-CN" altLang="en-US"/>
          </a:p>
        </p:txBody>
      </p:sp>
      <p:sp>
        <p:nvSpPr>
          <p:cNvPr id="8" name="矩形 7"/>
          <p:cNvSpPr/>
          <p:nvPr/>
        </p:nvSpPr>
        <p:spPr>
          <a:xfrm>
            <a:off x="8551803" y="4624313"/>
            <a:ext cx="800219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患病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6" grpId="0"/>
      <p:bldP spid="6" grpId="1"/>
      <p:bldP spid="7" grpId="0"/>
      <p:bldP spid="7" grpId="1"/>
      <p:bldP spid="8" grpId="0"/>
      <p:bldP spid="8" grpId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TextBox 18"/>
          <p:cNvSpPr txBox="1"/>
          <p:nvPr/>
        </p:nvSpPr>
        <p:spPr>
          <a:xfrm>
            <a:off x="612000" y="620688"/>
            <a:ext cx="10944000" cy="55454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>
              <a:spcAft>
                <a:spcPct val="0"/>
              </a:spcAft>
            </a:pPr>
            <a:r>
              <a:rPr lang="zh-CN" altLang="zh-CN" sz="2800" kern="100"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任务</a:t>
            </a:r>
            <a:r>
              <a:rPr lang="en-US" altLang="zh-CN" sz="2800" kern="100">
                <a:latin typeface="Times New Roman" panose="02020603050405020304"/>
                <a:ea typeface="黑体" panose="02010600030101010101" charset="-122"/>
                <a:cs typeface="Courier New" panose="02070309020205020404"/>
              </a:rPr>
              <a:t>4</a:t>
            </a:r>
            <a:r>
              <a:rPr lang="zh-CN" altLang="zh-CN" sz="2800" kern="100"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　理清</a:t>
            </a:r>
            <a:r>
              <a:rPr lang="en-US" altLang="zh-CN" sz="2800" kern="100">
                <a:latin typeface="Times New Roman" panose="02020603050405020304"/>
                <a:ea typeface="黑体" panose="02010600030101010101" charset="-122"/>
                <a:cs typeface="Courier New" panose="02070309020205020404"/>
              </a:rPr>
              <a:t>X</a:t>
            </a:r>
            <a:r>
              <a:rPr lang="zh-CN" altLang="zh-CN" sz="2800" kern="100"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、</a:t>
            </a:r>
            <a:r>
              <a:rPr lang="en-US" altLang="zh-CN" sz="2800" kern="100">
                <a:latin typeface="Times New Roman" panose="02020603050405020304"/>
                <a:ea typeface="黑体" panose="02010600030101010101" charset="-122"/>
                <a:cs typeface="Courier New" panose="02070309020205020404"/>
              </a:rPr>
              <a:t>Y</a:t>
            </a:r>
            <a:r>
              <a:rPr lang="zh-CN" altLang="zh-CN" sz="2800" kern="100"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染色体同源区段上的基因的遗传特点</a:t>
            </a:r>
            <a:endParaRPr lang="zh-CN" altLang="zh-CN" sz="280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3" name="Picture 3" descr="C:\Users\Administrator\Desktop\图片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695606" y="6319663"/>
            <a:ext cx="817563" cy="493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图片 4" descr="23师说新二轮生物X35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401984" y="1413570"/>
            <a:ext cx="7364032" cy="3437364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矩形 1"/>
          <p:cNvSpPr/>
          <p:nvPr/>
        </p:nvSpPr>
        <p:spPr>
          <a:xfrm>
            <a:off x="6355702" y="1501252"/>
            <a:ext cx="2853666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rgbClr val="FF0000"/>
                </a:solidFill>
                <a:latin typeface="Times New Roman" panose="02020603050405020304"/>
              </a:rPr>
              <a:t>X</a:t>
            </a:r>
            <a:r>
              <a:rPr lang="en-US" altLang="zh-CN" baseline="30000">
                <a:solidFill>
                  <a:srgbClr val="FF0000"/>
                </a:solidFill>
                <a:latin typeface="Times New Roman" panose="02020603050405020304"/>
              </a:rPr>
              <a:t>A</a:t>
            </a:r>
            <a:r>
              <a:rPr lang="en-US" altLang="zh-CN">
                <a:solidFill>
                  <a:srgbClr val="FF0000"/>
                </a:solidFill>
                <a:latin typeface="Times New Roman" panose="02020603050405020304"/>
              </a:rPr>
              <a:t>X</a:t>
            </a:r>
            <a:r>
              <a:rPr lang="en-US" altLang="zh-CN" baseline="30000">
                <a:solidFill>
                  <a:srgbClr val="FF0000"/>
                </a:solidFill>
                <a:latin typeface="Times New Roman" panose="02020603050405020304"/>
              </a:rPr>
              <a:t>A</a:t>
            </a:r>
            <a:r>
              <a:rPr lang="zh-CN" altLang="zh-CN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、</a:t>
            </a:r>
            <a:r>
              <a:rPr lang="en-US" altLang="zh-CN" err="1">
                <a:solidFill>
                  <a:srgbClr val="FF0000"/>
                </a:solidFill>
                <a:latin typeface="Times New Roman" panose="02020603050405020304"/>
              </a:rPr>
              <a:t>X</a:t>
            </a:r>
            <a:r>
              <a:rPr lang="en-US" altLang="zh-CN" baseline="30000" err="1">
                <a:solidFill>
                  <a:srgbClr val="FF0000"/>
                </a:solidFill>
                <a:latin typeface="Times New Roman" panose="02020603050405020304"/>
              </a:rPr>
              <a:t>A</a:t>
            </a:r>
            <a:r>
              <a:rPr lang="en-US" altLang="zh-CN" err="1">
                <a:solidFill>
                  <a:srgbClr val="FF0000"/>
                </a:solidFill>
                <a:latin typeface="Times New Roman" panose="02020603050405020304"/>
              </a:rPr>
              <a:t>X</a:t>
            </a:r>
            <a:r>
              <a:rPr lang="en-US" altLang="zh-CN" baseline="30000" err="1">
                <a:solidFill>
                  <a:srgbClr val="FF0000"/>
                </a:solidFill>
                <a:latin typeface="Times New Roman" panose="02020603050405020304"/>
              </a:rPr>
              <a:t>a</a:t>
            </a:r>
            <a:r>
              <a:rPr lang="zh-CN" altLang="zh-CN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、</a:t>
            </a:r>
            <a:r>
              <a:rPr lang="en-US" altLang="zh-CN" err="1">
                <a:solidFill>
                  <a:srgbClr val="FF0000"/>
                </a:solidFill>
                <a:latin typeface="Times New Roman" panose="02020603050405020304"/>
              </a:rPr>
              <a:t>X</a:t>
            </a:r>
            <a:r>
              <a:rPr lang="en-US" altLang="zh-CN" baseline="30000" err="1">
                <a:solidFill>
                  <a:srgbClr val="FF0000"/>
                </a:solidFill>
                <a:latin typeface="Times New Roman" panose="02020603050405020304"/>
              </a:rPr>
              <a:t>a</a:t>
            </a:r>
            <a:r>
              <a:rPr lang="en-US" altLang="zh-CN" err="1">
                <a:solidFill>
                  <a:srgbClr val="FF0000"/>
                </a:solidFill>
                <a:latin typeface="Times New Roman" panose="02020603050405020304"/>
              </a:rPr>
              <a:t>X</a:t>
            </a:r>
            <a:r>
              <a:rPr lang="en-US" altLang="zh-CN" baseline="30000" err="1">
                <a:solidFill>
                  <a:srgbClr val="FF0000"/>
                </a:solidFill>
                <a:latin typeface="Times New Roman" panose="02020603050405020304"/>
              </a:rPr>
              <a:t>a</a:t>
            </a:r>
            <a:endParaRPr lang="zh-CN" altLang="en-US"/>
          </a:p>
        </p:txBody>
      </p:sp>
      <p:sp>
        <p:nvSpPr>
          <p:cNvPr id="6" name="矩形 5"/>
          <p:cNvSpPr/>
          <p:nvPr/>
        </p:nvSpPr>
        <p:spPr>
          <a:xfrm>
            <a:off x="6239222" y="2205658"/>
            <a:ext cx="3678443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rgbClr val="FF0000"/>
                </a:solidFill>
                <a:latin typeface="Times New Roman" panose="02020603050405020304"/>
              </a:rPr>
              <a:t>X</a:t>
            </a:r>
            <a:r>
              <a:rPr lang="en-US" altLang="zh-CN" baseline="30000">
                <a:solidFill>
                  <a:srgbClr val="FF0000"/>
                </a:solidFill>
                <a:latin typeface="Times New Roman" panose="02020603050405020304"/>
              </a:rPr>
              <a:t>A</a:t>
            </a:r>
            <a:r>
              <a:rPr lang="en-US" altLang="zh-CN">
                <a:solidFill>
                  <a:srgbClr val="FF0000"/>
                </a:solidFill>
                <a:latin typeface="Times New Roman" panose="02020603050405020304"/>
              </a:rPr>
              <a:t>Y</a:t>
            </a:r>
            <a:r>
              <a:rPr lang="en-US" altLang="zh-CN" baseline="30000">
                <a:solidFill>
                  <a:srgbClr val="FF0000"/>
                </a:solidFill>
                <a:latin typeface="Times New Roman" panose="02020603050405020304"/>
              </a:rPr>
              <a:t>A</a:t>
            </a:r>
            <a:r>
              <a:rPr lang="zh-CN" altLang="zh-CN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、</a:t>
            </a:r>
            <a:r>
              <a:rPr lang="en-US" altLang="zh-CN" err="1">
                <a:solidFill>
                  <a:srgbClr val="FF0000"/>
                </a:solidFill>
                <a:latin typeface="Times New Roman" panose="02020603050405020304"/>
              </a:rPr>
              <a:t>X</a:t>
            </a:r>
            <a:r>
              <a:rPr lang="en-US" altLang="zh-CN" baseline="30000" err="1">
                <a:solidFill>
                  <a:srgbClr val="FF0000"/>
                </a:solidFill>
                <a:latin typeface="Times New Roman" panose="02020603050405020304"/>
              </a:rPr>
              <a:t>A</a:t>
            </a:r>
            <a:r>
              <a:rPr lang="en-US" altLang="zh-CN" err="1">
                <a:solidFill>
                  <a:srgbClr val="FF0000"/>
                </a:solidFill>
                <a:latin typeface="Times New Roman" panose="02020603050405020304"/>
              </a:rPr>
              <a:t>Y</a:t>
            </a:r>
            <a:r>
              <a:rPr lang="en-US" altLang="zh-CN" baseline="30000" err="1">
                <a:solidFill>
                  <a:srgbClr val="FF0000"/>
                </a:solidFill>
                <a:latin typeface="Times New Roman" panose="02020603050405020304"/>
              </a:rPr>
              <a:t>a</a:t>
            </a:r>
            <a:r>
              <a:rPr lang="zh-CN" altLang="zh-CN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、</a:t>
            </a:r>
            <a:r>
              <a:rPr lang="en-US" altLang="zh-CN" err="1">
                <a:solidFill>
                  <a:srgbClr val="FF0000"/>
                </a:solidFill>
                <a:latin typeface="Times New Roman" panose="02020603050405020304"/>
              </a:rPr>
              <a:t>X</a:t>
            </a:r>
            <a:r>
              <a:rPr lang="en-US" altLang="zh-CN" baseline="30000" err="1">
                <a:solidFill>
                  <a:srgbClr val="FF0000"/>
                </a:solidFill>
                <a:latin typeface="Times New Roman" panose="02020603050405020304"/>
              </a:rPr>
              <a:t>a</a:t>
            </a:r>
            <a:r>
              <a:rPr lang="en-US" altLang="zh-CN" err="1">
                <a:solidFill>
                  <a:srgbClr val="FF0000"/>
                </a:solidFill>
                <a:latin typeface="Times New Roman" panose="02020603050405020304"/>
              </a:rPr>
              <a:t>Y</a:t>
            </a:r>
            <a:r>
              <a:rPr lang="en-US" altLang="zh-CN" baseline="30000" err="1">
                <a:solidFill>
                  <a:srgbClr val="FF0000"/>
                </a:solidFill>
                <a:latin typeface="Times New Roman" panose="02020603050405020304"/>
              </a:rPr>
              <a:t>A</a:t>
            </a:r>
            <a:r>
              <a:rPr lang="zh-CN" altLang="zh-CN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、</a:t>
            </a:r>
            <a:r>
              <a:rPr lang="en-US" altLang="zh-CN" err="1">
                <a:solidFill>
                  <a:srgbClr val="FF0000"/>
                </a:solidFill>
                <a:latin typeface="Times New Roman" panose="02020603050405020304"/>
              </a:rPr>
              <a:t>X</a:t>
            </a:r>
            <a:r>
              <a:rPr lang="en-US" altLang="zh-CN" baseline="30000" err="1">
                <a:solidFill>
                  <a:srgbClr val="FF0000"/>
                </a:solidFill>
                <a:latin typeface="Times New Roman" panose="02020603050405020304"/>
              </a:rPr>
              <a:t>a</a:t>
            </a:r>
            <a:r>
              <a:rPr lang="en-US" altLang="zh-CN" err="1">
                <a:solidFill>
                  <a:srgbClr val="FF0000"/>
                </a:solidFill>
                <a:latin typeface="Times New Roman" panose="02020603050405020304"/>
              </a:rPr>
              <a:t>Y</a:t>
            </a:r>
            <a:r>
              <a:rPr lang="en-US" altLang="zh-CN" baseline="30000" err="1">
                <a:solidFill>
                  <a:srgbClr val="FF0000"/>
                </a:solidFill>
                <a:latin typeface="Times New Roman" panose="02020603050405020304"/>
              </a:rPr>
              <a:t>a</a:t>
            </a:r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>
            <a:off x="8358372" y="2896121"/>
            <a:ext cx="800219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隐性</a:t>
            </a:r>
            <a:endParaRPr lang="zh-CN" altLang="en-US"/>
          </a:p>
        </p:txBody>
      </p:sp>
      <p:sp>
        <p:nvSpPr>
          <p:cNvPr id="8" name="矩形 7"/>
          <p:cNvSpPr/>
          <p:nvPr/>
        </p:nvSpPr>
        <p:spPr>
          <a:xfrm>
            <a:off x="6441649" y="3222562"/>
            <a:ext cx="800219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显性</a:t>
            </a:r>
            <a:endParaRPr lang="zh-CN" altLang="en-US"/>
          </a:p>
        </p:txBody>
      </p:sp>
      <p:sp>
        <p:nvSpPr>
          <p:cNvPr id="9" name="矩形 8"/>
          <p:cNvSpPr/>
          <p:nvPr/>
        </p:nvSpPr>
        <p:spPr>
          <a:xfrm>
            <a:off x="8358372" y="3904233"/>
            <a:ext cx="800219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显性</a:t>
            </a:r>
            <a:endParaRPr lang="zh-CN" altLang="en-US"/>
          </a:p>
        </p:txBody>
      </p:sp>
      <p:sp>
        <p:nvSpPr>
          <p:cNvPr id="10" name="矩形 9"/>
          <p:cNvSpPr/>
          <p:nvPr/>
        </p:nvSpPr>
        <p:spPr>
          <a:xfrm>
            <a:off x="6440447" y="4221882"/>
            <a:ext cx="800219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隐性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6" grpId="0"/>
      <p:bldP spid="6" grpId="1"/>
      <p:bldP spid="7" grpId="0"/>
      <p:bldP spid="7" grpId="1"/>
      <p:bldP spid="8" grpId="0"/>
      <p:bldP spid="8" grpId="1"/>
      <p:bldP spid="9" grpId="0"/>
      <p:bldP spid="9" grpId="1"/>
      <p:bldP spid="10" grpId="0"/>
      <p:bldP spid="10" grpId="1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TextBox 18"/>
          <p:cNvSpPr txBox="1"/>
          <p:nvPr/>
        </p:nvSpPr>
        <p:spPr>
          <a:xfrm>
            <a:off x="612000" y="620688"/>
            <a:ext cx="10944000" cy="55454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>
              <a:spcAft>
                <a:spcPct val="0"/>
              </a:spcAft>
            </a:pPr>
            <a:endParaRPr lang="en-US" altLang="zh-CN" sz="2800" kern="100" smtClean="0">
              <a:latin typeface="Times New Roman" panose="02020603050405020304"/>
              <a:cs typeface="Times New Roman" panose="02020603050405020304"/>
            </a:endParaRPr>
          </a:p>
          <a:p>
            <a:pPr indent="266700" algn="just">
              <a:spcAft>
                <a:spcPct val="0"/>
              </a:spcAft>
            </a:pPr>
            <a:r>
              <a:rPr lang="zh-CN" altLang="zh-CN" sz="2800" kern="100" smtClean="0">
                <a:latin typeface="Times New Roman" panose="02020603050405020304"/>
                <a:cs typeface="Times New Roman" panose="02020603050405020304"/>
              </a:rPr>
              <a:t>【特别提醒】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(1)</a:t>
            </a:r>
            <a:r>
              <a:rPr lang="zh-CN" altLang="zh-CN" sz="2800" kern="100">
                <a:latin typeface="Times New Roman" panose="02020603050405020304"/>
                <a:ea typeface="楷体_GB2312" panose="02010609030101010101" charset="-122"/>
                <a:cs typeface="Times New Roman" panose="02020603050405020304"/>
              </a:rPr>
              <a:t>位于</a:t>
            </a:r>
            <a:r>
              <a:rPr lang="en-US" altLang="zh-CN" sz="2800" kern="100"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X</a:t>
            </a:r>
            <a:r>
              <a:rPr lang="zh-CN" altLang="zh-CN" sz="2800" kern="100">
                <a:latin typeface="Times New Roman" panose="02020603050405020304"/>
                <a:ea typeface="楷体_GB2312" panose="02010609030101010101" charset="-122"/>
                <a:cs typeface="Times New Roman" panose="02020603050405020304"/>
              </a:rPr>
              <a:t>、</a:t>
            </a:r>
            <a:r>
              <a:rPr lang="en-US" altLang="zh-CN" sz="2800" kern="100"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Y</a:t>
            </a:r>
            <a:r>
              <a:rPr lang="zh-CN" altLang="zh-CN" sz="2800" kern="100">
                <a:latin typeface="Times New Roman" panose="02020603050405020304"/>
                <a:ea typeface="楷体_GB2312" panose="02010609030101010101" charset="-122"/>
                <a:cs typeface="Times New Roman" panose="02020603050405020304"/>
              </a:rPr>
              <a:t>同源区段的基因的遗传与常染色体不同。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(2)</a:t>
            </a:r>
            <a:r>
              <a:rPr lang="zh-CN" altLang="zh-CN" sz="2800" kern="100">
                <a:latin typeface="Times New Roman" panose="02020603050405020304"/>
                <a:ea typeface="楷体_GB2312" panose="02010609030101010101" charset="-122"/>
                <a:cs typeface="Times New Roman" panose="02020603050405020304"/>
              </a:rPr>
              <a:t>若基因</a:t>
            </a:r>
            <a:r>
              <a:rPr lang="en-US" altLang="zh-CN" sz="2800" kern="100"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(</a:t>
            </a:r>
            <a:r>
              <a:rPr lang="zh-CN" altLang="zh-CN" sz="2800" kern="100">
                <a:latin typeface="Times New Roman" panose="02020603050405020304"/>
                <a:ea typeface="楷体_GB2312" panose="02010609030101010101" charset="-122"/>
                <a:cs typeface="Times New Roman" panose="02020603050405020304"/>
              </a:rPr>
              <a:t>等位基因有</a:t>
            </a:r>
            <a:r>
              <a:rPr lang="en-US" altLang="zh-CN" sz="2800" kern="100"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2</a:t>
            </a:r>
            <a:r>
              <a:rPr lang="zh-CN" altLang="zh-CN" sz="2800" kern="100">
                <a:latin typeface="Times New Roman" panose="02020603050405020304"/>
                <a:ea typeface="楷体_GB2312" panose="02010609030101010101" charset="-122"/>
                <a:cs typeface="Times New Roman" panose="02020603050405020304"/>
              </a:rPr>
              <a:t>个</a:t>
            </a:r>
            <a:r>
              <a:rPr lang="en-US" altLang="zh-CN" sz="2800" kern="100"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)</a:t>
            </a:r>
            <a:r>
              <a:rPr lang="zh-CN" altLang="zh-CN" sz="2800" kern="100">
                <a:latin typeface="Times New Roman" panose="02020603050405020304"/>
                <a:ea typeface="楷体_GB2312" panose="02010609030101010101" charset="-122"/>
                <a:cs typeface="Times New Roman" panose="02020603050405020304"/>
              </a:rPr>
              <a:t>位于常染色体上，群体中有</a:t>
            </a:r>
            <a:r>
              <a:rPr lang="en-US" altLang="zh-CN" sz="2800" kern="100"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3</a:t>
            </a:r>
            <a:r>
              <a:rPr lang="zh-CN" altLang="zh-CN" sz="2800" kern="100">
                <a:latin typeface="Times New Roman" panose="02020603050405020304"/>
                <a:ea typeface="楷体_GB2312" panose="02010609030101010101" charset="-122"/>
                <a:cs typeface="Times New Roman" panose="02020603050405020304"/>
              </a:rPr>
              <a:t>种基因型；若只位于</a:t>
            </a:r>
            <a:r>
              <a:rPr lang="en-US" altLang="zh-CN" sz="2800" kern="100"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X</a:t>
            </a:r>
            <a:r>
              <a:rPr lang="zh-CN" altLang="zh-CN" sz="2800" kern="100">
                <a:latin typeface="Times New Roman" panose="02020603050405020304"/>
                <a:ea typeface="楷体_GB2312" panose="02010609030101010101" charset="-122"/>
                <a:cs typeface="Times New Roman" panose="02020603050405020304"/>
              </a:rPr>
              <a:t>染色体上，群体中有</a:t>
            </a:r>
            <a:r>
              <a:rPr lang="en-US" altLang="zh-CN" sz="2800" kern="100"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5</a:t>
            </a:r>
            <a:r>
              <a:rPr lang="zh-CN" altLang="zh-CN" sz="2800" kern="100">
                <a:latin typeface="Times New Roman" panose="02020603050405020304"/>
                <a:ea typeface="楷体_GB2312" panose="02010609030101010101" charset="-122"/>
                <a:cs typeface="Times New Roman" panose="02020603050405020304"/>
              </a:rPr>
              <a:t>种基因型；若只位于</a:t>
            </a:r>
            <a:r>
              <a:rPr lang="en-US" altLang="zh-CN" sz="2800" kern="100"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Y</a:t>
            </a:r>
            <a:r>
              <a:rPr lang="zh-CN" altLang="zh-CN" sz="2800" kern="100">
                <a:latin typeface="Times New Roman" panose="02020603050405020304"/>
                <a:ea typeface="楷体_GB2312" panose="02010609030101010101" charset="-122"/>
                <a:cs typeface="Times New Roman" panose="02020603050405020304"/>
              </a:rPr>
              <a:t>染色体上，群体中有</a:t>
            </a:r>
            <a:r>
              <a:rPr lang="en-US" altLang="zh-CN" sz="2800" kern="100"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2</a:t>
            </a:r>
            <a:r>
              <a:rPr lang="zh-CN" altLang="zh-CN" sz="2800" kern="100">
                <a:latin typeface="Times New Roman" panose="02020603050405020304"/>
                <a:ea typeface="楷体_GB2312" panose="02010609030101010101" charset="-122"/>
                <a:cs typeface="Times New Roman" panose="02020603050405020304"/>
              </a:rPr>
              <a:t>种基因型；若位于</a:t>
            </a:r>
            <a:r>
              <a:rPr lang="en-US" altLang="zh-CN" sz="2800" kern="100"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X</a:t>
            </a:r>
            <a:r>
              <a:rPr lang="zh-CN" altLang="zh-CN" sz="2800" kern="100">
                <a:latin typeface="Times New Roman" panose="02020603050405020304"/>
                <a:ea typeface="楷体_GB2312" panose="02010609030101010101" charset="-122"/>
                <a:cs typeface="Times New Roman" panose="02020603050405020304"/>
              </a:rPr>
              <a:t>、</a:t>
            </a:r>
            <a:r>
              <a:rPr lang="en-US" altLang="zh-CN" sz="2800" kern="100"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Y</a:t>
            </a:r>
            <a:r>
              <a:rPr lang="zh-CN" altLang="zh-CN" sz="2800" kern="100">
                <a:latin typeface="Times New Roman" panose="02020603050405020304"/>
                <a:ea typeface="楷体_GB2312" panose="02010609030101010101" charset="-122"/>
                <a:cs typeface="Times New Roman" panose="02020603050405020304"/>
              </a:rPr>
              <a:t>的同源区段，则有</a:t>
            </a:r>
            <a:r>
              <a:rPr lang="en-US" altLang="zh-CN" sz="2800" kern="100"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7</a:t>
            </a:r>
            <a:r>
              <a:rPr lang="zh-CN" altLang="zh-CN" sz="2800" kern="100">
                <a:latin typeface="Times New Roman" panose="02020603050405020304"/>
                <a:ea typeface="楷体_GB2312" panose="02010609030101010101" charset="-122"/>
                <a:cs typeface="Times New Roman" panose="02020603050405020304"/>
              </a:rPr>
              <a:t>种基因型。</a:t>
            </a:r>
            <a:endParaRPr lang="zh-CN" altLang="zh-CN" sz="280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</p:spTree>
  </p:cSld>
  <p:clrMapOvr>
    <a:masterClrMapping/>
  </p:clrMapOvr>
  <p:transition/>
  <p:timing/>
</p:sld>
</file>

<file path=ppt/slides/slide4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TextBox 18"/>
          <p:cNvSpPr txBox="1"/>
          <p:nvPr/>
        </p:nvSpPr>
        <p:spPr>
          <a:xfrm>
            <a:off x="612000" y="620688"/>
            <a:ext cx="10944000" cy="55454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>
              <a:spcAft>
                <a:spcPct val="0"/>
              </a:spcAft>
            </a:pPr>
            <a:r>
              <a:rPr lang="zh-CN" altLang="zh-CN" sz="2800" kern="100"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任务</a:t>
            </a:r>
            <a:r>
              <a:rPr lang="en-US" altLang="zh-CN" sz="2800" kern="100">
                <a:latin typeface="Times New Roman" panose="02020603050405020304"/>
                <a:ea typeface="黑体" panose="02010600030101010101" charset="-122"/>
                <a:cs typeface="Courier New" panose="02070309020205020404"/>
              </a:rPr>
              <a:t>5</a:t>
            </a:r>
            <a:r>
              <a:rPr lang="zh-CN" altLang="zh-CN" sz="2800" kern="100"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　万能解题</a:t>
            </a:r>
            <a:r>
              <a:rPr lang="zh-CN" altLang="zh-CN" sz="2800" kern="100" smtClean="0"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模板</a:t>
            </a:r>
            <a:endParaRPr lang="en-US" altLang="zh-CN" sz="2800" kern="100" smtClean="0">
              <a:latin typeface="Times New Roman" panose="02020603050405020304"/>
              <a:ea typeface="黑体" panose="02010600030101010101" charset="-122"/>
              <a:cs typeface="Times New Roman" panose="02020603050405020304"/>
            </a:endParaRPr>
          </a:p>
          <a:p>
            <a:pPr algn="just">
              <a:spcAft>
                <a:spcPct val="0"/>
              </a:spcAft>
            </a:pPr>
            <a:r>
              <a:rPr lang="en-US" altLang="zh-CN" sz="2800" kern="100" smtClean="0">
                <a:latin typeface="Times New Roman" panose="02020603050405020304"/>
                <a:ea typeface="黑体" panose="02010600030101010101" charset="-122"/>
                <a:cs typeface="Courier New" panose="02070309020205020404"/>
              </a:rPr>
              <a:t>——</a:t>
            </a:r>
            <a:r>
              <a:rPr lang="en-US" altLang="zh-CN" sz="2800" kern="100" smtClean="0">
                <a:latin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sz="2800" kern="100"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排除法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sz="2800" kern="100"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分析</a:t>
            </a:r>
            <a:r>
              <a:rPr lang="zh-CN" altLang="zh-CN" sz="2800" kern="100" smtClean="0"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遗</a:t>
            </a:r>
            <a:endParaRPr lang="en-US" altLang="zh-CN" sz="2800" kern="100" smtClean="0">
              <a:latin typeface="Times New Roman" panose="02020603050405020304"/>
              <a:ea typeface="黑体" panose="02010600030101010101" charset="-122"/>
              <a:cs typeface="Times New Roman" panose="02020603050405020304"/>
            </a:endParaRPr>
          </a:p>
          <a:p>
            <a:pPr algn="just">
              <a:spcAft>
                <a:spcPct val="0"/>
              </a:spcAft>
            </a:pPr>
            <a:r>
              <a:rPr lang="zh-CN" altLang="zh-CN" sz="2800" kern="100" smtClean="0"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传</a:t>
            </a:r>
            <a:r>
              <a:rPr lang="zh-CN" altLang="zh-CN" sz="2800" kern="100"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系谱图</a:t>
            </a:r>
            <a:endParaRPr lang="zh-CN" altLang="zh-CN" sz="280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5" name="图片 4" descr="23师说新二轮生物X36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66126" y="261441"/>
            <a:ext cx="5293250" cy="605822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/>
  <p:timing/>
</p:sld>
</file>

<file path=ppt/slides/slide4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TextBox 18"/>
          <p:cNvSpPr txBox="1"/>
          <p:nvPr/>
        </p:nvSpPr>
        <p:spPr>
          <a:xfrm>
            <a:off x="612000" y="333450"/>
            <a:ext cx="10944000" cy="55454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>
              <a:spcAft>
                <a:spcPct val="0"/>
              </a:spcAft>
            </a:pPr>
            <a:r>
              <a:rPr lang="zh-CN" altLang="zh-CN" kern="100"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任务</a:t>
            </a:r>
            <a:r>
              <a:rPr lang="en-US" altLang="zh-CN" kern="100">
                <a:latin typeface="Times New Roman" panose="02020603050405020304"/>
                <a:ea typeface="黑体" panose="02010600030101010101" charset="-122"/>
                <a:cs typeface="Courier New" panose="02070309020205020404"/>
              </a:rPr>
              <a:t>6</a:t>
            </a:r>
            <a:r>
              <a:rPr lang="zh-CN" altLang="zh-CN" kern="100"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　探究基因位置实验设计的一般操作模板</a:t>
            </a:r>
            <a:endParaRPr lang="zh-CN" altLang="zh-CN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5" name="图片 4" descr="23师说新二轮生物X37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050381" y="837506"/>
            <a:ext cx="6067238" cy="547260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/>
  <p:timing/>
</p:sld>
</file>

<file path=ppt/slides/slide4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TextBox 18"/>
          <p:cNvSpPr txBox="1"/>
          <p:nvPr/>
        </p:nvSpPr>
        <p:spPr>
          <a:xfrm>
            <a:off x="612000" y="620688"/>
            <a:ext cx="10944000" cy="55454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>
              <a:spcAft>
                <a:spcPct val="0"/>
              </a:spcAft>
            </a:pPr>
            <a:r>
              <a:rPr lang="zh-CN" altLang="zh-CN" sz="2800" kern="100"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任务</a:t>
            </a:r>
            <a:r>
              <a:rPr lang="en-US" altLang="zh-CN" sz="2800" kern="100">
                <a:latin typeface="Times New Roman" panose="02020603050405020304"/>
                <a:ea typeface="黑体" panose="02010600030101010101" charset="-122"/>
                <a:cs typeface="Courier New" panose="02070309020205020404"/>
              </a:rPr>
              <a:t>7</a:t>
            </a:r>
            <a:r>
              <a:rPr lang="zh-CN" altLang="zh-CN" sz="2800" kern="100"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　如何判断某基因在</a:t>
            </a:r>
            <a:r>
              <a:rPr lang="en-US" altLang="zh-CN" sz="2800" kern="100">
                <a:latin typeface="Times New Roman" panose="02020603050405020304"/>
                <a:ea typeface="黑体" panose="02010600030101010101" charset="-122"/>
                <a:cs typeface="Courier New" panose="02070309020205020404"/>
              </a:rPr>
              <a:t>X</a:t>
            </a:r>
            <a:r>
              <a:rPr lang="zh-CN" altLang="zh-CN" sz="2800" kern="100"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、</a:t>
            </a:r>
            <a:r>
              <a:rPr lang="en-US" altLang="zh-CN" sz="2800" kern="100">
                <a:latin typeface="Times New Roman" panose="02020603050405020304"/>
                <a:ea typeface="黑体" panose="02010600030101010101" charset="-122"/>
                <a:cs typeface="Courier New" panose="02070309020205020404"/>
              </a:rPr>
              <a:t>Y</a:t>
            </a:r>
            <a:r>
              <a:rPr lang="zh-CN" altLang="zh-CN" sz="2800" kern="100"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染色体的哪一区段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(1)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如果某性状仅在雄性个体中存在，则说明该基因很可能位于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Y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染色体的非同源区段上。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(2)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如果用雌性隐性亲本与雄性显性亲本杂交，子一代中雌性全表现为显性性状，雄性全表现为隐性性状，则说明该基因很可能位于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X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染色体的非同源区段上</a:t>
            </a:r>
            <a:r>
              <a:rPr lang="zh-CN" altLang="zh-CN" sz="2800" kern="100" smtClean="0">
                <a:latin typeface="Times New Roman" panose="02020603050405020304"/>
                <a:cs typeface="Times New Roman" panose="02020603050405020304"/>
              </a:rPr>
              <a:t>。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</p:txBody>
      </p:sp>
    </p:spTree>
  </p:cSld>
  <p:clrMapOvr>
    <a:masterClrMapping/>
  </p:clrMapOvr>
  <p:transition/>
  <p:timing/>
</p:sld>
</file>

<file path=ppt/slides/slide4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TextBox 18"/>
          <p:cNvSpPr txBox="1"/>
          <p:nvPr/>
        </p:nvSpPr>
        <p:spPr>
          <a:xfrm>
            <a:off x="612000" y="620688"/>
            <a:ext cx="7139390" cy="55454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266700" algn="just"/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cs typeface="Courier New" panose="02070309020205020404"/>
              </a:rPr>
              <a:t>(3)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cs typeface="Times New Roman" panose="02020603050405020304"/>
              </a:rPr>
              <a:t>位于</a:t>
            </a:r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cs typeface="Courier New" panose="02070309020205020404"/>
              </a:rPr>
              <a:t>X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cs typeface="Times New Roman" panose="02020603050405020304"/>
              </a:rPr>
              <a:t>、</a:t>
            </a:r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cs typeface="Courier New" panose="02070309020205020404"/>
              </a:rPr>
              <a:t>Y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cs typeface="Times New Roman" panose="02020603050405020304"/>
              </a:rPr>
              <a:t>染色体同源区段上基因的遗传</a:t>
            </a:r>
            <a:endParaRPr lang="zh-CN" altLang="zh-CN" sz="2800" kern="100">
              <a:solidFill>
                <a:prstClr val="black"/>
              </a:solidFill>
              <a:latin typeface="宋体" panose="02010600030101010101" pitchFamily="2" charset="-122"/>
              <a:cs typeface="Courier New" panose="02070309020205020404"/>
            </a:endParaRPr>
          </a:p>
          <a:p>
            <a:pPr lvl="0" indent="266700" algn="just"/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cs typeface="Times New Roman" panose="02020603050405020304"/>
              </a:rPr>
              <a:t>这些基因控制的性状在后代中的性状表现是否有性别之分，要视具体基因型而定，不能一概而论。如：图</a:t>
            </a:r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cs typeface="Courier New" panose="02070309020205020404"/>
              </a:rPr>
              <a:t>1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cs typeface="Times New Roman" panose="02020603050405020304"/>
              </a:rPr>
              <a:t>与性别有关，而图</a:t>
            </a:r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cs typeface="Courier New" panose="02070309020205020404"/>
              </a:rPr>
              <a:t>2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cs typeface="Times New Roman" panose="02020603050405020304"/>
              </a:rPr>
              <a:t>与性别无关。</a:t>
            </a:r>
            <a:endParaRPr lang="zh-CN" altLang="zh-CN" sz="2800" kern="100">
              <a:solidFill>
                <a:prstClr val="black"/>
              </a:solidFill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5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7964420" y="620688"/>
            <a:ext cx="3591580" cy="554541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0095" cy="558927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https://d.book118.com/575333312011011040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bg1">
            <a:lumMod val="95000"/>
          </a:schemeClr>
        </a:solidFill>
        <a:ln>
          <a:noFill/>
        </a:ln>
        <a:effectLst>
          <a:reflection blurRad="6350" stA="50000" endA="300" endPos="55500" dist="50800" dir="5400000" sy="-100000" algn="bl" rotWithShape="0"/>
        </a:effectLst>
      </a:spPr>
      <a:bodyPr rtlCol="0" anchor="ctr"/>
      <a:lstStyle>
        <a:defPPr algn="ctr">
          <a:defRPr sz="3600" dirty="0">
            <a:ln w="12700">
              <a:solidFill>
                <a:schemeClr val="bg1"/>
              </a:solidFill>
              <a:prstDash val="solid"/>
            </a:ln>
            <a:solidFill>
              <a:schemeClr val="bg1"/>
            </a:solidFill>
          </a:defRPr>
        </a:defPPr>
      </a:lstStyle>
      <a:style>
        <a:lnRef idx="2">
          <a:schemeClr val="dk1"/>
        </a:lnRef>
        <a:fillRef idx="1">
          <a:schemeClr val="lt1"/>
        </a:fillRef>
        <a:effectRef idx="0">
          <a:schemeClr val="dk1"/>
        </a:effectRef>
        <a:fontRef idx="minor">
          <a:schemeClr val="dk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211</Paragraphs>
  <Slides>45</Slides>
  <Notes>1</Notes>
  <TotalTime>1</TotalTime>
  <HiddenSlides>6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45</vt:i4>
      </vt:variant>
    </vt:vector>
  </HeadingPairs>
  <TitlesOfParts>
    <vt:vector baseType="lpstr" size="56">
      <vt:lpstr>Arial</vt:lpstr>
      <vt:lpstr>Calibri</vt:lpstr>
      <vt:lpstr>宋体</vt:lpstr>
      <vt:lpstr>Cambria</vt:lpstr>
      <vt:lpstr>Times New Roman</vt:lpstr>
      <vt:lpstr>黑体</vt:lpstr>
      <vt:lpstr>楷体_GB2312</vt:lpstr>
      <vt:lpstr>Courier New</vt:lpstr>
      <vt:lpstr>Cambria Math</vt:lpstr>
      <vt:lpstr>仿宋_GB2312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2024-08-30T21:30:57.447</cp:lastPrinted>
  <dcterms:created xsi:type="dcterms:W3CDTF">2024-08-30T13:30:57Z</dcterms:created>
  <dcterms:modified xsi:type="dcterms:W3CDTF">2024-08-30T13:30:59Z</dcterms:modified>
</cp:coreProperties>
</file>