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CC70EA5-610E-4299-9802-7F24EA33F9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7B1A44E-0EE2-4E37-9A27-9380148339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9D5F5D6-679E-4C37-BCCD-82C436DEA7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6897124-EC7D-42B3-AE97-72DD40905F1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668DC14-ECC6-49E3-AC71-9E7B7C3D36C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3B277DD-C521-4374-9B84-2C19C1754CD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304E208-364E-4550-A232-36B4383B01E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C7410C-31C0-4A48-8737-904BC2182C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2A1BB72-2BF4-4F51-B478-1185A34F0A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EDB8A6-FF6E-456B-B698-FA1F79FDB5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B4600D-7828-4247-B4C6-20AF16770E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png" /><Relationship Id="rId3" Type="http://schemas.openxmlformats.org/officeDocument/2006/relationships/image" Target="../media/image11.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76025043200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急诊科病情急变时的护理操作与指导</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2024-01-28</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急诊科概述与病情急变特点</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护理评估与准备工作</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急救措施与操作技能</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观察记录与报告制度建立</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心理干预与家属沟通技巧</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总结回顾与展望未来发展趋势</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急诊科概述与病情急变特点</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929" b="17929"/>
          <a:stretch>
            <a:fillRect/>
          </a:stretch>
        </p:blipFill>
        <p:spPr>
          <a:xfrm>
            <a:off x="6230112" y="1739062"/>
            <a:ext cx="5058969" cy="2163307"/>
          </a:xfrm>
          <a:prstGeom prst="rect">
            <a:avLst/>
          </a:prstGeom>
          <a:ln w="19050">
            <a:solidFill>
              <a:schemeClr val="dk1"/>
            </a:solidFill>
          </a:ln>
        </p:spPr>
      </p:pic>
      <p:pic>
        <p:nvPicPr>
          <p:cNvPr id="3" name="Picture 3"/>
          <p:cNvPicPr>
            <a:picLocks noChangeAspect="1"/>
          </p:cNvPicPr>
          <p:nvPr/>
        </p:nvPicPr>
        <p:blipFill>
          <a:blip r:embed="rId3"/>
          <a:srcRect t="17929" b="17929"/>
          <a:stretch>
            <a:fillRect/>
          </a:stretch>
        </p:blipFill>
        <p:spPr>
          <a:xfrm>
            <a:off x="6233164" y="3914561"/>
            <a:ext cx="5058969" cy="2163307"/>
          </a:xfrm>
          <a:prstGeom prst="rect">
            <a:avLst/>
          </a:prstGeom>
          <a:ln w="19050">
            <a:solidFill>
              <a:schemeClr val="dk1"/>
            </a:solidFill>
          </a:ln>
        </p:spPr>
      </p:pic>
      <p:sp>
        <p:nvSpPr>
          <p:cNvPr id="4" name="AutoShape 4"/>
          <p:cNvSpPr/>
          <p:nvPr/>
        </p:nvSpPr>
        <p:spPr>
          <a:xfrm>
            <a:off x="763829" y="185248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89066" y="1938594"/>
            <a:ext cx="391119"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467193"/>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急诊科是医院中重症病人最集中、病种最多、抢救和管理任务最重的科室。</a:t>
            </a:r>
            <a:endParaRPr lang="en-US" sz="1100"/>
          </a:p>
        </p:txBody>
      </p:sp>
      <p:sp>
        <p:nvSpPr>
          <p:cNvPr id="7" name="AutoShape 7"/>
          <p:cNvSpPr/>
          <p:nvPr/>
        </p:nvSpPr>
        <p:spPr>
          <a:xfrm>
            <a:off x="763829" y="3650029"/>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74314" y="3736142"/>
            <a:ext cx="416357"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02</a:t>
            </a:r>
          </a:p>
        </p:txBody>
      </p:sp>
      <p:sp>
        <p:nvSpPr>
          <p:cNvPr id="9" name="AutoShape 9"/>
          <p:cNvSpPr/>
          <p:nvPr/>
        </p:nvSpPr>
        <p:spPr>
          <a:xfrm>
            <a:off x="1306341" y="3264741"/>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主要负责对各种急、危、重症病人的快速诊断、抢救和治疗，以及后续留观或转入相应科室继续治疗等工作。</a:t>
            </a:r>
            <a:endParaRPr lang="en-US" sz="1100"/>
          </a:p>
        </p:txBody>
      </p:sp>
      <p:sp>
        <p:nvSpPr>
          <p:cNvPr id="10" name="AutoShape 10"/>
          <p:cNvSpPr/>
          <p:nvPr/>
        </p:nvSpPr>
        <p:spPr>
          <a:xfrm>
            <a:off x="763829" y="544148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773583" y="5527602"/>
            <a:ext cx="441594"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425">
                <a:solidFill>
                  <a:srgbClr val="FFFFFF">
                    <a:alpha val="100000"/>
                  </a:srgbClr>
                </a:solidFill>
                <a:latin typeface="Microsoft Yahei"/>
                <a:ea typeface="Microsoft Yahei"/>
                <a:cs typeface="Microsoft Yahei"/>
              </a:rPr>
              <a:t>03</a:t>
            </a:r>
          </a:p>
        </p:txBody>
      </p:sp>
      <p:sp>
        <p:nvSpPr>
          <p:cNvPr id="12" name="AutoShape 12"/>
          <p:cNvSpPr/>
          <p:nvPr/>
        </p:nvSpPr>
        <p:spPr>
          <a:xfrm>
            <a:off x="1306341" y="5062289"/>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急诊科还承担着应对突发公共卫生事件和灾难事件的紧急医疗救援任务。</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急诊科定义及功能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148" b="17148"/>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7929" b="17929"/>
          <a:stretch>
            <a:fillRect/>
          </a:stretch>
        </p:blipFill>
        <p:spPr>
          <a:xfrm>
            <a:off x="6099049" y="3829217"/>
            <a:ext cx="5058967" cy="2163307"/>
          </a:xfrm>
          <a:prstGeom prst="rect">
            <a:avLst/>
          </a:prstGeom>
        </p:spPr>
      </p:pic>
      <p:sp>
        <p:nvSpPr>
          <p:cNvPr id="4" name="AutoShape 4"/>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99338" y="390227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病情急变分类</a:t>
            </a:r>
            <a:endParaRPr lang="en-US" sz="1100"/>
          </a:p>
        </p:txBody>
      </p:sp>
      <p:sp>
        <p:nvSpPr>
          <p:cNvPr id="7" name="AutoShape 7"/>
          <p:cNvSpPr/>
          <p:nvPr/>
        </p:nvSpPr>
        <p:spPr>
          <a:xfrm>
            <a:off x="1199338" y="4309545"/>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根据病情严重程度和紧急程度，可分为一般急症、危重急症和特别危重急症。</a:t>
            </a:r>
            <a:endParaRPr lang="en-US" sz="1100"/>
          </a:p>
        </p:txBody>
      </p:sp>
      <p:sp>
        <p:nvSpPr>
          <p:cNvPr id="8" name="AutoShape 8"/>
          <p:cNvSpPr/>
          <p:nvPr/>
        </p:nvSpPr>
        <p:spPr>
          <a:xfrm>
            <a:off x="6258305" y="1738966"/>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病情急变原因</a:t>
            </a:r>
            <a:endParaRPr lang="en-US" sz="1100"/>
          </a:p>
        </p:txBody>
      </p:sp>
      <p:sp>
        <p:nvSpPr>
          <p:cNvPr id="9" name="AutoShape 9"/>
          <p:cNvSpPr/>
          <p:nvPr/>
        </p:nvSpPr>
        <p:spPr>
          <a:xfrm>
            <a:off x="6258305" y="2146237"/>
            <a:ext cx="4740456" cy="161028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包括内在因素（如患者基础疾病、并发症等）和外在因素（如外伤、中毒等）。</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病情急变原因及分类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病情急变时，患者可能出现各种症状，如疼痛、呼吸困难、意识障碍、休克等。</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根据患者的病史、症状、体征以及必要的辅助检查，如心电图、影像学检查等，进行综合分析和判断，以确定诊断。同时，还需要对病情进行动态评估，及时调整治疗方案。</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临床表现</a:t>
            </a:r>
            <a:endParaRPr lang="en-US" sz="1100"/>
          </a:p>
        </p:txBody>
      </p:sp>
      <p:sp>
        <p:nvSpPr>
          <p:cNvPr id="7" name="AutoShape 7"/>
          <p:cNvSpPr/>
          <p:nvPr/>
        </p:nvSpPr>
        <p:spPr>
          <a:xfrm>
            <a:off x="2127391" y="3718013"/>
            <a:ext cx="4740456"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诊断依据</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临床表现与诊断依据</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护理评估与准备工作</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808" b="17808"/>
          <a:stretch>
            <a:fillRect/>
          </a:stretch>
        </p:blipFill>
        <p:spPr>
          <a:xfrm>
            <a:off x="6230112" y="1739062"/>
            <a:ext cx="5058969" cy="2163307"/>
          </a:xfrm>
          <a:prstGeom prst="rect">
            <a:avLst/>
          </a:prstGeom>
          <a:ln w="19050">
            <a:solidFill>
              <a:schemeClr val="accent1">
                <a:lumMod val="50000"/>
              </a:schemeClr>
            </a:solidFill>
          </a:ln>
        </p:spPr>
      </p:pic>
      <p:pic>
        <p:nvPicPr>
          <p:cNvPr id="3" name="Picture 3"/>
          <p:cNvPicPr>
            <a:picLocks noChangeAspect="1"/>
          </p:cNvPicPr>
          <p:nvPr/>
        </p:nvPicPr>
        <p:blipFill>
          <a:blip r:embed="rId3"/>
          <a:srcRect t="15882" b="15882"/>
          <a:stretch>
            <a:fillRect/>
          </a:stretch>
        </p:blipFill>
        <p:spPr>
          <a:xfrm>
            <a:off x="6233164" y="3914561"/>
            <a:ext cx="5058969" cy="2163307"/>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迅速了解患者的主诉和症状</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急诊科护士应迅速了解患者的主诉，如疼痛、呼吸困难等，并观察其症状表现，如面色、呼吸、心率等。</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判断病情严重程度</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根据患者的症状表现，护士应快速判断病情的严重程度，以便采取相应的护理措施。</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了解患者的病史和过敏史</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询问患者或其家属关于患者的病史和过敏史，以便为后续治疗提供参考。</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快速评估患者状况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4535" b="4535"/>
          <a:stretch>
            <a:fillRect/>
          </a:stretch>
        </p:blipFill>
        <p:spPr>
          <a:xfrm>
            <a:off x="6907441" y="1792193"/>
            <a:ext cx="4502196" cy="2732629"/>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针对患者病情制定护理目标</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根据患者的具体病情，制定明确的护理目标，如缓解疼痛、保持呼吸道通畅等。</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选择合适的护理措施</a:t>
            </a:r>
            <a:endParaRPr lang="en-US" sz="1100"/>
          </a:p>
        </p:txBody>
      </p:sp>
      <p:sp>
        <p:nvSpPr>
          <p:cNvPr id="23" name="AutoShape 23"/>
          <p:cNvSpPr/>
          <p:nvPr/>
        </p:nvSpPr>
        <p:spPr>
          <a:xfrm>
            <a:off x="1804696" y="347977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根据护理目标，选择相应的护理措施，如给予止痛药、吸氧等。</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调整护理计划</a:t>
            </a:r>
            <a:endParaRPr lang="en-US" sz="1100"/>
          </a:p>
        </p:txBody>
      </p:sp>
      <p:sp>
        <p:nvSpPr>
          <p:cNvPr id="27" name="AutoShape 27"/>
          <p:cNvSpPr/>
          <p:nvPr/>
        </p:nvSpPr>
        <p:spPr>
          <a:xfrm>
            <a:off x="1804696" y="5247188"/>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随着患者病情的变化，护士应及时调整护理计划，以满足患者的需求。</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制定个性化护理计划</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921" b="92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341" b="2341"/>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准备好相关设备和药物</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检查并准备好急救设备</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确保急诊科内的急救设备齐全且处于良好状态，如呼吸机、除颤仪等。</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准备常用急救药物</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根据患者的病情，准备常用的急救药物，如肾上腺素、阿托品等。</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熟悉药物使用方法和剂量</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护士应熟悉各种急救药物的使用方法和剂量，以便在紧急情况下能够迅速准确地给药。</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急救措施与操作技能</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迅速清除患者口鼻内的分泌物、呕吐物、血块或其他异物。</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清除呼吸道异物</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6667" b="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开放气道</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保持呼吸道通畅</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958" r="169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采用仰头抬颏法或推举下颌法，使患者头部后仰，解除舌后坠导致的呼吸道梗阻。</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对于呼吸困难或呼吸衰竭的患者，及时给予氧气吸入，必要时行气管插管或气管切开。</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保持呼吸道通畅方法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rot="2714886">
            <a:off x="5094176" y="2836252"/>
            <a:ext cx="2009746" cy="2009746"/>
          </a:xfrm>
          <a:prstGeom prst="rect">
            <a:avLst/>
          </a:prstGeom>
          <a:noFill/>
          <a:ln w="95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5669280" y="2019239"/>
            <a:ext cx="907085" cy="90708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308287" y="3403519"/>
            <a:ext cx="827715" cy="82771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69280" y="4551274"/>
            <a:ext cx="907085" cy="90708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062094" y="3403519"/>
            <a:ext cx="827715" cy="82771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24975" y="1688692"/>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判断患者意识和呼吸</a:t>
            </a:r>
            <a:endParaRPr lang="en-US" sz="1100"/>
          </a:p>
        </p:txBody>
      </p:sp>
      <p:sp>
        <p:nvSpPr>
          <p:cNvPr id="8" name="AutoShape 8"/>
          <p:cNvSpPr/>
          <p:nvPr/>
        </p:nvSpPr>
        <p:spPr>
          <a:xfrm>
            <a:off x="724975" y="2014081"/>
            <a:ext cx="3241937" cy="1625801"/>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轻拍患者肩部，大声呼喊患者，观察有无反应，同时判断有无自主呼吸。</a:t>
            </a:r>
            <a:endParaRPr lang="en-US" sz="1100"/>
          </a:p>
        </p:txBody>
      </p:sp>
      <p:sp>
        <p:nvSpPr>
          <p:cNvPr id="9" name="AutoShape 9"/>
          <p:cNvSpPr/>
          <p:nvPr/>
        </p:nvSpPr>
        <p:spPr>
          <a:xfrm>
            <a:off x="8231186" y="1658092"/>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胸外按压</a:t>
            </a:r>
            <a:endParaRPr lang="en-US" sz="1100"/>
          </a:p>
        </p:txBody>
      </p:sp>
      <p:sp>
        <p:nvSpPr>
          <p:cNvPr id="10" name="AutoShape 10"/>
          <p:cNvSpPr/>
          <p:nvPr/>
        </p:nvSpPr>
        <p:spPr>
          <a:xfrm>
            <a:off x="8231186" y="1983478"/>
            <a:ext cx="3241937" cy="1647503"/>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将患者仰卧于硬板床或地上，按压部位为胸骨中下1/3交界处，按压频率为100-120次/分钟，按压深度为5-6cm。</a:t>
            </a:r>
            <a:endParaRPr lang="en-US" sz="1100"/>
          </a:p>
        </p:txBody>
      </p:sp>
      <p:sp>
        <p:nvSpPr>
          <p:cNvPr id="11" name="AutoShape 11"/>
          <p:cNvSpPr/>
          <p:nvPr/>
        </p:nvSpPr>
        <p:spPr>
          <a:xfrm>
            <a:off x="724975" y="3885433"/>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375"/>
              </a:spcBef>
              <a:defRPr/>
            </a:pPr>
            <a:r>
              <a:rPr lang="en-US" sz="2025" b="1">
                <a:solidFill>
                  <a:schemeClr val="accent1">
                    <a:alpha val="100000"/>
                  </a:schemeClr>
                </a:solidFill>
                <a:latin typeface="Microsoft Yahei"/>
                <a:ea typeface="Microsoft Yahei"/>
                <a:cs typeface="Microsoft Yahei"/>
              </a:rPr>
              <a:t>人工呼吸</a:t>
            </a:r>
            <a:endParaRPr lang="en-US" sz="1100"/>
          </a:p>
        </p:txBody>
      </p:sp>
      <p:sp>
        <p:nvSpPr>
          <p:cNvPr id="12" name="AutoShape 12"/>
          <p:cNvSpPr/>
          <p:nvPr/>
        </p:nvSpPr>
        <p:spPr>
          <a:xfrm>
            <a:off x="724975" y="4210824"/>
            <a:ext cx="3241937" cy="1638335"/>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defRPr/>
            </a:pPr>
            <a:r>
              <a:rPr lang="en-US" sz="1500">
                <a:solidFill>
                  <a:schemeClr val="dk1">
                    <a:alpha val="100000"/>
                  </a:schemeClr>
                </a:solidFill>
                <a:latin typeface="Microsoft Yahei"/>
                <a:ea typeface="Microsoft Yahei"/>
                <a:cs typeface="Microsoft Yahei"/>
              </a:rPr>
              <a:t>每按压30次后进行2次人工呼吸，保持呼吸道通畅，吹气时捏住患者鼻子，口对口吹气，吹气时间大于1秒。</a:t>
            </a:r>
            <a:endParaRPr lang="en-US" sz="1100"/>
          </a:p>
        </p:txBody>
      </p:sp>
      <p:sp>
        <p:nvSpPr>
          <p:cNvPr id="13" name="AutoShape 13"/>
          <p:cNvSpPr/>
          <p:nvPr/>
        </p:nvSpPr>
        <p:spPr>
          <a:xfrm>
            <a:off x="8231186" y="3854834"/>
            <a:ext cx="3241937"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持续心肺复苏</a:t>
            </a:r>
            <a:endParaRPr lang="en-US" sz="1100"/>
          </a:p>
        </p:txBody>
      </p:sp>
      <p:sp>
        <p:nvSpPr>
          <p:cNvPr id="14" name="AutoShape 14"/>
          <p:cNvSpPr/>
          <p:nvPr/>
        </p:nvSpPr>
        <p:spPr>
          <a:xfrm>
            <a:off x="8231186" y="4180220"/>
            <a:ext cx="3241937" cy="1668938"/>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持续进行胸外按压和人工呼吸，直到患者恢复自主呼吸和心跳或专业医护人员到达现场。</a:t>
            </a:r>
            <a:endParaRPr lang="en-US" sz="1100"/>
          </a:p>
        </p:txBody>
      </p:sp>
      <p:grpSp>
        <p:nvGrpSpPr>
          <p:cNvPr id="15" name="Group 15"/>
          <p:cNvGrpSpPr/>
          <p:nvPr/>
        </p:nvGrpSpPr>
        <p:grpSpPr>
          <a:xfrm>
            <a:off x="5835091" y="2197120"/>
            <a:ext cx="575584" cy="551200"/>
            <a:chOff x="5835091" y="2197120"/>
            <a:chExt cx="575584" cy="551200"/>
          </a:xfrm>
        </p:grpSpPr>
        <p:sp>
          <p:nvSpPr>
            <p:cNvPr id="16" name="Freeform 16"/>
            <p:cNvSpPr/>
            <p:nvPr/>
          </p:nvSpPr>
          <p:spPr>
            <a:xfrm>
              <a:off x="5835091" y="2197120"/>
              <a:ext cx="575584" cy="551200"/>
            </a:xfrm>
            <a:custGeom>
              <a:rect l="l" t="t"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997366" y="2351715"/>
              <a:ext cx="251887" cy="241158"/>
            </a:xfrm>
            <a:custGeom>
              <a:rect l="l" t="t"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6050524" y="2403531"/>
              <a:ext cx="144597" cy="138501"/>
            </a:xfrm>
            <a:custGeom>
              <a:rect l="l" t="t"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9" name="Freeform 19"/>
          <p:cNvSpPr/>
          <p:nvPr/>
        </p:nvSpPr>
        <p:spPr>
          <a:xfrm>
            <a:off x="4521769" y="3583229"/>
            <a:ext cx="400751" cy="515722"/>
          </a:xfrm>
          <a:custGeom>
            <a:rect l="l" t="t"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254083" y="3590222"/>
            <a:ext cx="480270" cy="477455"/>
          </a:xfrm>
          <a:custGeom>
            <a:rect l="l" t="t"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5877641" y="4747565"/>
            <a:ext cx="490362" cy="514624"/>
            <a:chOff x="5877641" y="4747565"/>
            <a:chExt cx="490362" cy="514624"/>
          </a:xfrm>
        </p:grpSpPr>
        <p:sp>
          <p:nvSpPr>
            <p:cNvPr id="22" name="Freeform 22"/>
            <p:cNvSpPr/>
            <p:nvPr/>
          </p:nvSpPr>
          <p:spPr>
            <a:xfrm>
              <a:off x="5877641" y="4747565"/>
              <a:ext cx="490362" cy="514624"/>
            </a:xfrm>
            <a:custGeom>
              <a:rect l="l" t="t"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076371" y="4827666"/>
              <a:ext cx="115580" cy="120457"/>
            </a:xfrm>
            <a:custGeom>
              <a:rect l="l" t="t"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心肺复苏术（CPR）实施要点</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https://d.book118.com/576025043200010050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2024-09-16T03:10:44.595</cp:lastPrinted>
  <dcterms:created xsi:type="dcterms:W3CDTF">2024-09-15T19:10:44Z</dcterms:created>
  <dcterms:modified xsi:type="dcterms:W3CDTF">2024-09-15T19:10:46Z</dcterms:modified>
</cp:coreProperties>
</file>