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28DDA5-5DA8-448B-9DBC-202F48F74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631018-6E82-4F07-9619-D8D4938645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53B2B7-F547-432D-BB52-AAB6F4414D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2521FF-30FE-4C7C-8881-4F8C2C901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F63959-B6A1-4C28-A5EC-B54D7BAD8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FA7539-AAA1-4E72-8AF6-5E5D328AA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238B04-6C23-40BF-9424-056D598FC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4DEDEE-7E50-4C9C-BC0E-772EF5735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2EC3C7-0D66-4358-A310-1B86515428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80F478-DA65-42FC-8A17-955D13D564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9EEA21-E07D-4EC9-A2A9-67C225F31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03003215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轴类零件加工工艺过程培训课件-加工工艺中的安全操作与危险防范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2024-01-11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加工工艺中的安全操作概述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危险识别与评估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安全防护措施与装备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安全操作规程及注意事项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安全检查与隐患排查治理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事故案例分析与教训总结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加工工艺中的安全操作概述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357" r="2835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在轴类零件加工过程中，遵循特定的操作步骤和规程，以确保人员、设备和产品的安全。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安全操作是保障生产顺利进行、防止事故发生、提高产品质量和降低生产成本的关键因素。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783" r="11783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由于设备故障、操作不当或安全防护措施不到位等原因，可能导致人员受到机械部件的打击、夹挤、碾压等伤害。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机械伤害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电气设备故障、电线破损、接地不良等可能引发触电事故，造成人员伤亡。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电气伤害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加工过程中产生的火花、高温可能点燃易燃物质，引发火灾或爆炸事故。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火灾与爆炸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加工过程中可能产生粉尘、废气、废水等有害物质，对人员和环境造成危害。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有害物质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加工过程中常见危险因素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安全操作规范与标准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保持工作场所整洁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定期清理工作场所，确保通道畅通、设备清洁、物料堆放整齐。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佩戴个人防护用品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根据加工过程中的危险因素，佩戴适当的个人防护用品，如安全帽、防护服、劳保鞋、耳塞等。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严格遵守设备操作规程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按照设备使用说明书和操作规程进行操作，确保设备正常运行。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定期检查和维护设备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定期对加工设备进行检查和维护，确保设备处于良好状态，降低故障率。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熟悉应急处理措施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了解并掌握应急处理措施，如火灾逃生、触电急救等，以便在紧急情况下迅速应对。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危险识别与评估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927" b="21927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通过直接观察加工现场，识别潜在的危险源，如设备故障、操作不当等。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根据以往的经验和事故案例，判断可能出现的危险源。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使用安全检查表，对加工过程中的各个环节进行逐一排查，识别危险源。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现场观察法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经验判断法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安全检查表法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危险源识别方法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43289" y="2790972"/>
            <a:ext cx="758909" cy="1068548"/>
          </a:xfrm>
          <a:custGeom>
            <a:rect l="l" t="t" r="r" b="b"/>
            <a:pathLst>
              <a:path w="647700" h="965200">
                <a:moveTo>
                  <a:pt x="0" y="965200"/>
                </a:moveTo>
                <a:lnTo>
                  <a:pt x="101600" y="520700"/>
                </a:lnTo>
                <a:lnTo>
                  <a:pt x="647700" y="0"/>
                </a:lnTo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408237" y="3070311"/>
            <a:ext cx="2066666" cy="2034479"/>
          </a:xfrm>
          <a:custGeom>
            <a:rect l="l" t="t" r="r" b="b"/>
            <a:pathLst>
              <a:path w="145" h="143">
                <a:moveTo>
                  <a:pt x="145" y="74"/>
                </a:moveTo>
                <a:cubicBezTo>
                  <a:pt x="145" y="82"/>
                  <a:pt x="133" y="88"/>
                  <a:pt x="133" y="88"/>
                </a:cubicBezTo>
                <a:cubicBezTo>
                  <a:pt x="8" y="143"/>
                  <a:pt x="8" y="143"/>
                  <a:pt x="8" y="143"/>
                </a:cubicBezTo>
                <a:cubicBezTo>
                  <a:pt x="8" y="143"/>
                  <a:pt x="4" y="143"/>
                  <a:pt x="2" y="141"/>
                </a:cubicBezTo>
                <a:cubicBezTo>
                  <a:pt x="0" y="139"/>
                  <a:pt x="0" y="135"/>
                  <a:pt x="0" y="135"/>
                </a:cubicBezTo>
                <a:cubicBezTo>
                  <a:pt x="6" y="108"/>
                  <a:pt x="6" y="108"/>
                  <a:pt x="6" y="108"/>
                </a:cubicBezTo>
                <a:cubicBezTo>
                  <a:pt x="6" y="108"/>
                  <a:pt x="50" y="92"/>
                  <a:pt x="50" y="73"/>
                </a:cubicBezTo>
                <a:cubicBezTo>
                  <a:pt x="49" y="57"/>
                  <a:pt x="21" y="44"/>
                  <a:pt x="21" y="44"/>
                </a:cubicBezTo>
                <a:cubicBezTo>
                  <a:pt x="29" y="8"/>
                  <a:pt x="29" y="8"/>
                  <a:pt x="29" y="8"/>
                </a:cubicBezTo>
                <a:cubicBezTo>
                  <a:pt x="29" y="8"/>
                  <a:pt x="31" y="3"/>
                  <a:pt x="36" y="1"/>
                </a:cubicBezTo>
                <a:cubicBezTo>
                  <a:pt x="40" y="0"/>
                  <a:pt x="44" y="3"/>
                  <a:pt x="44" y="3"/>
                </a:cubicBezTo>
                <a:cubicBezTo>
                  <a:pt x="138" y="61"/>
                  <a:pt x="138" y="61"/>
                  <a:pt x="138" y="61"/>
                </a:cubicBezTo>
                <a:cubicBezTo>
                  <a:pt x="138" y="61"/>
                  <a:pt x="145" y="65"/>
                  <a:pt x="145" y="7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342656" y="3325246"/>
            <a:ext cx="1579961" cy="1555333"/>
          </a:xfrm>
          <a:custGeom>
            <a:rect l="l" t="t" r="r" b="b"/>
            <a:pathLst>
              <a:path w="145" h="143">
                <a:moveTo>
                  <a:pt x="145" y="74"/>
                </a:moveTo>
                <a:cubicBezTo>
                  <a:pt x="145" y="82"/>
                  <a:pt x="133" y="88"/>
                  <a:pt x="133" y="88"/>
                </a:cubicBezTo>
                <a:cubicBezTo>
                  <a:pt x="8" y="143"/>
                  <a:pt x="8" y="143"/>
                  <a:pt x="8" y="143"/>
                </a:cubicBezTo>
                <a:cubicBezTo>
                  <a:pt x="8" y="143"/>
                  <a:pt x="4" y="143"/>
                  <a:pt x="2" y="141"/>
                </a:cubicBezTo>
                <a:cubicBezTo>
                  <a:pt x="0" y="139"/>
                  <a:pt x="0" y="135"/>
                  <a:pt x="0" y="135"/>
                </a:cubicBezTo>
                <a:cubicBezTo>
                  <a:pt x="6" y="108"/>
                  <a:pt x="6" y="108"/>
                  <a:pt x="6" y="108"/>
                </a:cubicBezTo>
                <a:cubicBezTo>
                  <a:pt x="6" y="108"/>
                  <a:pt x="50" y="92"/>
                  <a:pt x="50" y="73"/>
                </a:cubicBezTo>
                <a:cubicBezTo>
                  <a:pt x="49" y="57"/>
                  <a:pt x="21" y="44"/>
                  <a:pt x="21" y="44"/>
                </a:cubicBezTo>
                <a:cubicBezTo>
                  <a:pt x="29" y="8"/>
                  <a:pt x="29" y="8"/>
                  <a:pt x="29" y="8"/>
                </a:cubicBezTo>
                <a:cubicBezTo>
                  <a:pt x="29" y="8"/>
                  <a:pt x="31" y="3"/>
                  <a:pt x="36" y="1"/>
                </a:cubicBezTo>
                <a:cubicBezTo>
                  <a:pt x="40" y="0"/>
                  <a:pt x="44" y="3"/>
                  <a:pt x="44" y="3"/>
                </a:cubicBezTo>
                <a:cubicBezTo>
                  <a:pt x="138" y="61"/>
                  <a:pt x="138" y="61"/>
                  <a:pt x="138" y="61"/>
                </a:cubicBezTo>
                <a:cubicBezTo>
                  <a:pt x="138" y="61"/>
                  <a:pt x="145" y="65"/>
                  <a:pt x="145" y="7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4361932" y="3452165"/>
            <a:ext cx="1381354" cy="1349776"/>
          </a:xfrm>
          <a:custGeom>
            <a:rect l="l" t="t" r="r" b="b"/>
            <a:pathLst>
              <a:path w="127" h="124">
                <a:moveTo>
                  <a:pt x="127" y="64"/>
                </a:moveTo>
                <a:cubicBezTo>
                  <a:pt x="127" y="71"/>
                  <a:pt x="117" y="76"/>
                  <a:pt x="117" y="76"/>
                </a:cubicBezTo>
                <a:cubicBezTo>
                  <a:pt x="8" y="124"/>
                  <a:pt x="8" y="124"/>
                  <a:pt x="8" y="124"/>
                </a:cubicBezTo>
                <a:cubicBezTo>
                  <a:pt x="8" y="124"/>
                  <a:pt x="4" y="124"/>
                  <a:pt x="2" y="123"/>
                </a:cubicBezTo>
                <a:cubicBezTo>
                  <a:pt x="0" y="121"/>
                  <a:pt x="1" y="118"/>
                  <a:pt x="1" y="118"/>
                </a:cubicBezTo>
                <a:cubicBezTo>
                  <a:pt x="6" y="94"/>
                  <a:pt x="6" y="94"/>
                  <a:pt x="6" y="94"/>
                </a:cubicBezTo>
                <a:cubicBezTo>
                  <a:pt x="6" y="94"/>
                  <a:pt x="39" y="81"/>
                  <a:pt x="39" y="62"/>
                </a:cubicBezTo>
                <a:cubicBezTo>
                  <a:pt x="40" y="48"/>
                  <a:pt x="19" y="38"/>
                  <a:pt x="19" y="38"/>
                </a:cubicBezTo>
                <a:cubicBezTo>
                  <a:pt x="26" y="6"/>
                  <a:pt x="26" y="6"/>
                  <a:pt x="26" y="6"/>
                </a:cubicBezTo>
                <a:cubicBezTo>
                  <a:pt x="26" y="6"/>
                  <a:pt x="28" y="2"/>
                  <a:pt x="32" y="1"/>
                </a:cubicBezTo>
                <a:cubicBezTo>
                  <a:pt x="36" y="0"/>
                  <a:pt x="39" y="2"/>
                  <a:pt x="39" y="2"/>
                </a:cubicBezTo>
                <a:cubicBezTo>
                  <a:pt x="121" y="52"/>
                  <a:pt x="121" y="52"/>
                  <a:pt x="121" y="52"/>
                </a:cubicBezTo>
                <a:cubicBezTo>
                  <a:pt x="121" y="52"/>
                  <a:pt x="127" y="57"/>
                  <a:pt x="127" y="6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592129" y="3587130"/>
            <a:ext cx="1096670" cy="1110691"/>
          </a:xfrm>
          <a:custGeom>
            <a:rect l="l" t="t" r="r" b="b"/>
            <a:pathLst>
              <a:path w="100" h="102">
                <a:moveTo>
                  <a:pt x="15" y="31"/>
                </a:moveTo>
                <a:cubicBezTo>
                  <a:pt x="21" y="5"/>
                  <a:pt x="21" y="5"/>
                  <a:pt x="21" y="5"/>
                </a:cubicBezTo>
                <a:cubicBezTo>
                  <a:pt x="21" y="5"/>
                  <a:pt x="22" y="2"/>
                  <a:pt x="26" y="1"/>
                </a:cubicBezTo>
                <a:cubicBezTo>
                  <a:pt x="29" y="0"/>
                  <a:pt x="32" y="2"/>
                  <a:pt x="32" y="2"/>
                </a:cubicBezTo>
                <a:cubicBezTo>
                  <a:pt x="95" y="41"/>
                  <a:pt x="95" y="41"/>
                  <a:pt x="95" y="41"/>
                </a:cubicBezTo>
                <a:cubicBezTo>
                  <a:pt x="95" y="41"/>
                  <a:pt x="101" y="46"/>
                  <a:pt x="101" y="51"/>
                </a:cubicBezTo>
                <a:cubicBezTo>
                  <a:pt x="101" y="60"/>
                  <a:pt x="94" y="63"/>
                  <a:pt x="94" y="63"/>
                </a:cubicBezTo>
                <a:cubicBezTo>
                  <a:pt x="6" y="102"/>
                  <a:pt x="6" y="102"/>
                  <a:pt x="6" y="102"/>
                </a:cubicBezTo>
                <a:cubicBezTo>
                  <a:pt x="6" y="102"/>
                  <a:pt x="3" y="102"/>
                  <a:pt x="2" y="101"/>
                </a:cubicBezTo>
                <a:cubicBezTo>
                  <a:pt x="0" y="99"/>
                  <a:pt x="0" y="97"/>
                  <a:pt x="0" y="97"/>
                </a:cubicBezTo>
                <a:cubicBezTo>
                  <a:pt x="5" y="77"/>
                  <a:pt x="5" y="77"/>
                  <a:pt x="5" y="77"/>
                </a:cubicBezTo>
                <a:lnTo>
                  <a:pt x="15" y="3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065480" y="3997982"/>
            <a:ext cx="241961" cy="257747"/>
          </a:xfrm>
          <a:custGeom>
            <a:rect l="l" t="t" r="r" b="b"/>
            <a:pathLst>
              <a:path w="376" h="401">
                <a:moveTo>
                  <a:pt x="67" y="3"/>
                </a:moveTo>
                <a:cubicBezTo>
                  <a:pt x="67" y="0"/>
                  <a:pt x="62" y="0"/>
                  <a:pt x="62" y="3"/>
                </a:cubicBezTo>
                <a:cubicBezTo>
                  <a:pt x="52" y="85"/>
                  <a:pt x="0" y="102"/>
                  <a:pt x="0" y="159"/>
                </a:cubicBezTo>
                <a:cubicBezTo>
                  <a:pt x="0" y="195"/>
                  <a:pt x="29" y="223"/>
                  <a:pt x="65" y="223"/>
                </a:cubicBezTo>
                <a:cubicBezTo>
                  <a:pt x="100" y="223"/>
                  <a:pt x="129" y="195"/>
                  <a:pt x="129" y="159"/>
                </a:cubicBezTo>
                <a:cubicBezTo>
                  <a:pt x="129" y="102"/>
                  <a:pt x="77" y="85"/>
                  <a:pt x="67" y="3"/>
                </a:cubicBezTo>
                <a:close/>
                <a:moveTo>
                  <a:pt x="313" y="3"/>
                </a:moveTo>
                <a:cubicBezTo>
                  <a:pt x="313" y="0"/>
                  <a:pt x="309" y="0"/>
                  <a:pt x="309" y="3"/>
                </a:cubicBezTo>
                <a:cubicBezTo>
                  <a:pt x="298" y="85"/>
                  <a:pt x="246" y="102"/>
                  <a:pt x="246" y="159"/>
                </a:cubicBezTo>
                <a:cubicBezTo>
                  <a:pt x="246" y="195"/>
                  <a:pt x="276" y="223"/>
                  <a:pt x="311" y="223"/>
                </a:cubicBezTo>
                <a:cubicBezTo>
                  <a:pt x="346" y="223"/>
                  <a:pt x="376" y="195"/>
                  <a:pt x="376" y="159"/>
                </a:cubicBezTo>
                <a:cubicBezTo>
                  <a:pt x="376" y="102"/>
                  <a:pt x="324" y="85"/>
                  <a:pt x="313" y="3"/>
                </a:cubicBezTo>
                <a:close/>
                <a:moveTo>
                  <a:pt x="185" y="180"/>
                </a:moveTo>
                <a:cubicBezTo>
                  <a:pt x="175" y="263"/>
                  <a:pt x="123" y="280"/>
                  <a:pt x="123" y="337"/>
                </a:cubicBezTo>
                <a:cubicBezTo>
                  <a:pt x="123" y="372"/>
                  <a:pt x="153" y="401"/>
                  <a:pt x="188" y="401"/>
                </a:cubicBezTo>
                <a:cubicBezTo>
                  <a:pt x="223" y="401"/>
                  <a:pt x="253" y="372"/>
                  <a:pt x="253" y="337"/>
                </a:cubicBezTo>
                <a:cubicBezTo>
                  <a:pt x="253" y="280"/>
                  <a:pt x="200" y="263"/>
                  <a:pt x="190" y="180"/>
                </a:cubicBezTo>
                <a:cubicBezTo>
                  <a:pt x="190" y="178"/>
                  <a:pt x="186" y="178"/>
                  <a:pt x="185" y="18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946799" y="3974298"/>
            <a:ext cx="311848" cy="312177"/>
          </a:xfrm>
          <a:custGeom>
            <a:rect l="l" t="t" r="r" b="b"/>
            <a:pathLst>
              <a:path w="400" h="400">
                <a:moveTo>
                  <a:pt x="380" y="184"/>
                </a:moveTo>
                <a:cubicBezTo>
                  <a:pt x="376" y="184"/>
                  <a:pt x="364" y="184"/>
                  <a:pt x="360" y="184"/>
                </a:cubicBezTo>
                <a:cubicBezTo>
                  <a:pt x="349" y="184"/>
                  <a:pt x="340" y="191"/>
                  <a:pt x="340" y="200"/>
                </a:cubicBezTo>
                <a:cubicBezTo>
                  <a:pt x="340" y="209"/>
                  <a:pt x="349" y="216"/>
                  <a:pt x="360" y="216"/>
                </a:cubicBezTo>
                <a:cubicBezTo>
                  <a:pt x="364" y="216"/>
                  <a:pt x="376" y="216"/>
                  <a:pt x="380" y="216"/>
                </a:cubicBezTo>
                <a:cubicBezTo>
                  <a:pt x="391" y="216"/>
                  <a:pt x="400" y="209"/>
                  <a:pt x="400" y="200"/>
                </a:cubicBezTo>
                <a:cubicBezTo>
                  <a:pt x="400" y="191"/>
                  <a:pt x="391" y="184"/>
                  <a:pt x="380" y="184"/>
                </a:cubicBezTo>
                <a:close/>
                <a:moveTo>
                  <a:pt x="200" y="90"/>
                </a:moveTo>
                <a:cubicBezTo>
                  <a:pt x="139" y="90"/>
                  <a:pt x="90" y="139"/>
                  <a:pt x="90" y="200"/>
                </a:cubicBezTo>
                <a:cubicBezTo>
                  <a:pt x="90" y="261"/>
                  <a:pt x="139" y="310"/>
                  <a:pt x="200" y="310"/>
                </a:cubicBezTo>
                <a:cubicBezTo>
                  <a:pt x="261" y="310"/>
                  <a:pt x="310" y="261"/>
                  <a:pt x="310" y="200"/>
                </a:cubicBezTo>
                <a:cubicBezTo>
                  <a:pt x="310" y="139"/>
                  <a:pt x="261" y="90"/>
                  <a:pt x="200" y="90"/>
                </a:cubicBezTo>
                <a:close/>
                <a:moveTo>
                  <a:pt x="200" y="280"/>
                </a:moveTo>
                <a:cubicBezTo>
                  <a:pt x="156" y="280"/>
                  <a:pt x="120" y="244"/>
                  <a:pt x="120" y="200"/>
                </a:cubicBezTo>
                <a:cubicBezTo>
                  <a:pt x="120" y="156"/>
                  <a:pt x="156" y="120"/>
                  <a:pt x="200" y="120"/>
                </a:cubicBezTo>
                <a:cubicBezTo>
                  <a:pt x="244" y="120"/>
                  <a:pt x="280" y="156"/>
                  <a:pt x="280" y="200"/>
                </a:cubicBezTo>
                <a:cubicBezTo>
                  <a:pt x="280" y="244"/>
                  <a:pt x="244" y="280"/>
                  <a:pt x="200" y="280"/>
                </a:cubicBezTo>
                <a:close/>
                <a:moveTo>
                  <a:pt x="59" y="200"/>
                </a:moveTo>
                <a:cubicBezTo>
                  <a:pt x="59" y="191"/>
                  <a:pt x="51" y="184"/>
                  <a:pt x="40" y="184"/>
                </a:cubicBezTo>
                <a:cubicBezTo>
                  <a:pt x="36" y="184"/>
                  <a:pt x="23" y="184"/>
                  <a:pt x="20" y="184"/>
                </a:cubicBezTo>
                <a:cubicBezTo>
                  <a:pt x="9" y="184"/>
                  <a:pt x="0" y="191"/>
                  <a:pt x="0" y="200"/>
                </a:cubicBezTo>
                <a:cubicBezTo>
                  <a:pt x="0" y="209"/>
                  <a:pt x="9" y="216"/>
                  <a:pt x="20" y="216"/>
                </a:cubicBezTo>
                <a:cubicBezTo>
                  <a:pt x="23" y="216"/>
                  <a:pt x="36" y="216"/>
                  <a:pt x="40" y="216"/>
                </a:cubicBezTo>
                <a:cubicBezTo>
                  <a:pt x="51" y="216"/>
                  <a:pt x="59" y="209"/>
                  <a:pt x="59" y="200"/>
                </a:cubicBezTo>
                <a:close/>
                <a:moveTo>
                  <a:pt x="200" y="60"/>
                </a:moveTo>
                <a:cubicBezTo>
                  <a:pt x="209" y="60"/>
                  <a:pt x="216" y="51"/>
                  <a:pt x="216" y="40"/>
                </a:cubicBezTo>
                <a:cubicBezTo>
                  <a:pt x="216" y="36"/>
                  <a:pt x="216" y="24"/>
                  <a:pt x="216" y="20"/>
                </a:cubicBezTo>
                <a:cubicBezTo>
                  <a:pt x="216" y="9"/>
                  <a:pt x="209" y="0"/>
                  <a:pt x="200" y="0"/>
                </a:cubicBezTo>
                <a:cubicBezTo>
                  <a:pt x="191" y="0"/>
                  <a:pt x="184" y="9"/>
                  <a:pt x="184" y="20"/>
                </a:cubicBezTo>
                <a:cubicBezTo>
                  <a:pt x="184" y="24"/>
                  <a:pt x="184" y="36"/>
                  <a:pt x="184" y="40"/>
                </a:cubicBezTo>
                <a:cubicBezTo>
                  <a:pt x="184" y="51"/>
                  <a:pt x="191" y="60"/>
                  <a:pt x="200" y="60"/>
                </a:cubicBezTo>
                <a:close/>
                <a:moveTo>
                  <a:pt x="200" y="340"/>
                </a:moveTo>
                <a:cubicBezTo>
                  <a:pt x="191" y="340"/>
                  <a:pt x="184" y="349"/>
                  <a:pt x="184" y="360"/>
                </a:cubicBezTo>
                <a:cubicBezTo>
                  <a:pt x="184" y="364"/>
                  <a:pt x="184" y="376"/>
                  <a:pt x="184" y="380"/>
                </a:cubicBezTo>
                <a:cubicBezTo>
                  <a:pt x="184" y="391"/>
                  <a:pt x="191" y="400"/>
                  <a:pt x="200" y="400"/>
                </a:cubicBezTo>
                <a:cubicBezTo>
                  <a:pt x="209" y="400"/>
                  <a:pt x="216" y="391"/>
                  <a:pt x="216" y="380"/>
                </a:cubicBezTo>
                <a:cubicBezTo>
                  <a:pt x="216" y="376"/>
                  <a:pt x="216" y="364"/>
                  <a:pt x="216" y="360"/>
                </a:cubicBezTo>
                <a:cubicBezTo>
                  <a:pt x="216" y="349"/>
                  <a:pt x="209" y="340"/>
                  <a:pt x="200" y="340"/>
                </a:cubicBezTo>
                <a:close/>
                <a:moveTo>
                  <a:pt x="347" y="75"/>
                </a:moveTo>
                <a:cubicBezTo>
                  <a:pt x="355" y="67"/>
                  <a:pt x="356" y="56"/>
                  <a:pt x="350" y="50"/>
                </a:cubicBezTo>
                <a:cubicBezTo>
                  <a:pt x="344" y="44"/>
                  <a:pt x="332" y="45"/>
                  <a:pt x="324" y="53"/>
                </a:cubicBezTo>
                <a:cubicBezTo>
                  <a:pt x="322" y="55"/>
                  <a:pt x="313" y="64"/>
                  <a:pt x="310" y="67"/>
                </a:cubicBezTo>
                <a:cubicBezTo>
                  <a:pt x="303" y="74"/>
                  <a:pt x="301" y="86"/>
                  <a:pt x="308" y="92"/>
                </a:cubicBezTo>
                <a:cubicBezTo>
                  <a:pt x="314" y="98"/>
                  <a:pt x="325" y="97"/>
                  <a:pt x="333" y="89"/>
                </a:cubicBezTo>
                <a:cubicBezTo>
                  <a:pt x="335" y="87"/>
                  <a:pt x="345" y="77"/>
                  <a:pt x="347" y="75"/>
                </a:cubicBezTo>
                <a:close/>
                <a:moveTo>
                  <a:pt x="66" y="311"/>
                </a:moveTo>
                <a:cubicBezTo>
                  <a:pt x="64" y="313"/>
                  <a:pt x="55" y="322"/>
                  <a:pt x="52" y="325"/>
                </a:cubicBezTo>
                <a:cubicBezTo>
                  <a:pt x="45" y="332"/>
                  <a:pt x="43" y="344"/>
                  <a:pt x="50" y="350"/>
                </a:cubicBezTo>
                <a:cubicBezTo>
                  <a:pt x="56" y="356"/>
                  <a:pt x="67" y="355"/>
                  <a:pt x="75" y="347"/>
                </a:cubicBezTo>
                <a:cubicBezTo>
                  <a:pt x="77" y="345"/>
                  <a:pt x="87" y="335"/>
                  <a:pt x="89" y="333"/>
                </a:cubicBezTo>
                <a:cubicBezTo>
                  <a:pt x="97" y="325"/>
                  <a:pt x="98" y="314"/>
                  <a:pt x="92" y="308"/>
                </a:cubicBezTo>
                <a:cubicBezTo>
                  <a:pt x="86" y="302"/>
                  <a:pt x="74" y="303"/>
                  <a:pt x="66" y="311"/>
                </a:cubicBezTo>
                <a:close/>
                <a:moveTo>
                  <a:pt x="75" y="53"/>
                </a:moveTo>
                <a:cubicBezTo>
                  <a:pt x="67" y="45"/>
                  <a:pt x="56" y="44"/>
                  <a:pt x="50" y="50"/>
                </a:cubicBezTo>
                <a:cubicBezTo>
                  <a:pt x="43" y="56"/>
                  <a:pt x="45" y="67"/>
                  <a:pt x="52" y="75"/>
                </a:cubicBezTo>
                <a:cubicBezTo>
                  <a:pt x="55" y="77"/>
                  <a:pt x="64" y="87"/>
                  <a:pt x="66" y="89"/>
                </a:cubicBezTo>
                <a:cubicBezTo>
                  <a:pt x="74" y="97"/>
                  <a:pt x="86" y="98"/>
                  <a:pt x="92" y="92"/>
                </a:cubicBezTo>
                <a:cubicBezTo>
                  <a:pt x="98" y="86"/>
                  <a:pt x="97" y="74"/>
                  <a:pt x="89" y="67"/>
                </a:cubicBezTo>
                <a:cubicBezTo>
                  <a:pt x="87" y="64"/>
                  <a:pt x="77" y="55"/>
                  <a:pt x="75" y="53"/>
                </a:cubicBezTo>
                <a:close/>
                <a:moveTo>
                  <a:pt x="310" y="333"/>
                </a:moveTo>
                <a:cubicBezTo>
                  <a:pt x="313" y="335"/>
                  <a:pt x="322" y="345"/>
                  <a:pt x="324" y="347"/>
                </a:cubicBezTo>
                <a:cubicBezTo>
                  <a:pt x="332" y="355"/>
                  <a:pt x="344" y="356"/>
                  <a:pt x="350" y="350"/>
                </a:cubicBezTo>
                <a:cubicBezTo>
                  <a:pt x="356" y="344"/>
                  <a:pt x="355" y="332"/>
                  <a:pt x="347" y="325"/>
                </a:cubicBezTo>
                <a:cubicBezTo>
                  <a:pt x="345" y="322"/>
                  <a:pt x="335" y="313"/>
                  <a:pt x="333" y="311"/>
                </a:cubicBezTo>
                <a:cubicBezTo>
                  <a:pt x="325" y="303"/>
                  <a:pt x="314" y="302"/>
                  <a:pt x="308" y="308"/>
                </a:cubicBezTo>
                <a:cubicBezTo>
                  <a:pt x="301" y="314"/>
                  <a:pt x="303" y="325"/>
                  <a:pt x="310" y="33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123840" y="3987739"/>
            <a:ext cx="271690" cy="272548"/>
          </a:xfrm>
          <a:custGeom>
            <a:rect l="l" t="t" r="r" b="b"/>
            <a:pathLst>
              <a:path w="402" h="402">
                <a:moveTo>
                  <a:pt x="390" y="150"/>
                </a:moveTo>
                <a:cubicBezTo>
                  <a:pt x="241" y="110"/>
                  <a:pt x="241" y="110"/>
                  <a:pt x="241" y="110"/>
                </a:cubicBezTo>
                <a:cubicBezTo>
                  <a:pt x="215" y="13"/>
                  <a:pt x="215" y="13"/>
                  <a:pt x="215" y="13"/>
                </a:cubicBezTo>
                <a:cubicBezTo>
                  <a:pt x="213" y="5"/>
                  <a:pt x="204" y="0"/>
                  <a:pt x="195" y="2"/>
                </a:cubicBezTo>
                <a:cubicBezTo>
                  <a:pt x="14" y="51"/>
                  <a:pt x="14" y="51"/>
                  <a:pt x="14" y="51"/>
                </a:cubicBezTo>
                <a:cubicBezTo>
                  <a:pt x="5" y="53"/>
                  <a:pt x="0" y="62"/>
                  <a:pt x="2" y="70"/>
                </a:cubicBezTo>
                <a:cubicBezTo>
                  <a:pt x="67" y="311"/>
                  <a:pt x="67" y="311"/>
                  <a:pt x="67" y="311"/>
                </a:cubicBezTo>
                <a:cubicBezTo>
                  <a:pt x="69" y="319"/>
                  <a:pt x="78" y="324"/>
                  <a:pt x="86" y="322"/>
                </a:cubicBezTo>
                <a:cubicBezTo>
                  <a:pt x="159" y="302"/>
                  <a:pt x="159" y="302"/>
                  <a:pt x="159" y="302"/>
                </a:cubicBezTo>
                <a:cubicBezTo>
                  <a:pt x="149" y="339"/>
                  <a:pt x="149" y="339"/>
                  <a:pt x="149" y="339"/>
                </a:cubicBezTo>
                <a:cubicBezTo>
                  <a:pt x="147" y="347"/>
                  <a:pt x="152" y="356"/>
                  <a:pt x="160" y="358"/>
                </a:cubicBezTo>
                <a:cubicBezTo>
                  <a:pt x="322" y="401"/>
                  <a:pt x="322" y="401"/>
                  <a:pt x="322" y="401"/>
                </a:cubicBezTo>
                <a:cubicBezTo>
                  <a:pt x="331" y="404"/>
                  <a:pt x="340" y="399"/>
                  <a:pt x="342" y="391"/>
                </a:cubicBezTo>
                <a:cubicBezTo>
                  <a:pt x="401" y="169"/>
                  <a:pt x="401" y="169"/>
                  <a:pt x="401" y="169"/>
                </a:cubicBezTo>
                <a:cubicBezTo>
                  <a:pt x="403" y="161"/>
                  <a:pt x="398" y="152"/>
                  <a:pt x="390" y="150"/>
                </a:cubicBezTo>
                <a:close/>
                <a:moveTo>
                  <a:pt x="34" y="75"/>
                </a:moveTo>
                <a:cubicBezTo>
                  <a:pt x="191" y="33"/>
                  <a:pt x="191" y="33"/>
                  <a:pt x="191" y="33"/>
                </a:cubicBezTo>
                <a:cubicBezTo>
                  <a:pt x="249" y="249"/>
                  <a:pt x="249" y="249"/>
                  <a:pt x="249" y="249"/>
                </a:cubicBezTo>
                <a:cubicBezTo>
                  <a:pt x="92" y="291"/>
                  <a:pt x="92" y="291"/>
                  <a:pt x="92" y="291"/>
                </a:cubicBezTo>
                <a:lnTo>
                  <a:pt x="34" y="75"/>
                </a:lnTo>
                <a:close/>
                <a:moveTo>
                  <a:pt x="315" y="371"/>
                </a:moveTo>
                <a:cubicBezTo>
                  <a:pt x="179" y="334"/>
                  <a:pt x="179" y="334"/>
                  <a:pt x="179" y="334"/>
                </a:cubicBezTo>
                <a:cubicBezTo>
                  <a:pt x="190" y="294"/>
                  <a:pt x="190" y="294"/>
                  <a:pt x="190" y="294"/>
                </a:cubicBezTo>
                <a:cubicBezTo>
                  <a:pt x="268" y="273"/>
                  <a:pt x="268" y="273"/>
                  <a:pt x="268" y="273"/>
                </a:cubicBezTo>
                <a:cubicBezTo>
                  <a:pt x="276" y="271"/>
                  <a:pt x="282" y="262"/>
                  <a:pt x="279" y="254"/>
                </a:cubicBezTo>
                <a:cubicBezTo>
                  <a:pt x="249" y="142"/>
                  <a:pt x="249" y="142"/>
                  <a:pt x="249" y="142"/>
                </a:cubicBezTo>
                <a:cubicBezTo>
                  <a:pt x="368" y="174"/>
                  <a:pt x="368" y="174"/>
                  <a:pt x="368" y="174"/>
                </a:cubicBezTo>
                <a:lnTo>
                  <a:pt x="315" y="37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7471011" y="3999233"/>
            <a:ext cx="259096" cy="268709"/>
          </a:xfrm>
          <a:custGeom>
            <a:rect l="l" t="t" r="r" b="b"/>
            <a:pathLst>
              <a:path w="274" h="284">
                <a:moveTo>
                  <a:pt x="103" y="284"/>
                </a:moveTo>
                <a:cubicBezTo>
                  <a:pt x="94" y="284"/>
                  <a:pt x="86" y="280"/>
                  <a:pt x="80" y="273"/>
                </a:cubicBezTo>
                <a:cubicBezTo>
                  <a:pt x="9" y="178"/>
                  <a:pt x="9" y="178"/>
                  <a:pt x="9" y="178"/>
                </a:cubicBezTo>
                <a:cubicBezTo>
                  <a:pt x="0" y="166"/>
                  <a:pt x="2" y="149"/>
                  <a:pt x="14" y="139"/>
                </a:cubicBezTo>
                <a:cubicBezTo>
                  <a:pt x="27" y="130"/>
                  <a:pt x="44" y="133"/>
                  <a:pt x="53" y="145"/>
                </a:cubicBezTo>
                <a:cubicBezTo>
                  <a:pt x="100" y="207"/>
                  <a:pt x="100" y="207"/>
                  <a:pt x="100" y="207"/>
                </a:cubicBezTo>
                <a:cubicBezTo>
                  <a:pt x="219" y="17"/>
                  <a:pt x="219" y="17"/>
                  <a:pt x="219" y="17"/>
                </a:cubicBezTo>
                <a:cubicBezTo>
                  <a:pt x="227" y="4"/>
                  <a:pt x="244" y="0"/>
                  <a:pt x="257" y="8"/>
                </a:cubicBezTo>
                <a:cubicBezTo>
                  <a:pt x="270" y="16"/>
                  <a:pt x="274" y="33"/>
                  <a:pt x="266" y="47"/>
                </a:cubicBezTo>
                <a:cubicBezTo>
                  <a:pt x="126" y="271"/>
                  <a:pt x="126" y="271"/>
                  <a:pt x="126" y="271"/>
                </a:cubicBezTo>
                <a:cubicBezTo>
                  <a:pt x="121" y="279"/>
                  <a:pt x="113" y="283"/>
                  <a:pt x="104" y="284"/>
                </a:cubicBezTo>
                <a:cubicBezTo>
                  <a:pt x="104" y="284"/>
                  <a:pt x="103" y="284"/>
                  <a:pt x="103" y="2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991178" y="1681409"/>
            <a:ext cx="2351478" cy="110848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对识别出的风险因素进行分析，确定其发生的可能性和后果的严重性。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997234" y="1695830"/>
            <a:ext cx="2351478" cy="10940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根据风险分析的结果，对风险因素进行评级和排序。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170344" y="3953708"/>
            <a:ext cx="2351478" cy="115104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确定可能存在的危险源和风险因素。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474903" y="3622757"/>
            <a:ext cx="2351478" cy="117914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针对评级较高的风险因素，制定相应的应对措施和预案。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170344" y="3453219"/>
            <a:ext cx="2720575" cy="47983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991178" y="1201575"/>
            <a:ext cx="2720575" cy="47983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风险分析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997234" y="1225959"/>
            <a:ext cx="2720575" cy="47983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474903" y="3127958"/>
            <a:ext cx="2720575" cy="47983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风险应对措施制定</a:t>
            </a:r>
            <a:endParaRPr lang="en-US" sz="1100"/>
          </a:p>
        </p:txBody>
      </p:sp>
      <p:sp>
        <p:nvSpPr>
          <p:cNvPr id="19" name="Freeform 19"/>
          <p:cNvSpPr/>
          <p:nvPr/>
        </p:nvSpPr>
        <p:spPr>
          <a:xfrm flipH="1">
            <a:off x="1292758" y="3934651"/>
            <a:ext cx="2413612" cy="305800"/>
          </a:xfrm>
          <a:custGeom>
            <a:rect l="l" t="t" r="r" b="b"/>
            <a:pathLst>
              <a:path w="1600200" h="552450">
                <a:moveTo>
                  <a:pt x="0" y="552450"/>
                </a:moveTo>
                <a:lnTo>
                  <a:pt x="171450" y="0"/>
                </a:lnTo>
                <a:lnTo>
                  <a:pt x="160020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flipH="1">
            <a:off x="4423658" y="2536037"/>
            <a:ext cx="479852" cy="1068548"/>
          </a:xfrm>
          <a:custGeom>
            <a:rect l="l" t="t" r="r" b="b"/>
            <a:pathLst>
              <a:path w="647700" h="965200">
                <a:moveTo>
                  <a:pt x="0" y="965200"/>
                </a:moveTo>
                <a:lnTo>
                  <a:pt x="101600" y="520700"/>
                </a:lnTo>
                <a:lnTo>
                  <a:pt x="647700" y="0"/>
                </a:lnTo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7957295" y="3599322"/>
            <a:ext cx="2718819" cy="305800"/>
          </a:xfrm>
          <a:custGeom>
            <a:rect l="l" t="t" r="r" b="b"/>
            <a:pathLst>
              <a:path w="1600200" h="552450">
                <a:moveTo>
                  <a:pt x="0" y="552450"/>
                </a:moveTo>
                <a:lnTo>
                  <a:pt x="171450" y="0"/>
                </a:lnTo>
                <a:lnTo>
                  <a:pt x="1600200" y="0"/>
                </a:lnTo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风险评估流程及方法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574" r="25574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某轴类零件加工厂发生机械伤害事故，造成人员受伤。经调查发现，事故原因是设备维护不当，导致设备故障。通过加强设备维护和检修，避免类似事故的再次发生。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某轴类零件加工厂发生电气火灾事故，造成财产损失。经调查发现，事故原因是电气设备老化，引发短路火灾。通过定期检查和更换电气设备，及时消除安全隐患。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某轴类零件加工厂发生化学物品泄漏事故，造成环境污染。经调查发现，事故原因是化学物品储存不当，导致泄漏。通过加强化学物品的管理和储存，确保安全生产和环境保护。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典型案例分析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安全防护措施与装备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950757" y="2706136"/>
            <a:ext cx="1730898" cy="1730898"/>
          </a:xfrm>
          <a:prstGeom prst="ellipse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0" y="0"/>
            <a:ext cx="19050" cy="19050"/>
            <a:chExt cx="19050" cy="19050"/>
          </a:xfrm>
        </p:grpSpPr>
        <p:sp>
          <p:nvSpPr>
            <p:cNvPr id="4" name="AutoShape 4"/>
            <p:cNvSpPr/>
            <p:nvPr/>
          </p:nvSpPr>
          <p:spPr>
            <a:xfrm rot="-2700000">
              <a:off x="0" y="0"/>
              <a:ext cx="19050" cy="19050"/>
            </a:xfrm>
            <a:prstGeom prst="chord">
              <a:avLst/>
            </a:prstGeom>
            <a:solidFill>
              <a:srgbClr val="828181">
                <a:alpha val="100000"/>
              </a:srgbClr>
            </a:solidFill>
            <a:ln w="9525">
              <a:solidFill>
                <a:schemeClr val="dk1">
                  <a:lumMod val="50000"/>
                  <a:alpha val="100000"/>
                </a:schemeClr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>
            <a:off x="3392143" y="1634008"/>
            <a:ext cx="2882266" cy="89765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15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保护头部，防止物体打击和碰撞。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7284" y="5070172"/>
            <a:ext cx="2882266" cy="95761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15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具有防砸、防滑、防静电等功能，保护脚部安全。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935698" y="5070172"/>
            <a:ext cx="2882266" cy="95761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15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防止切削屑、火花等飞溅物对眼睛造成伤害。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375135" y="1634006"/>
            <a:ext cx="2882266" cy="8847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15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采用特殊材料制作，防止切削屑、油污等对身体造成伤害。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 rot="-2700000">
            <a:off x="9015253" y="2773924"/>
            <a:ext cx="1602029" cy="1602029"/>
          </a:xfrm>
          <a:prstGeom prst="chord">
            <a:avLst/>
          </a:prstGeom>
          <a:solidFill>
            <a:schemeClr val="accent1">
              <a:alpha val="100000"/>
            </a:schemeClr>
          </a:solidFill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38230" y="2709428"/>
            <a:ext cx="1730898" cy="1730898"/>
          </a:xfrm>
          <a:prstGeom prst="ellipse">
            <a:avLst/>
          </a:prstGeom>
          <a:noFill/>
          <a:ln w="28575">
            <a:solidFill>
              <a:schemeClr val="accent2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962278" y="2706136"/>
            <a:ext cx="1730898" cy="1730898"/>
          </a:xfrm>
          <a:prstGeom prst="ellipse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512905" y="2706136"/>
            <a:ext cx="1730898" cy="1730898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>
            <a:off x="6516014" y="2777094"/>
            <a:ext cx="1602029" cy="1602029"/>
          </a:xfrm>
          <a:prstGeom prst="chor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2700000">
            <a:off x="4026713" y="2770571"/>
            <a:ext cx="1602029" cy="1602029"/>
          </a:xfrm>
          <a:prstGeom prst="chord">
            <a:avLst/>
          </a:prstGeom>
          <a:solidFill>
            <a:schemeClr val="accent1">
              <a:alpha val="100000"/>
            </a:schemeClr>
          </a:solidFill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 rot="-2700000">
            <a:off x="1577401" y="2770632"/>
            <a:ext cx="1602029" cy="1602029"/>
          </a:xfrm>
          <a:prstGeom prst="chor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2224735" y="3532144"/>
            <a:ext cx="307970" cy="128504"/>
          </a:xfrm>
          <a:custGeom>
            <a:rect l="l" t="t" r="r" b="b"/>
            <a:pathLst>
              <a:path w="513" h="214">
                <a:moveTo>
                  <a:pt x="348" y="0"/>
                </a:moveTo>
                <a:lnTo>
                  <a:pt x="210" y="139"/>
                </a:lnTo>
                <a:lnTo>
                  <a:pt x="119" y="48"/>
                </a:lnTo>
                <a:lnTo>
                  <a:pt x="0" y="166"/>
                </a:lnTo>
                <a:lnTo>
                  <a:pt x="38" y="202"/>
                </a:lnTo>
                <a:lnTo>
                  <a:pt x="119" y="123"/>
                </a:lnTo>
                <a:lnTo>
                  <a:pt x="210" y="214"/>
                </a:lnTo>
                <a:lnTo>
                  <a:pt x="348" y="76"/>
                </a:lnTo>
                <a:lnTo>
                  <a:pt x="475" y="202"/>
                </a:lnTo>
                <a:lnTo>
                  <a:pt x="513" y="165"/>
                </a:lnTo>
                <a:lnTo>
                  <a:pt x="348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104644" y="3419856"/>
            <a:ext cx="547543" cy="462930"/>
          </a:xfrm>
          <a:custGeom>
            <a:rect l="l" t="t" r="r" b="b"/>
            <a:pathLst>
              <a:path w="912" h="771">
                <a:moveTo>
                  <a:pt x="912" y="54"/>
                </a:moveTo>
                <a:lnTo>
                  <a:pt x="912" y="0"/>
                </a:lnTo>
                <a:lnTo>
                  <a:pt x="2" y="0"/>
                </a:lnTo>
                <a:lnTo>
                  <a:pt x="2" y="54"/>
                </a:lnTo>
                <a:lnTo>
                  <a:pt x="30" y="54"/>
                </a:lnTo>
                <a:lnTo>
                  <a:pt x="30" y="541"/>
                </a:lnTo>
                <a:lnTo>
                  <a:pt x="0" y="541"/>
                </a:lnTo>
                <a:lnTo>
                  <a:pt x="0" y="594"/>
                </a:lnTo>
                <a:lnTo>
                  <a:pt x="30" y="594"/>
                </a:lnTo>
                <a:lnTo>
                  <a:pt x="30" y="595"/>
                </a:lnTo>
                <a:lnTo>
                  <a:pt x="429" y="595"/>
                </a:lnTo>
                <a:lnTo>
                  <a:pt x="429" y="718"/>
                </a:lnTo>
                <a:lnTo>
                  <a:pt x="367" y="718"/>
                </a:lnTo>
                <a:lnTo>
                  <a:pt x="367" y="771"/>
                </a:lnTo>
                <a:lnTo>
                  <a:pt x="545" y="771"/>
                </a:lnTo>
                <a:lnTo>
                  <a:pt x="545" y="718"/>
                </a:lnTo>
                <a:lnTo>
                  <a:pt x="482" y="718"/>
                </a:lnTo>
                <a:lnTo>
                  <a:pt x="482" y="595"/>
                </a:lnTo>
                <a:lnTo>
                  <a:pt x="885" y="595"/>
                </a:lnTo>
                <a:lnTo>
                  <a:pt x="885" y="594"/>
                </a:lnTo>
                <a:lnTo>
                  <a:pt x="911" y="594"/>
                </a:lnTo>
                <a:lnTo>
                  <a:pt x="911" y="541"/>
                </a:lnTo>
                <a:lnTo>
                  <a:pt x="885" y="541"/>
                </a:lnTo>
                <a:lnTo>
                  <a:pt x="885" y="54"/>
                </a:lnTo>
                <a:lnTo>
                  <a:pt x="912" y="54"/>
                </a:lnTo>
                <a:close/>
                <a:moveTo>
                  <a:pt x="83" y="541"/>
                </a:moveTo>
                <a:lnTo>
                  <a:pt x="83" y="55"/>
                </a:lnTo>
                <a:lnTo>
                  <a:pt x="832" y="55"/>
                </a:lnTo>
                <a:lnTo>
                  <a:pt x="832" y="541"/>
                </a:lnTo>
                <a:lnTo>
                  <a:pt x="83" y="54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619793" y="3385353"/>
            <a:ext cx="398191" cy="464271"/>
          </a:xfrm>
          <a:custGeom>
            <a:rect l="l" t="t" r="r" b="b"/>
            <a:pathLst>
              <a:path w="636" h="746">
                <a:moveTo>
                  <a:pt x="579" y="0"/>
                </a:moveTo>
                <a:cubicBezTo>
                  <a:pt x="57" y="0"/>
                  <a:pt x="57" y="0"/>
                  <a:pt x="57" y="0"/>
                </a:cubicBezTo>
                <a:cubicBezTo>
                  <a:pt x="25" y="0"/>
                  <a:pt x="0" y="25"/>
                  <a:pt x="0" y="57"/>
                </a:cubicBezTo>
                <a:cubicBezTo>
                  <a:pt x="0" y="689"/>
                  <a:pt x="0" y="689"/>
                  <a:pt x="0" y="689"/>
                </a:cubicBezTo>
                <a:cubicBezTo>
                  <a:pt x="0" y="721"/>
                  <a:pt x="25" y="746"/>
                  <a:pt x="57" y="746"/>
                </a:cubicBezTo>
                <a:cubicBezTo>
                  <a:pt x="579" y="746"/>
                  <a:pt x="579" y="746"/>
                  <a:pt x="579" y="746"/>
                </a:cubicBezTo>
                <a:cubicBezTo>
                  <a:pt x="611" y="746"/>
                  <a:pt x="636" y="721"/>
                  <a:pt x="636" y="689"/>
                </a:cubicBezTo>
                <a:cubicBezTo>
                  <a:pt x="636" y="57"/>
                  <a:pt x="636" y="57"/>
                  <a:pt x="636" y="57"/>
                </a:cubicBezTo>
                <a:cubicBezTo>
                  <a:pt x="636" y="25"/>
                  <a:pt x="611" y="0"/>
                  <a:pt x="579" y="0"/>
                </a:cubicBezTo>
                <a:close/>
                <a:moveTo>
                  <a:pt x="43" y="689"/>
                </a:moveTo>
                <a:cubicBezTo>
                  <a:pt x="43" y="57"/>
                  <a:pt x="43" y="57"/>
                  <a:pt x="43" y="57"/>
                </a:cubicBezTo>
                <a:cubicBezTo>
                  <a:pt x="43" y="49"/>
                  <a:pt x="49" y="43"/>
                  <a:pt x="57" y="43"/>
                </a:cubicBezTo>
                <a:cubicBezTo>
                  <a:pt x="94" y="43"/>
                  <a:pt x="94" y="43"/>
                  <a:pt x="94" y="43"/>
                </a:cubicBezTo>
                <a:cubicBezTo>
                  <a:pt x="94" y="703"/>
                  <a:pt x="94" y="703"/>
                  <a:pt x="94" y="703"/>
                </a:cubicBezTo>
                <a:cubicBezTo>
                  <a:pt x="57" y="703"/>
                  <a:pt x="57" y="703"/>
                  <a:pt x="57" y="703"/>
                </a:cubicBezTo>
                <a:cubicBezTo>
                  <a:pt x="49" y="703"/>
                  <a:pt x="43" y="697"/>
                  <a:pt x="43" y="689"/>
                </a:cubicBezTo>
                <a:close/>
                <a:moveTo>
                  <a:pt x="593" y="689"/>
                </a:moveTo>
                <a:cubicBezTo>
                  <a:pt x="593" y="697"/>
                  <a:pt x="587" y="703"/>
                  <a:pt x="579" y="703"/>
                </a:cubicBezTo>
                <a:cubicBezTo>
                  <a:pt x="138" y="703"/>
                  <a:pt x="138" y="703"/>
                  <a:pt x="138" y="703"/>
                </a:cubicBezTo>
                <a:cubicBezTo>
                  <a:pt x="138" y="43"/>
                  <a:pt x="138" y="43"/>
                  <a:pt x="138" y="43"/>
                </a:cubicBezTo>
                <a:cubicBezTo>
                  <a:pt x="579" y="43"/>
                  <a:pt x="579" y="43"/>
                  <a:pt x="579" y="43"/>
                </a:cubicBezTo>
                <a:cubicBezTo>
                  <a:pt x="587" y="43"/>
                  <a:pt x="593" y="49"/>
                  <a:pt x="593" y="57"/>
                </a:cubicBezTo>
                <a:lnTo>
                  <a:pt x="593" y="6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723181" y="3542508"/>
            <a:ext cx="94122" cy="26579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723181" y="3479963"/>
            <a:ext cx="125456" cy="26579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4863389" y="3494837"/>
            <a:ext cx="95707" cy="310164"/>
          </a:xfrm>
          <a:custGeom>
            <a:rect l="l" t="t" r="r" b="b"/>
            <a:pathLst>
              <a:path w="153" h="498">
                <a:moveTo>
                  <a:pt x="0" y="76"/>
                </a:moveTo>
                <a:cubicBezTo>
                  <a:pt x="0" y="441"/>
                  <a:pt x="0" y="441"/>
                  <a:pt x="0" y="441"/>
                </a:cubicBezTo>
                <a:cubicBezTo>
                  <a:pt x="0" y="472"/>
                  <a:pt x="26" y="498"/>
                  <a:pt x="57" y="498"/>
                </a:cubicBezTo>
                <a:cubicBezTo>
                  <a:pt x="96" y="498"/>
                  <a:pt x="96" y="498"/>
                  <a:pt x="96" y="498"/>
                </a:cubicBezTo>
                <a:cubicBezTo>
                  <a:pt x="128" y="498"/>
                  <a:pt x="153" y="472"/>
                  <a:pt x="153" y="441"/>
                </a:cubicBezTo>
                <a:cubicBezTo>
                  <a:pt x="153" y="76"/>
                  <a:pt x="153" y="76"/>
                  <a:pt x="153" y="76"/>
                </a:cubicBezTo>
                <a:cubicBezTo>
                  <a:pt x="77" y="0"/>
                  <a:pt x="77" y="0"/>
                  <a:pt x="77" y="0"/>
                </a:cubicBezTo>
                <a:lnTo>
                  <a:pt x="0" y="76"/>
                </a:lnTo>
                <a:close/>
                <a:moveTo>
                  <a:pt x="109" y="441"/>
                </a:moveTo>
                <a:cubicBezTo>
                  <a:pt x="109" y="448"/>
                  <a:pt x="104" y="454"/>
                  <a:pt x="96" y="454"/>
                </a:cubicBezTo>
                <a:cubicBezTo>
                  <a:pt x="57" y="454"/>
                  <a:pt x="57" y="454"/>
                  <a:pt x="57" y="454"/>
                </a:cubicBezTo>
                <a:cubicBezTo>
                  <a:pt x="50" y="454"/>
                  <a:pt x="44" y="448"/>
                  <a:pt x="44" y="441"/>
                </a:cubicBezTo>
                <a:cubicBezTo>
                  <a:pt x="44" y="94"/>
                  <a:pt x="44" y="94"/>
                  <a:pt x="44" y="94"/>
                </a:cubicBezTo>
                <a:cubicBezTo>
                  <a:pt x="77" y="62"/>
                  <a:pt x="77" y="62"/>
                  <a:pt x="77" y="62"/>
                </a:cubicBezTo>
                <a:cubicBezTo>
                  <a:pt x="109" y="94"/>
                  <a:pt x="109" y="94"/>
                  <a:pt x="109" y="94"/>
                </a:cubicBezTo>
                <a:lnTo>
                  <a:pt x="109" y="44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7077347" y="3467608"/>
            <a:ext cx="452663" cy="386080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9617111" y="3388336"/>
            <a:ext cx="398191" cy="464271"/>
          </a:xfrm>
          <a:custGeom>
            <a:rect l="l" t="t" r="r" b="b"/>
            <a:pathLst>
              <a:path w="636" h="746">
                <a:moveTo>
                  <a:pt x="579" y="0"/>
                </a:moveTo>
                <a:cubicBezTo>
                  <a:pt x="57" y="0"/>
                  <a:pt x="57" y="0"/>
                  <a:pt x="57" y="0"/>
                </a:cubicBezTo>
                <a:cubicBezTo>
                  <a:pt x="25" y="0"/>
                  <a:pt x="0" y="25"/>
                  <a:pt x="0" y="57"/>
                </a:cubicBezTo>
                <a:cubicBezTo>
                  <a:pt x="0" y="689"/>
                  <a:pt x="0" y="689"/>
                  <a:pt x="0" y="689"/>
                </a:cubicBezTo>
                <a:cubicBezTo>
                  <a:pt x="0" y="721"/>
                  <a:pt x="25" y="746"/>
                  <a:pt x="57" y="746"/>
                </a:cubicBezTo>
                <a:cubicBezTo>
                  <a:pt x="579" y="746"/>
                  <a:pt x="579" y="746"/>
                  <a:pt x="579" y="746"/>
                </a:cubicBezTo>
                <a:cubicBezTo>
                  <a:pt x="611" y="746"/>
                  <a:pt x="636" y="721"/>
                  <a:pt x="636" y="689"/>
                </a:cubicBezTo>
                <a:cubicBezTo>
                  <a:pt x="636" y="57"/>
                  <a:pt x="636" y="57"/>
                  <a:pt x="636" y="57"/>
                </a:cubicBezTo>
                <a:cubicBezTo>
                  <a:pt x="636" y="25"/>
                  <a:pt x="611" y="0"/>
                  <a:pt x="579" y="0"/>
                </a:cubicBezTo>
                <a:close/>
                <a:moveTo>
                  <a:pt x="43" y="689"/>
                </a:moveTo>
                <a:cubicBezTo>
                  <a:pt x="43" y="57"/>
                  <a:pt x="43" y="57"/>
                  <a:pt x="43" y="57"/>
                </a:cubicBezTo>
                <a:cubicBezTo>
                  <a:pt x="43" y="49"/>
                  <a:pt x="49" y="43"/>
                  <a:pt x="57" y="43"/>
                </a:cubicBezTo>
                <a:cubicBezTo>
                  <a:pt x="94" y="43"/>
                  <a:pt x="94" y="43"/>
                  <a:pt x="94" y="43"/>
                </a:cubicBezTo>
                <a:cubicBezTo>
                  <a:pt x="94" y="703"/>
                  <a:pt x="94" y="703"/>
                  <a:pt x="94" y="703"/>
                </a:cubicBezTo>
                <a:cubicBezTo>
                  <a:pt x="57" y="703"/>
                  <a:pt x="57" y="703"/>
                  <a:pt x="57" y="703"/>
                </a:cubicBezTo>
                <a:cubicBezTo>
                  <a:pt x="49" y="703"/>
                  <a:pt x="43" y="697"/>
                  <a:pt x="43" y="689"/>
                </a:cubicBezTo>
                <a:close/>
                <a:moveTo>
                  <a:pt x="593" y="689"/>
                </a:moveTo>
                <a:cubicBezTo>
                  <a:pt x="593" y="697"/>
                  <a:pt x="587" y="703"/>
                  <a:pt x="579" y="703"/>
                </a:cubicBezTo>
                <a:cubicBezTo>
                  <a:pt x="138" y="703"/>
                  <a:pt x="138" y="703"/>
                  <a:pt x="138" y="703"/>
                </a:cubicBezTo>
                <a:cubicBezTo>
                  <a:pt x="138" y="43"/>
                  <a:pt x="138" y="43"/>
                  <a:pt x="138" y="43"/>
                </a:cubicBezTo>
                <a:cubicBezTo>
                  <a:pt x="579" y="43"/>
                  <a:pt x="579" y="43"/>
                  <a:pt x="579" y="43"/>
                </a:cubicBezTo>
                <a:cubicBezTo>
                  <a:pt x="587" y="43"/>
                  <a:pt x="593" y="49"/>
                  <a:pt x="593" y="57"/>
                </a:cubicBezTo>
                <a:lnTo>
                  <a:pt x="593" y="6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720499" y="3545491"/>
            <a:ext cx="94122" cy="26579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720499" y="3482946"/>
            <a:ext cx="125456" cy="26579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9860706" y="3497821"/>
            <a:ext cx="95707" cy="310164"/>
          </a:xfrm>
          <a:custGeom>
            <a:rect l="l" t="t" r="r" b="b"/>
            <a:pathLst>
              <a:path w="153" h="498">
                <a:moveTo>
                  <a:pt x="0" y="76"/>
                </a:moveTo>
                <a:cubicBezTo>
                  <a:pt x="0" y="441"/>
                  <a:pt x="0" y="441"/>
                  <a:pt x="0" y="441"/>
                </a:cubicBezTo>
                <a:cubicBezTo>
                  <a:pt x="0" y="472"/>
                  <a:pt x="26" y="498"/>
                  <a:pt x="57" y="498"/>
                </a:cubicBezTo>
                <a:cubicBezTo>
                  <a:pt x="96" y="498"/>
                  <a:pt x="96" y="498"/>
                  <a:pt x="96" y="498"/>
                </a:cubicBezTo>
                <a:cubicBezTo>
                  <a:pt x="128" y="498"/>
                  <a:pt x="153" y="472"/>
                  <a:pt x="153" y="441"/>
                </a:cubicBezTo>
                <a:cubicBezTo>
                  <a:pt x="153" y="76"/>
                  <a:pt x="153" y="76"/>
                  <a:pt x="153" y="76"/>
                </a:cubicBezTo>
                <a:cubicBezTo>
                  <a:pt x="77" y="0"/>
                  <a:pt x="77" y="0"/>
                  <a:pt x="77" y="0"/>
                </a:cubicBezTo>
                <a:lnTo>
                  <a:pt x="0" y="76"/>
                </a:lnTo>
                <a:close/>
                <a:moveTo>
                  <a:pt x="109" y="441"/>
                </a:moveTo>
                <a:cubicBezTo>
                  <a:pt x="109" y="448"/>
                  <a:pt x="104" y="454"/>
                  <a:pt x="96" y="454"/>
                </a:cubicBezTo>
                <a:cubicBezTo>
                  <a:pt x="57" y="454"/>
                  <a:pt x="57" y="454"/>
                  <a:pt x="57" y="454"/>
                </a:cubicBezTo>
                <a:cubicBezTo>
                  <a:pt x="50" y="454"/>
                  <a:pt x="44" y="448"/>
                  <a:pt x="44" y="441"/>
                </a:cubicBezTo>
                <a:cubicBezTo>
                  <a:pt x="44" y="94"/>
                  <a:pt x="44" y="94"/>
                  <a:pt x="44" y="94"/>
                </a:cubicBezTo>
                <a:cubicBezTo>
                  <a:pt x="77" y="62"/>
                  <a:pt x="77" y="62"/>
                  <a:pt x="77" y="62"/>
                </a:cubicBezTo>
                <a:cubicBezTo>
                  <a:pt x="109" y="94"/>
                  <a:pt x="109" y="94"/>
                  <a:pt x="109" y="94"/>
                </a:cubicBezTo>
                <a:lnTo>
                  <a:pt x="109" y="44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3392143" y="1219497"/>
            <a:ext cx="3170677" cy="4729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安全帽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375135" y="1219497"/>
            <a:ext cx="2882266" cy="4729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937284" y="4693066"/>
            <a:ext cx="3170677" cy="4729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劳保鞋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920275" y="4693066"/>
            <a:ext cx="2882266" cy="4729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防护眼镜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个人防护装备选用及使用方法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将危险区域罩住，防止人员接触危险部位。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确保设备在危险状态下无法启动或继续运行。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提醒操作人员注意危险点和安全操作规程。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在紧急情况下，迅速切断设备电源，停止设备运行。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安全防护罩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安全联锁装置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安全警示标识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紧急停车装置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设备安全防护装置介绍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28" t="47900" r="43371"/>
          <a:stretch>
            <a:fillRect/>
          </a:stretch>
        </p:blipFill>
        <p:spPr>
          <a:xfrm>
            <a:off x="253270" y="3125078"/>
            <a:ext cx="5790019" cy="2808769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27171" y="123630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27171" y="2584561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27171" y="385950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27171" y="521288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77760" y="1545246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在发生紧急情况时，第一时间按下紧急停车按钮，切断设备电源。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077760" y="2807969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迅速组织人员撤离危险区域，确保人员安全。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077760" y="4141734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及时向车间主任或安全管理部门报告事故情况，请求支援。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77760" y="5445118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根据事故性质，采取相应的处置措施，如灭火、止血、包扎等。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077760" y="113743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立即停机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077760" y="248702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疏散人员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077760" y="378635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报告上级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077760" y="5107657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现场处置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紧急情况下的应对措施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安全操作规程及注意事项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https://d.book118.com/576030032155010050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2024-09-16T02:48:50.439</cp:lastPrinted>
  <dcterms:created xsi:type="dcterms:W3CDTF">2024-09-15T18:48:50Z</dcterms:created>
  <dcterms:modified xsi:type="dcterms:W3CDTF">2024-09-15T18:48:52Z</dcterms:modified>
</cp:coreProperties>
</file>