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9144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Relationship Id="rId2" Type="http://schemas.openxmlformats.org/officeDocument/2006/relationships/image" Target="../media/image2.emf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Relationship Id="rId2" Type="http://schemas.openxmlformats.org/officeDocument/2006/relationships/image" Target="../media/image3.jpeg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jpeg" /><Relationship Id="rId2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DF6B6-559F-48A0-B9EB-EEE0CF389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797BA-5961-4263-8509-23D975AD2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3AEBC-E652-417F-B7C9-7856B6E39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DE7F26-A06B-4213-89AB-61887FC8A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C0827F-AC6D-468B-8FEB-F676746BF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50B016-046E-4215-8EB7-9DCF0366A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3602D2-42AE-4BA9-A37D-CDB0CE747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A55EBE-64F0-4DFE-BC72-C56E87267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AF4B17-75BA-4766-B34E-2AB4F6389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FE21F-C944-44B2-A18A-5BCE05034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E5B878-FB3D-40A1-97BD-9AA67D2AB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Cov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32800" y="777600"/>
            <a:ext cx="5490000" cy="860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32800" y="1753200"/>
            <a:ext cx="5490000" cy="968400"/>
          </a:xfrm>
        </p:spPr>
        <p:txBody>
          <a:bodyPr/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0" indent="0" algn="l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</a:p>
          <a:p>
            <a:pPr lvl="1"/>
            <a:endParaRPr lang="en-GB"/>
          </a:p>
        </p:txBody>
      </p:sp>
      <p:pic>
        <p:nvPicPr>
          <p:cNvPr id="3074" name="Picture 2"/>
          <p:cNvPicPr>
            <a:picLocks noChangeAspect="1" noChangeArrowheads="1"/>
          </p:cNvPicPr>
          <p:nvPr userDrawn="1"/>
        </p:nvPicPr>
        <p:blipFill>
          <a:blip r:embed="rId1"/>
          <a:stretch>
            <a:fillRect/>
          </a:stretch>
        </p:blipFill>
        <p:spPr bwMode="black">
          <a:xfrm>
            <a:off x="2272460" y="5743988"/>
            <a:ext cx="983415" cy="745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</p:pic>
      <p:sp>
        <p:nvSpPr>
          <p:cNvPr id="8" name="Freeform 7"/>
          <p:cNvSpPr/>
          <p:nvPr userDrawn="1"/>
        </p:nvSpPr>
        <p:spPr bwMode="gray">
          <a:xfrm>
            <a:off x="2273498" y="2405185"/>
            <a:ext cx="6870502" cy="2495124"/>
          </a:xfrm>
          <a:custGeom>
            <a:cxnLst>
              <a:cxn ang="0">
                <a:pos x="0" y="1852"/>
              </a:cxn>
              <a:cxn ang="0">
                <a:pos x="5081" y="0"/>
              </a:cxn>
              <a:cxn ang="0">
                <a:pos x="5081" y="968"/>
              </a:cxn>
              <a:cxn ang="0">
                <a:pos x="0" y="1852"/>
              </a:cxn>
            </a:cxnLst>
            <a:rect l="0" t="0" r="r" b="b"/>
            <a:pathLst>
              <a:path w="5081" h="1851">
                <a:moveTo>
                  <a:pt x="0" y="1852"/>
                </a:moveTo>
                <a:lnTo>
                  <a:pt x="5081" y="0"/>
                </a:lnTo>
                <a:lnTo>
                  <a:pt x="5081" y="968"/>
                </a:lnTo>
                <a:lnTo>
                  <a:pt x="0" y="1852"/>
                </a:lnTo>
                <a:close/>
              </a:path>
            </a:pathLst>
          </a:custGeom>
          <a:solidFill>
            <a:schemeClr val="accent2"/>
          </a:soli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/>
          </a:p>
        </p:txBody>
      </p:sp>
      <p:pic>
        <p:nvPicPr>
          <p:cNvPr id="10" name="Picture 4"/>
          <p:cNvPicPr>
            <a:picLocks noChangeAspect="1" noChangeArrowheads="1"/>
          </p:cNvPicPr>
          <p:nvPr userDrawn="1"/>
        </p:nvPicPr>
        <p:blipFill>
          <a:blip r:embed="rId2"/>
          <a:stretch>
            <a:fillRect/>
          </a:stretch>
        </p:blipFill>
        <p:spPr bwMode="black">
          <a:xfrm>
            <a:off x="-762" y="4411632"/>
            <a:ext cx="2283067" cy="13387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Cover_photo_or_illustration_inp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32800" y="777600"/>
            <a:ext cx="5490000" cy="860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32800" y="1753200"/>
            <a:ext cx="5490000" cy="968400"/>
          </a:xfrm>
        </p:spPr>
        <p:txBody>
          <a:bodyPr/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0" indent="0" algn="l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</a:p>
          <a:p>
            <a:pPr lvl="1"/>
            <a:endParaRPr lang="en-GB"/>
          </a:p>
        </p:txBody>
      </p:sp>
      <p:pic>
        <p:nvPicPr>
          <p:cNvPr id="3074" name="Picture 2"/>
          <p:cNvPicPr>
            <a:picLocks noChangeAspect="1" noChangeArrowheads="1"/>
          </p:cNvPicPr>
          <p:nvPr userDrawn="1"/>
        </p:nvPicPr>
        <p:blipFill>
          <a:blip r:embed="rId1"/>
          <a:stretch>
            <a:fillRect/>
          </a:stretch>
        </p:blipFill>
        <p:spPr bwMode="black">
          <a:xfrm>
            <a:off x="2272460" y="5743988"/>
            <a:ext cx="983415" cy="745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</p:pic>
      <p:sp>
        <p:nvSpPr>
          <p:cNvPr id="8" name="Freeform 7"/>
          <p:cNvSpPr/>
          <p:nvPr userDrawn="1"/>
        </p:nvSpPr>
        <p:spPr bwMode="gray">
          <a:xfrm>
            <a:off x="2273498" y="2405185"/>
            <a:ext cx="6870502" cy="2495124"/>
          </a:xfrm>
          <a:custGeom>
            <a:cxnLst>
              <a:cxn ang="0">
                <a:pos x="0" y="1852"/>
              </a:cxn>
              <a:cxn ang="0">
                <a:pos x="5081" y="0"/>
              </a:cxn>
              <a:cxn ang="0">
                <a:pos x="5081" y="968"/>
              </a:cxn>
              <a:cxn ang="0">
                <a:pos x="0" y="1852"/>
              </a:cxn>
            </a:cxnLst>
            <a:rect l="0" t="0" r="r" b="b"/>
            <a:pathLst>
              <a:path w="5081" h="1851">
                <a:moveTo>
                  <a:pt x="0" y="1852"/>
                </a:moveTo>
                <a:lnTo>
                  <a:pt x="5081" y="0"/>
                </a:lnTo>
                <a:lnTo>
                  <a:pt x="5081" y="968"/>
                </a:lnTo>
                <a:lnTo>
                  <a:pt x="0" y="1852"/>
                </a:lnTo>
                <a:close/>
              </a:path>
            </a:pathLst>
          </a:custGeom>
          <a:solidFill>
            <a:schemeClr val="accent2"/>
          </a:soli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/>
          </a:p>
        </p:txBody>
      </p:sp>
      <p:sp>
        <p:nvSpPr>
          <p:cNvPr id="9" name="Freeform 8"/>
          <p:cNvSpPr/>
          <p:nvPr userDrawn="1"/>
        </p:nvSpPr>
        <p:spPr>
          <a:xfrm>
            <a:off x="-9144" y="3000375"/>
            <a:ext cx="2286000" cy="2729861"/>
          </a:xfrm>
          <a:custGeom>
            <a:gdLst>
              <a:gd name="connsiteX0" fmla="*/ 0 w 2286000"/>
              <a:gd name="connsiteY0" fmla="*/ 2729861 h 2729861"/>
              <a:gd name="connsiteX1" fmla="*/ 9144 w 2286000"/>
              <a:gd name="connsiteY1" fmla="*/ 0 h 2729861"/>
              <a:gd name="connsiteX2" fmla="*/ 2286000 w 2286000"/>
              <a:gd name="connsiteY2" fmla="*/ 1897691 h 2729861"/>
              <a:gd name="connsiteX3" fmla="*/ 0 w 2286000"/>
              <a:gd name="connsiteY3" fmla="*/ 2729861 h 27298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0" h="2729861">
                <a:moveTo>
                  <a:pt x="0" y="2729861"/>
                </a:moveTo>
                <a:lnTo>
                  <a:pt x="9144" y="0"/>
                </a:lnTo>
                <a:lnTo>
                  <a:pt x="2286000" y="1897691"/>
                </a:lnTo>
                <a:lnTo>
                  <a:pt x="0" y="2729861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>
              <a:solidFill>
                <a:schemeClr val="tx1"/>
              </a:solidFill>
            </a:endParaRPr>
          </a:p>
        </p:txBody>
      </p:sp>
      <p:sp>
        <p:nvSpPr>
          <p:cNvPr id="11" name="TextBox 10"/>
          <p:cNvSpPr txBox="1"/>
          <p:nvPr userDrawn="1"/>
        </p:nvSpPr>
        <p:spPr>
          <a:xfrm>
            <a:off x="65318" y="4047893"/>
            <a:ext cx="1785784" cy="1083374"/>
          </a:xfrm>
          <a:prstGeom prst="rect">
            <a:avLst/>
          </a:prstGeom>
          <a:noFill/>
        </p:spPr>
        <p:txBody>
          <a:bodyPr wrap="square" lIns="0" tIns="36576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Tx/>
              <a:buNone/>
            </a:pPr>
            <a:r>
              <a:rPr lang="en-US" sz="1600" b="1" smtClean="0">
                <a:solidFill>
                  <a:schemeClr val="accent2"/>
                </a:solidFill>
              </a:rPr>
              <a:t>Placeholder image — to replace this image, select View&gt;Notes Page</a:t>
            </a: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Standard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Presentation title</a:t>
            </a:r>
            <a:endParaRPr lang="en-GB"/>
          </a:p>
        </p:txBody>
      </p:sp>
      <p:sp>
        <p:nvSpPr>
          <p:cNvPr id="7" name="Line 10"/>
          <p:cNvSpPr>
            <a:spLocks noChangeShapeType="1"/>
          </p:cNvSpPr>
          <p:nvPr userDrawn="1"/>
        </p:nvSpPr>
        <p:spPr bwMode="auto">
          <a:xfrm>
            <a:off x="457200" y="1044000"/>
            <a:ext cx="8229600" cy="0"/>
          </a:xfrm>
          <a:prstGeom prst="line">
            <a:avLst/>
          </a:prstGeom>
          <a:noFill/>
          <a:ln w="19050">
            <a:solidFill>
              <a:schemeClr val="accent2"/>
            </a:solidFill>
            <a:round/>
          </a:ln>
          <a:effectLst/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noProof="0">
              <a:solidFill>
                <a:schemeClr val="bg1"/>
              </a:solidFill>
            </a:endParaRPr>
          </a:p>
        </p:txBody>
      </p:sp>
      <p:sp>
        <p:nvSpPr>
          <p:cNvPr id="8" name="Line 11"/>
          <p:cNvSpPr>
            <a:spLocks noChangeShapeType="1"/>
          </p:cNvSpPr>
          <p:nvPr userDrawn="1"/>
        </p:nvSpPr>
        <p:spPr bwMode="auto">
          <a:xfrm>
            <a:off x="457200" y="6242400"/>
            <a:ext cx="8229600" cy="0"/>
          </a:xfrm>
          <a:prstGeom prst="line">
            <a:avLst/>
          </a:prstGeom>
          <a:noFill/>
          <a:ln w="3175">
            <a:solidFill>
              <a:srgbClr val="808080"/>
            </a:solidFill>
            <a:round/>
          </a:ln>
          <a:effectLst/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noProof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Presentation title</a:t>
            </a:r>
            <a:endParaRPr lang="en-GB"/>
          </a:p>
        </p:txBody>
      </p:sp>
      <p:sp>
        <p:nvSpPr>
          <p:cNvPr id="7" name="Line 10"/>
          <p:cNvSpPr>
            <a:spLocks noChangeShapeType="1"/>
          </p:cNvSpPr>
          <p:nvPr userDrawn="1"/>
        </p:nvSpPr>
        <p:spPr bwMode="auto">
          <a:xfrm>
            <a:off x="457200" y="1044000"/>
            <a:ext cx="8229600" cy="0"/>
          </a:xfrm>
          <a:prstGeom prst="line">
            <a:avLst/>
          </a:prstGeom>
          <a:noFill/>
          <a:ln w="19050">
            <a:solidFill>
              <a:schemeClr val="accent2"/>
            </a:solidFill>
            <a:round/>
          </a:ln>
          <a:effectLst/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noProof="0">
              <a:solidFill>
                <a:schemeClr val="bg1"/>
              </a:solidFill>
            </a:endParaRPr>
          </a:p>
        </p:txBody>
      </p:sp>
      <p:sp>
        <p:nvSpPr>
          <p:cNvPr id="8" name="Line 11"/>
          <p:cNvSpPr>
            <a:spLocks noChangeShapeType="1"/>
          </p:cNvSpPr>
          <p:nvPr userDrawn="1"/>
        </p:nvSpPr>
        <p:spPr bwMode="auto">
          <a:xfrm>
            <a:off x="457200" y="6242400"/>
            <a:ext cx="8229600" cy="0"/>
          </a:xfrm>
          <a:prstGeom prst="line">
            <a:avLst/>
          </a:prstGeom>
          <a:noFill/>
          <a:ln w="3175">
            <a:solidFill>
              <a:srgbClr val="808080"/>
            </a:solidFill>
            <a:round/>
          </a:ln>
          <a:effectLst/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noProof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lumns, no headings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Presentation title</a:t>
            </a:r>
            <a:endParaRPr lang="en-GB"/>
          </a:p>
        </p:txBody>
      </p:sp>
      <p:sp>
        <p:nvSpPr>
          <p:cNvPr id="8" name="Line 10"/>
          <p:cNvSpPr>
            <a:spLocks noChangeShapeType="1"/>
          </p:cNvSpPr>
          <p:nvPr userDrawn="1"/>
        </p:nvSpPr>
        <p:spPr bwMode="auto">
          <a:xfrm>
            <a:off x="457200" y="1044000"/>
            <a:ext cx="8229600" cy="0"/>
          </a:xfrm>
          <a:prstGeom prst="line">
            <a:avLst/>
          </a:prstGeom>
          <a:noFill/>
          <a:ln w="19050">
            <a:solidFill>
              <a:schemeClr val="accent2"/>
            </a:solidFill>
            <a:round/>
          </a:ln>
          <a:effectLst/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noProof="0">
              <a:solidFill>
                <a:schemeClr val="bg1"/>
              </a:solidFill>
            </a:endParaRPr>
          </a:p>
        </p:txBody>
      </p:sp>
      <p:sp>
        <p:nvSpPr>
          <p:cNvPr id="12" name="Line 11"/>
          <p:cNvSpPr>
            <a:spLocks noChangeShapeType="1"/>
          </p:cNvSpPr>
          <p:nvPr userDrawn="1"/>
        </p:nvSpPr>
        <p:spPr bwMode="auto">
          <a:xfrm>
            <a:off x="457200" y="6242400"/>
            <a:ext cx="8229600" cy="0"/>
          </a:xfrm>
          <a:prstGeom prst="line">
            <a:avLst/>
          </a:prstGeom>
          <a:noFill/>
          <a:ln w="3175">
            <a:solidFill>
              <a:srgbClr val="808080"/>
            </a:solidFill>
            <a:round/>
          </a:ln>
          <a:effectLst/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noProof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wo columns with headings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6000"/>
            <a:ext cx="4042800" cy="3994963"/>
          </a:xfrm>
        </p:spPr>
        <p:txBody>
          <a:bodyPr/>
          <a:lstStyle>
            <a:lvl1pPr>
              <a:defRPr sz="24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1200" y="2178000"/>
            <a:ext cx="4042800" cy="3994963"/>
          </a:xfrm>
        </p:spPr>
        <p:txBody>
          <a:bodyPr/>
          <a:lstStyle>
            <a:lvl1pPr>
              <a:defRPr sz="24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Presentation title</a:t>
            </a:r>
            <a:endParaRPr lang="en-GB"/>
          </a:p>
        </p:txBody>
      </p:sp>
      <p:sp>
        <p:nvSpPr>
          <p:cNvPr id="8" name="Line 10"/>
          <p:cNvSpPr>
            <a:spLocks noChangeShapeType="1"/>
          </p:cNvSpPr>
          <p:nvPr userDrawn="1"/>
        </p:nvSpPr>
        <p:spPr bwMode="auto">
          <a:xfrm>
            <a:off x="457200" y="1044000"/>
            <a:ext cx="8229600" cy="0"/>
          </a:xfrm>
          <a:prstGeom prst="line">
            <a:avLst/>
          </a:prstGeom>
          <a:noFill/>
          <a:ln w="19050">
            <a:solidFill>
              <a:schemeClr val="accent2"/>
            </a:solidFill>
            <a:round/>
          </a:ln>
          <a:effectLst/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noProof="0">
              <a:solidFill>
                <a:schemeClr val="bg1"/>
              </a:solidFill>
            </a:endParaRP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2"/>
          </p:nvPr>
        </p:nvSpPr>
        <p:spPr>
          <a:xfrm>
            <a:off x="457200" y="1490400"/>
            <a:ext cx="4042800" cy="640800"/>
          </a:xfrm>
        </p:spPr>
        <p:txBody>
          <a:bodyPr anchor="b" anchorCtr="0"/>
          <a:lstStyle>
            <a:lvl1pPr>
              <a:buNone/>
              <a:defRPr b="1"/>
            </a:lvl1pPr>
          </a:lstStyle>
          <a:p>
            <a:pPr lvl="0"/>
            <a:endParaRPr lang="en-GB"/>
          </a:p>
        </p:txBody>
      </p:sp>
      <p:sp>
        <p:nvSpPr>
          <p:cNvPr id="1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651200" y="1490400"/>
            <a:ext cx="4042800" cy="640800"/>
          </a:xfrm>
        </p:spPr>
        <p:txBody>
          <a:bodyPr anchor="b" anchorCtr="0"/>
          <a:lstStyle>
            <a:lvl1pPr>
              <a:buNone/>
              <a:defRPr b="1"/>
            </a:lvl1pPr>
          </a:lstStyle>
          <a:p>
            <a:pPr lvl="0"/>
            <a:endParaRPr lang="en-GB"/>
          </a:p>
        </p:txBody>
      </p:sp>
      <p:sp>
        <p:nvSpPr>
          <p:cNvPr id="9" name="Line 11"/>
          <p:cNvSpPr>
            <a:spLocks noChangeShapeType="1"/>
          </p:cNvSpPr>
          <p:nvPr userDrawn="1"/>
        </p:nvSpPr>
        <p:spPr bwMode="auto">
          <a:xfrm>
            <a:off x="457200" y="6242400"/>
            <a:ext cx="8229600" cy="0"/>
          </a:xfrm>
          <a:prstGeom prst="line">
            <a:avLst/>
          </a:prstGeom>
          <a:noFill/>
          <a:ln w="3175">
            <a:solidFill>
              <a:srgbClr val="808080"/>
            </a:solidFill>
            <a:round/>
          </a:ln>
          <a:effectLst/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noProof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Key statem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Footer Placeholder 1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smtClean="0"/>
              <a:t>Presentation title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1"/>
          </p:nvPr>
        </p:nvSpPr>
        <p:spPr>
          <a:xfrm>
            <a:off x="455614" y="1025525"/>
            <a:ext cx="8229600" cy="1643063"/>
          </a:xfrm>
        </p:spPr>
        <p:txBody>
          <a:bodyPr/>
          <a:lstStyle>
            <a:lvl1pPr marL="0" indent="0" algn="l">
              <a:lnSpc>
                <a:spcPct val="85000"/>
              </a:lnSpc>
              <a:spcBef>
                <a:spcPct val="0"/>
              </a:spcBef>
              <a:buNone/>
              <a:defRPr sz="5000" b="1">
                <a:solidFill>
                  <a:schemeClr val="bg2"/>
                </a:solidFill>
                <a:latin typeface="+mj-lt"/>
              </a:defRPr>
            </a:lvl1pPr>
            <a:lvl2pPr marL="0" indent="0">
              <a:buNone/>
              <a:defRPr/>
            </a:lvl2pPr>
            <a:lvl3pPr marL="0" indent="0">
              <a:buNone/>
              <a:defRPr/>
            </a:lvl3pPr>
            <a:lvl4pPr marL="0" indent="0">
              <a:buNone/>
              <a:defRPr/>
            </a:lvl4pPr>
            <a:lvl5pPr marL="0" indent="0"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Line 11"/>
          <p:cNvSpPr>
            <a:spLocks noChangeShapeType="1"/>
          </p:cNvSpPr>
          <p:nvPr userDrawn="1"/>
        </p:nvSpPr>
        <p:spPr bwMode="auto">
          <a:xfrm>
            <a:off x="457200" y="6242400"/>
            <a:ext cx="8229600" cy="0"/>
          </a:xfrm>
          <a:prstGeom prst="line">
            <a:avLst/>
          </a:prstGeom>
          <a:noFill/>
          <a:ln w="3175">
            <a:solidFill>
              <a:srgbClr val="808080"/>
            </a:solidFill>
            <a:round/>
          </a:ln>
          <a:effectLst/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noProof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3011205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Divider 1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itle Placeholder 1"/>
          <p:cNvSpPr>
            <a:spLocks noGrp="1"/>
          </p:cNvSpPr>
          <p:nvPr>
            <p:ph type="title"/>
          </p:nvPr>
        </p:nvSpPr>
        <p:spPr>
          <a:xfrm>
            <a:off x="457200" y="201168"/>
            <a:ext cx="8229600" cy="80467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l">
              <a:defRPr/>
            </a:lvl1pPr>
          </a:lstStyle>
          <a:p>
            <a:pPr lvl="0" algn="l" fontAlgn="base">
              <a:lnSpc>
                <a:spcPct val="85000"/>
              </a:lnSpc>
              <a:spcAft>
                <a:spcPct val="0"/>
              </a:spcAft>
            </a:pPr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smtClean="0"/>
              <a:t>Presentation title</a:t>
            </a:r>
            <a:endParaRPr lang="en-US"/>
          </a:p>
        </p:txBody>
      </p:sp>
      <p:sp>
        <p:nvSpPr>
          <p:cNvPr id="6" name="Freeform 5"/>
          <p:cNvSpPr/>
          <p:nvPr userDrawn="1"/>
        </p:nvSpPr>
        <p:spPr bwMode="gray">
          <a:xfrm>
            <a:off x="457200" y="1039813"/>
            <a:ext cx="8229600" cy="5184775"/>
          </a:xfrm>
          <a:custGeom>
            <a:cxnLst>
              <a:cxn ang="0">
                <a:pos x="0" y="0"/>
              </a:cxn>
              <a:cxn ang="0">
                <a:pos x="0" y="3266"/>
              </a:cxn>
              <a:cxn ang="0">
                <a:pos x="5184" y="2352"/>
              </a:cxn>
              <a:cxn ang="0">
                <a:pos x="5184" y="0"/>
              </a:cxn>
              <a:cxn ang="0">
                <a:pos x="0" y="0"/>
              </a:cxn>
            </a:cxnLst>
            <a:rect l="0" t="0" r="r" b="b"/>
            <a:pathLst>
              <a:path w="5184" h="3265">
                <a:moveTo>
                  <a:pt x="0" y="0"/>
                </a:moveTo>
                <a:lnTo>
                  <a:pt x="0" y="3266"/>
                </a:lnTo>
                <a:lnTo>
                  <a:pt x="5184" y="2352"/>
                </a:lnTo>
                <a:lnTo>
                  <a:pt x="5184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940894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Divider 2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itle Placeholder 1"/>
          <p:cNvSpPr>
            <a:spLocks noGrp="1"/>
          </p:cNvSpPr>
          <p:nvPr>
            <p:ph type="title"/>
          </p:nvPr>
        </p:nvSpPr>
        <p:spPr>
          <a:xfrm>
            <a:off x="457200" y="201168"/>
            <a:ext cx="8229600" cy="80467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l">
              <a:defRPr/>
            </a:lvl1pPr>
          </a:lstStyle>
          <a:p>
            <a:pPr lvl="0" algn="l" fontAlgn="base">
              <a:lnSpc>
                <a:spcPct val="85000"/>
              </a:lnSpc>
              <a:spcAft>
                <a:spcPct val="0"/>
              </a:spcAft>
            </a:pPr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smtClean="0"/>
              <a:t>Presentation title</a:t>
            </a:r>
            <a:endParaRPr lang="en-US"/>
          </a:p>
        </p:txBody>
      </p:sp>
      <p:sp>
        <p:nvSpPr>
          <p:cNvPr id="6" name="Freeform 5"/>
          <p:cNvSpPr/>
          <p:nvPr userDrawn="1"/>
        </p:nvSpPr>
        <p:spPr bwMode="gray">
          <a:xfrm>
            <a:off x="457200" y="1040400"/>
            <a:ext cx="8229600" cy="5184775"/>
          </a:xfrm>
          <a:custGeom>
            <a:cxnLst>
              <a:cxn ang="0">
                <a:pos x="0" y="0"/>
              </a:cxn>
              <a:cxn ang="0">
                <a:pos x="0" y="3266"/>
              </a:cxn>
              <a:cxn ang="0">
                <a:pos x="5184" y="2352"/>
              </a:cxn>
              <a:cxn ang="0">
                <a:pos x="5184" y="0"/>
              </a:cxn>
              <a:cxn ang="0">
                <a:pos x="0" y="0"/>
              </a:cxn>
            </a:cxnLst>
            <a:rect l="0" t="0" r="r" b="b"/>
            <a:pathLst>
              <a:path w="5184" h="3265">
                <a:moveTo>
                  <a:pt x="0" y="0"/>
                </a:moveTo>
                <a:lnTo>
                  <a:pt x="0" y="3266"/>
                </a:lnTo>
                <a:lnTo>
                  <a:pt x="5184" y="2352"/>
                </a:lnTo>
                <a:lnTo>
                  <a:pt x="5184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647806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Divider 3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itle Placeholder 1"/>
          <p:cNvSpPr>
            <a:spLocks noGrp="1"/>
          </p:cNvSpPr>
          <p:nvPr>
            <p:ph type="title"/>
          </p:nvPr>
        </p:nvSpPr>
        <p:spPr>
          <a:xfrm>
            <a:off x="457200" y="201168"/>
            <a:ext cx="8229600" cy="80467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l">
              <a:defRPr/>
            </a:lvl1pPr>
          </a:lstStyle>
          <a:p>
            <a:pPr lvl="0" algn="l" fontAlgn="base">
              <a:lnSpc>
                <a:spcPct val="85000"/>
              </a:lnSpc>
              <a:spcAft>
                <a:spcPct val="0"/>
              </a:spcAft>
            </a:pPr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smtClean="0"/>
              <a:t>Presentation title</a:t>
            </a:r>
            <a:endParaRPr lang="en-US"/>
          </a:p>
        </p:txBody>
      </p:sp>
      <p:pic>
        <p:nvPicPr>
          <p:cNvPr id="7" name="Picture 2"/>
          <p:cNvPicPr>
            <a:picLocks noChangeAspect="1" noChangeArrowheads="1"/>
          </p:cNvPicPr>
          <p:nvPr userDrawn="1"/>
        </p:nvPicPr>
        <p:blipFill>
          <a:blip r:embed="rId1"/>
          <a:stretch>
            <a:fillRect/>
          </a:stretch>
        </p:blipFill>
        <p:spPr bwMode="auto">
          <a:xfrm>
            <a:off x="457200" y="1044000"/>
            <a:ext cx="8225549" cy="51840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</p:pic>
    </p:spTree>
    <p:extLst>
      <p:ext uri="{BB962C8B-B14F-4D97-AF65-F5344CB8AC3E}">
        <p14:creationId xmlns:p14="http://schemas.microsoft.com/office/powerpoint/2010/main" val="3195521078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Divider 4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itle Placeholder 1"/>
          <p:cNvSpPr>
            <a:spLocks noGrp="1"/>
          </p:cNvSpPr>
          <p:nvPr>
            <p:ph type="title"/>
          </p:nvPr>
        </p:nvSpPr>
        <p:spPr>
          <a:xfrm>
            <a:off x="457200" y="201168"/>
            <a:ext cx="8229600" cy="80467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l">
              <a:defRPr/>
            </a:lvl1pPr>
          </a:lstStyle>
          <a:p>
            <a:pPr lvl="0" algn="l" fontAlgn="base">
              <a:lnSpc>
                <a:spcPct val="85000"/>
              </a:lnSpc>
              <a:spcAft>
                <a:spcPct val="0"/>
              </a:spcAft>
            </a:pPr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smtClean="0"/>
              <a:t>Presentation title</a:t>
            </a:r>
            <a:endParaRPr lang="en-US"/>
          </a:p>
        </p:txBody>
      </p:sp>
      <p:sp>
        <p:nvSpPr>
          <p:cNvPr id="5" name="Freeform 5"/>
          <p:cNvSpPr/>
          <p:nvPr userDrawn="1"/>
        </p:nvSpPr>
        <p:spPr bwMode="gray">
          <a:xfrm>
            <a:off x="457200" y="1040400"/>
            <a:ext cx="8229600" cy="5184775"/>
          </a:xfrm>
          <a:custGeom>
            <a:cxnLst>
              <a:cxn ang="0">
                <a:pos x="0" y="0"/>
              </a:cxn>
              <a:cxn ang="0">
                <a:pos x="0" y="3266"/>
              </a:cxn>
              <a:cxn ang="0">
                <a:pos x="5184" y="2352"/>
              </a:cxn>
              <a:cxn ang="0">
                <a:pos x="5184" y="0"/>
              </a:cxn>
              <a:cxn ang="0">
                <a:pos x="0" y="0"/>
              </a:cxn>
            </a:cxnLst>
            <a:rect l="0" t="0" r="r" b="b"/>
            <a:pathLst>
              <a:path w="5184" h="3265">
                <a:moveTo>
                  <a:pt x="0" y="0"/>
                </a:moveTo>
                <a:lnTo>
                  <a:pt x="0" y="3266"/>
                </a:lnTo>
                <a:lnTo>
                  <a:pt x="5184" y="2352"/>
                </a:lnTo>
                <a:lnTo>
                  <a:pt x="5184" y="0"/>
                </a:lnTo>
                <a:lnTo>
                  <a:pt x="0" y="0"/>
                </a:lnTo>
                <a:close/>
              </a:path>
            </a:pathLst>
          </a:custGeom>
          <a:blipFill dpi="0" rotWithShape="1">
            <a:blip r:embed="rId1"/>
            <a:stretch>
              <a:fillRect/>
            </a:stretch>
          </a:blip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647806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Empt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Footer Placeholder 1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smtClean="0"/>
              <a:t>Presentation title</a:t>
            </a:r>
            <a:endParaRPr lang="en-US"/>
          </a:p>
        </p:txBody>
      </p:sp>
      <p:sp>
        <p:nvSpPr>
          <p:cNvPr id="7" name="Line 11"/>
          <p:cNvSpPr>
            <a:spLocks noChangeShapeType="1"/>
          </p:cNvSpPr>
          <p:nvPr userDrawn="1"/>
        </p:nvSpPr>
        <p:spPr bwMode="auto">
          <a:xfrm>
            <a:off x="455613" y="6243638"/>
            <a:ext cx="8229600" cy="0"/>
          </a:xfrm>
          <a:prstGeom prst="line">
            <a:avLst/>
          </a:prstGeom>
          <a:noFill/>
          <a:ln w="3175">
            <a:solidFill>
              <a:srgbClr val="808080"/>
            </a:solidFill>
            <a:round/>
          </a:ln>
          <a:effectLst/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noProof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0680830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Final leg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Line 11"/>
          <p:cNvSpPr>
            <a:spLocks noChangeShapeType="1"/>
          </p:cNvSpPr>
          <p:nvPr userDrawn="1"/>
        </p:nvSpPr>
        <p:spPr bwMode="auto">
          <a:xfrm>
            <a:off x="455613" y="6243638"/>
            <a:ext cx="8229600" cy="0"/>
          </a:xfrm>
          <a:prstGeom prst="line">
            <a:avLst/>
          </a:prstGeom>
          <a:noFill/>
          <a:ln w="3175">
            <a:solidFill>
              <a:srgbClr val="808080"/>
            </a:solidFill>
            <a:round/>
          </a:ln>
          <a:effectLst/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noProof="0">
              <a:solidFill>
                <a:schemeClr val="bg1"/>
              </a:solidFill>
            </a:endParaRPr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455612" y="719139"/>
            <a:ext cx="3506400" cy="5210062"/>
          </a:xfrm>
        </p:spPr>
        <p:txBody>
          <a:bodyPr/>
          <a:lstStyle>
            <a:lvl1pPr marL="0" indent="0" algn="l" defTabSz="995363" rtl="0" fontAlgn="base">
              <a:lnSpc>
                <a:spcPct val="100000"/>
              </a:lnSpc>
              <a:spcBef>
                <a:spcPct val="70000"/>
              </a:spcBef>
              <a:spcAft>
                <a:spcPct val="0"/>
              </a:spcAft>
              <a:buSzTx/>
              <a:buNone/>
              <a:defRPr lang="en-US" sz="1200" kern="1200" noProof="0" smtClean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0" indent="0" algn="l" defTabSz="995363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lang="en-US" sz="900" b="1" kern="1200" noProof="0" smtClean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76213" indent="-176213" algn="l" defTabSz="995363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  <a:defRPr lang="en-US" sz="900" b="1" kern="1200" noProof="0" smtClean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0" indent="0" algn="l" defTabSz="995363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lang="en-US" sz="800" kern="1200" noProof="0" smtClean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188913" indent="-188913" algn="l" defTabSz="995363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  <a:defRPr lang="en-US" sz="800" kern="1200" noProof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</a:lstStyle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090007778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276718961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1600"/>
            <a:ext cx="8229600" cy="860400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5600"/>
            <a:ext cx="8229600" cy="4698000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8400" y="6415200"/>
            <a:ext cx="3434400" cy="201600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1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mtClean="0"/>
              <a:t>Presentation title</a:t>
            </a:r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57200" y="6415200"/>
            <a:ext cx="720000" cy="19800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100" smtClean="0">
                <a:solidFill>
                  <a:schemeClr val="bg1"/>
                </a:solidFill>
              </a:rPr>
              <a:t>Page </a:t>
            </a:r>
            <a:fld id="{9AE4D82F-B047-469B-AC52-A46321747EAF}" type="slidenum">
              <a:rPr lang="en-GB" sz="1100" smtClean="0">
                <a:solidFill>
                  <a:schemeClr val="bg1"/>
                </a:solidFill>
              </a:rPr>
              <a:t>‹#›</a:t>
            </a:fld>
            <a:endParaRPr lang="en-GB" sz="1100">
              <a:solidFill>
                <a:schemeClr val="bg1"/>
              </a:solidFill>
            </a:endParaRPr>
          </a:p>
        </p:txBody>
      </p:sp>
      <p:grpSp>
        <p:nvGrpSpPr>
          <p:cNvPr id="9" name="Group 8"/>
          <p:cNvGrpSpPr/>
          <p:nvPr/>
        </p:nvGrpSpPr>
        <p:grpSpPr>
          <a:xfrm>
            <a:off x="8348663" y="6450013"/>
            <a:ext cx="338137" cy="204787"/>
            <a:chOff x="8348663" y="6450013"/>
            <a:chExt cx="338137" cy="204787"/>
          </a:xfrm>
          <a:solidFill>
            <a:srgbClr val="FFFFFF"/>
          </a:solidFill>
        </p:grpSpPr>
        <p:sp>
          <p:nvSpPr>
            <p:cNvPr id="10" name="Freeform 5"/>
            <p:cNvSpPr/>
            <p:nvPr userDrawn="1"/>
          </p:nvSpPr>
          <p:spPr bwMode="black">
            <a:xfrm>
              <a:off x="8348663" y="6450013"/>
              <a:ext cx="163512" cy="204787"/>
            </a:xfrm>
            <a:custGeom>
              <a:cxnLst>
                <a:cxn ang="0">
                  <a:pos x="39" y="78"/>
                </a:cxn>
                <a:cxn ang="0">
                  <a:pos x="85" y="78"/>
                </a:cxn>
                <a:cxn ang="0">
                  <a:pos x="85" y="51"/>
                </a:cxn>
                <a:cxn ang="0">
                  <a:pos x="39" y="51"/>
                </a:cxn>
                <a:cxn ang="0">
                  <a:pos x="39" y="30"/>
                </a:cxn>
                <a:cxn ang="0">
                  <a:pos x="90" y="30"/>
                </a:cxn>
                <a:cxn ang="0">
                  <a:pos x="73" y="0"/>
                </a:cxn>
                <a:cxn ang="0">
                  <a:pos x="0" y="0"/>
                </a:cxn>
                <a:cxn ang="0">
                  <a:pos x="0" y="129"/>
                </a:cxn>
                <a:cxn ang="0">
                  <a:pos x="103" y="129"/>
                </a:cxn>
                <a:cxn ang="0">
                  <a:pos x="103" y="99"/>
                </a:cxn>
                <a:cxn ang="0">
                  <a:pos x="39" y="99"/>
                </a:cxn>
                <a:cxn ang="0">
                  <a:pos x="39" y="78"/>
                </a:cxn>
              </a:cxnLst>
              <a:rect l="0" t="0" r="r" b="b"/>
              <a:pathLst>
                <a:path w="103" h="129">
                  <a:moveTo>
                    <a:pt x="39" y="78"/>
                  </a:moveTo>
                  <a:lnTo>
                    <a:pt x="85" y="78"/>
                  </a:lnTo>
                  <a:lnTo>
                    <a:pt x="85" y="51"/>
                  </a:lnTo>
                  <a:lnTo>
                    <a:pt x="39" y="51"/>
                  </a:lnTo>
                  <a:lnTo>
                    <a:pt x="39" y="30"/>
                  </a:lnTo>
                  <a:lnTo>
                    <a:pt x="90" y="30"/>
                  </a:lnTo>
                  <a:lnTo>
                    <a:pt x="73" y="0"/>
                  </a:lnTo>
                  <a:lnTo>
                    <a:pt x="0" y="0"/>
                  </a:lnTo>
                  <a:lnTo>
                    <a:pt x="0" y="129"/>
                  </a:lnTo>
                  <a:lnTo>
                    <a:pt x="103" y="129"/>
                  </a:lnTo>
                  <a:lnTo>
                    <a:pt x="103" y="99"/>
                  </a:lnTo>
                  <a:lnTo>
                    <a:pt x="39" y="99"/>
                  </a:lnTo>
                  <a:lnTo>
                    <a:pt x="39" y="78"/>
                  </a:ln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1" name="Freeform 6"/>
            <p:cNvSpPr/>
            <p:nvPr userDrawn="1"/>
          </p:nvSpPr>
          <p:spPr bwMode="black">
            <a:xfrm>
              <a:off x="8483600" y="6450013"/>
              <a:ext cx="203200" cy="204787"/>
            </a:xfrm>
            <a:custGeom>
              <a:cxnLst>
                <a:cxn ang="0">
                  <a:pos x="86" y="0"/>
                </a:cxn>
                <a:cxn ang="0">
                  <a:pos x="64" y="42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45" y="78"/>
                </a:cxn>
                <a:cxn ang="0">
                  <a:pos x="45" y="129"/>
                </a:cxn>
                <a:cxn ang="0">
                  <a:pos x="83" y="129"/>
                </a:cxn>
                <a:cxn ang="0">
                  <a:pos x="83" y="78"/>
                </a:cxn>
                <a:cxn ang="0">
                  <a:pos x="128" y="0"/>
                </a:cxn>
                <a:cxn ang="0">
                  <a:pos x="86" y="0"/>
                </a:cxn>
              </a:cxnLst>
              <a:rect l="0" t="0" r="r" b="b"/>
              <a:pathLst>
                <a:path w="128" h="129">
                  <a:moveTo>
                    <a:pt x="86" y="0"/>
                  </a:moveTo>
                  <a:lnTo>
                    <a:pt x="64" y="42"/>
                  </a:lnTo>
                  <a:lnTo>
                    <a:pt x="42" y="0"/>
                  </a:lnTo>
                  <a:lnTo>
                    <a:pt x="0" y="0"/>
                  </a:lnTo>
                  <a:lnTo>
                    <a:pt x="45" y="78"/>
                  </a:lnTo>
                  <a:lnTo>
                    <a:pt x="45" y="129"/>
                  </a:lnTo>
                  <a:lnTo>
                    <a:pt x="83" y="129"/>
                  </a:lnTo>
                  <a:lnTo>
                    <a:pt x="83" y="78"/>
                  </a:lnTo>
                  <a:lnTo>
                    <a:pt x="128" y="0"/>
                  </a:lnTo>
                  <a:lnTo>
                    <a:pt x="86" y="0"/>
                  </a:ln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2" r:id="rId2"/>
    <p:sldLayoutId id="2147483725" r:id="rId3"/>
    <p:sldLayoutId id="2147483726" r:id="rId4"/>
    <p:sldLayoutId id="2147483727" r:id="rId5"/>
    <p:sldLayoutId id="2147483728" r:id="rId6"/>
    <p:sldLayoutId id="2147483729" r:id="rId7"/>
    <p:sldLayoutId id="2147483730" r:id="rId8"/>
    <p:sldLayoutId id="2147483731" r:id="rId9"/>
    <p:sldLayoutId id="2147483732" r:id="rId10"/>
    <p:sldLayoutId id="2147483733" r:id="rId11"/>
    <p:sldLayoutId id="2147483734" r:id="rId12"/>
    <p:sldLayoutId id="2147483735" r:id="rId13"/>
    <p:sldLayoutId id="2147483736" r:id="rId14"/>
  </p:sldLayoutIdLst>
  <p:transition/>
  <p:timing/>
  <p:hf sldNum="0" hd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3000" b="1" kern="1200">
          <a:solidFill>
            <a:schemeClr val="bg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accent2"/>
        </a:buClr>
        <a:buSzPct val="70000"/>
        <a:buFont typeface="Arial" pitchFamily="34" charset="0"/>
        <a:buChar char="►"/>
        <a:defRPr sz="2400" kern="1200">
          <a:solidFill>
            <a:schemeClr val="bg1"/>
          </a:solidFill>
          <a:latin typeface="+mn-lt"/>
          <a:ea typeface="+mn-ea"/>
          <a:cs typeface="+mn-cs"/>
        </a:defRPr>
      </a:lvl1pPr>
      <a:lvl2pPr marL="709613" indent="-354013" algn="l" defTabSz="914400" rtl="0" eaLnBrk="1" latinLnBrk="0" hangingPunct="1">
        <a:spcBef>
          <a:spcPct val="20000"/>
        </a:spcBef>
        <a:buClr>
          <a:schemeClr val="accent2"/>
        </a:buClr>
        <a:buSzPct val="70000"/>
        <a:buFont typeface="Arial" pitchFamily="34" charset="0"/>
        <a:buChar char="►"/>
        <a:defRPr sz="2000" kern="1200">
          <a:solidFill>
            <a:schemeClr val="bg1"/>
          </a:solidFill>
          <a:latin typeface="+mn-lt"/>
          <a:ea typeface="+mn-ea"/>
          <a:cs typeface="+mn-cs"/>
        </a:defRPr>
      </a:lvl2pPr>
      <a:lvl3pPr marL="1077913" indent="-354013" algn="l" defTabSz="914400" rtl="0" eaLnBrk="1" latinLnBrk="0" hangingPunct="1">
        <a:spcBef>
          <a:spcPct val="20000"/>
        </a:spcBef>
        <a:buClr>
          <a:schemeClr val="accent2"/>
        </a:buClr>
        <a:buSzPct val="70000"/>
        <a:buFont typeface="Arial" pitchFamily="34" charset="0"/>
        <a:buChar char="►"/>
        <a:defRPr sz="1800" kern="1200">
          <a:solidFill>
            <a:schemeClr val="bg1"/>
          </a:solidFill>
          <a:latin typeface="+mn-lt"/>
          <a:ea typeface="+mn-ea"/>
          <a:cs typeface="+mn-cs"/>
        </a:defRPr>
      </a:lvl3pPr>
      <a:lvl4pPr marL="1433513" indent="-355600" algn="l" defTabSz="914400" rtl="0" eaLnBrk="1" latinLnBrk="0" hangingPunct="1">
        <a:spcBef>
          <a:spcPct val="20000"/>
        </a:spcBef>
        <a:buClr>
          <a:schemeClr val="accent2"/>
        </a:buClr>
        <a:buSzPct val="70000"/>
        <a:buFont typeface="Arial" pitchFamily="34" charset="0"/>
        <a:buChar char="►"/>
        <a:defRPr sz="1600" kern="1200">
          <a:solidFill>
            <a:schemeClr val="bg1"/>
          </a:solidFill>
          <a:latin typeface="+mn-lt"/>
          <a:ea typeface="+mn-ea"/>
          <a:cs typeface="+mn-cs"/>
        </a:defRPr>
      </a:lvl4pPr>
      <a:lvl5pPr marL="1787525" indent="-354013" algn="l" defTabSz="914400" rtl="0" eaLnBrk="1" latinLnBrk="0" hangingPunct="1">
        <a:spcBef>
          <a:spcPct val="20000"/>
        </a:spcBef>
        <a:buClr>
          <a:schemeClr val="accent2"/>
        </a:buClr>
        <a:buSzPct val="70000"/>
        <a:buFont typeface="Arial" pitchFamily="34" charset="0"/>
        <a:buChar char="►"/>
        <a:defRPr sz="16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043155104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zh-CN" altLang="en-US" smtClean="0"/>
              <a:t>采购流程风险与控制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1"/>
            <a:endParaRPr lang="en-GB" smtClean="0">
              <a:solidFill>
                <a:schemeClr val="bg1"/>
              </a:solidFill>
            </a:endParaRPr>
          </a:p>
          <a:p>
            <a:pPr lvl="1"/>
            <a:endParaRPr lang="en-GB" smtClean="0">
              <a:solidFill>
                <a:schemeClr val="bg1"/>
              </a:solidFill>
            </a:endParaRPr>
          </a:p>
          <a:p>
            <a:pPr lvl="1"/>
            <a:r>
              <a:rPr lang="en-US" altLang="zh-CN" smtClean="0">
                <a:solidFill>
                  <a:schemeClr val="bg1"/>
                </a:solidFill>
              </a:rPr>
              <a:t>2014</a:t>
            </a:r>
            <a:r>
              <a:rPr lang="zh-CN" altLang="en-US" smtClean="0">
                <a:solidFill>
                  <a:schemeClr val="bg1"/>
                </a:solidFill>
              </a:rPr>
              <a:t>年</a:t>
            </a:r>
            <a:r>
              <a:rPr lang="en-US" altLang="zh-CN">
                <a:solidFill>
                  <a:schemeClr val="bg1"/>
                </a:solidFill>
              </a:rPr>
              <a:t>5</a:t>
            </a:r>
            <a:r>
              <a:rPr lang="zh-CN" altLang="en-US" smtClean="0">
                <a:solidFill>
                  <a:schemeClr val="bg1"/>
                </a:solidFill>
              </a:rPr>
              <a:t>月</a:t>
            </a:r>
            <a:r>
              <a:rPr lang="en-US" altLang="zh-CN" smtClean="0">
                <a:solidFill>
                  <a:schemeClr val="bg1"/>
                </a:solidFill>
              </a:rPr>
              <a:t>20</a:t>
            </a:r>
            <a:r>
              <a:rPr lang="zh-CN" altLang="en-US" smtClean="0">
                <a:solidFill>
                  <a:schemeClr val="bg1"/>
                </a:solidFill>
              </a:rPr>
              <a:t>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目录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mtClean="0"/>
              <a:t>采购业务概述</a:t>
            </a:r>
            <a:endParaRPr lang="en-US" altLang="zh-CN"/>
          </a:p>
          <a:p>
            <a:endParaRPr lang="en-US" altLang="zh-CN" smtClean="0"/>
          </a:p>
          <a:p>
            <a:r>
              <a:rPr lang="zh-CN" altLang="en-US" smtClean="0"/>
              <a:t>采购业务流程风险</a:t>
            </a:r>
            <a:endParaRPr lang="en-US" altLang="zh-CN" smtClean="0"/>
          </a:p>
          <a:p>
            <a:pPr lvl="1"/>
            <a:r>
              <a:rPr lang="zh-CN" altLang="en-US" smtClean="0"/>
              <a:t>采购业务具体流程、风险与控制点介绍（领先实践）</a:t>
            </a:r>
            <a:endParaRPr lang="en-US" altLang="zh-CN" smtClean="0"/>
          </a:p>
          <a:p>
            <a:pPr lvl="1"/>
            <a:r>
              <a:rPr lang="en-US" altLang="zh-CN"/>
              <a:t>IT</a:t>
            </a:r>
            <a:r>
              <a:rPr lang="zh-CN" altLang="en-US"/>
              <a:t>系统对财务业务的支撑</a:t>
            </a:r>
            <a:endParaRPr lang="en-US" altLang="zh-CN"/>
          </a:p>
          <a:p>
            <a:pPr lvl="1"/>
            <a:r>
              <a:rPr lang="zh-CN" altLang="en-US"/>
              <a:t>采购业务具体流程、风险与系统控制点</a:t>
            </a:r>
            <a:r>
              <a:rPr lang="zh-CN" altLang="en-US" smtClean="0"/>
              <a:t>介绍</a:t>
            </a:r>
            <a:endParaRPr lang="en-US" altLang="zh-CN" smtClean="0"/>
          </a:p>
          <a:p>
            <a:pPr lvl="1"/>
            <a:endParaRPr lang="en-US" altLang="zh-CN"/>
          </a:p>
          <a:p>
            <a:r>
              <a:rPr lang="zh-CN" altLang="en-US" smtClean="0"/>
              <a:t>采购业务发展趋势</a:t>
            </a:r>
            <a:endParaRPr lang="en-US" altLang="zh-CN"/>
          </a:p>
          <a:p>
            <a:pPr lvl="1"/>
            <a:endParaRPr lang="en-US" altLang="zh-CN"/>
          </a:p>
          <a:p>
            <a:pPr lvl="1"/>
            <a:endParaRPr lang="en-US" altLang="zh-CN" smtClean="0"/>
          </a:p>
          <a:p>
            <a:pPr marL="0" indent="0">
              <a:buNone/>
            </a:pPr>
            <a:endParaRPr lang="en-US" altLang="zh-CN" smtClean="0"/>
          </a:p>
          <a:p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733644" y="1372435"/>
            <a:ext cx="7570382" cy="498893"/>
          </a:xfrm>
          <a:prstGeom prst="rect">
            <a:avLst/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20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采购业务概述</a:t>
            </a:r>
            <a:br>
              <a:rPr lang="en-US" altLang="zh-CN" smtClean="0"/>
            </a:br>
            <a:r>
              <a:rPr lang="en-US" altLang="zh-CN" sz="2400"/>
              <a:t> </a:t>
            </a:r>
            <a:r>
              <a:rPr lang="en-US" altLang="zh-CN" sz="2400" smtClean="0"/>
              <a:t>- </a:t>
            </a:r>
            <a:r>
              <a:rPr lang="zh-CN" altLang="en-US" sz="2400" smtClean="0"/>
              <a:t>领先实践的采购业务模型</a:t>
            </a:r>
            <a:endParaRPr lang="en-GB"/>
          </a:p>
        </p:txBody>
      </p:sp>
      <p:grpSp>
        <p:nvGrpSpPr>
          <p:cNvPr id="49" name="Group 48"/>
          <p:cNvGrpSpPr/>
          <p:nvPr/>
        </p:nvGrpSpPr>
        <p:grpSpPr>
          <a:xfrm>
            <a:off x="435897" y="1099595"/>
            <a:ext cx="6022293" cy="5101932"/>
            <a:chOff x="435897" y="1099595"/>
            <a:chExt cx="8239329" cy="5101932"/>
          </a:xfrm>
        </p:grpSpPr>
        <p:sp>
          <p:nvSpPr>
            <p:cNvPr id="28" name="Rectangle 27"/>
            <p:cNvSpPr/>
            <p:nvPr/>
          </p:nvSpPr>
          <p:spPr>
            <a:xfrm>
              <a:off x="971193" y="1099595"/>
              <a:ext cx="7172969" cy="288270"/>
            </a:xfrm>
            <a:prstGeom prst="rect">
              <a:avLst/>
            </a:prstGeom>
            <a:solidFill>
              <a:schemeClr val="tx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 smtClean="0">
                  <a:solidFill>
                    <a:schemeClr val="bg1"/>
                  </a:solidFill>
                </a:rPr>
                <a:t>战企业略与企业治理</a:t>
              </a:r>
              <a:endParaRPr lang="en-US" sz="1200" b="1">
                <a:solidFill>
                  <a:schemeClr val="bg1"/>
                </a:solidFill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981918" y="1671198"/>
              <a:ext cx="7162244" cy="280944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 smtClean="0">
                  <a:solidFill>
                    <a:sysClr val="windowText" lastClr="000000"/>
                  </a:solidFill>
                </a:rPr>
                <a:t>采购风险管理</a:t>
              </a:r>
              <a:endParaRPr lang="en-US" sz="1200" b="1">
                <a:solidFill>
                  <a:sysClr val="windowText" lastClr="000000"/>
                </a:solidFill>
              </a:endParaRPr>
            </a:p>
          </p:txBody>
        </p:sp>
        <p:grpSp>
          <p:nvGrpSpPr>
            <p:cNvPr id="45" name="Group 44"/>
            <p:cNvGrpSpPr/>
            <p:nvPr/>
          </p:nvGrpSpPr>
          <p:grpSpPr>
            <a:xfrm>
              <a:off x="971193" y="2030819"/>
              <a:ext cx="7172969" cy="4170708"/>
              <a:chOff x="971193" y="2003153"/>
              <a:chExt cx="7172969" cy="4200265"/>
            </a:xfrm>
          </p:grpSpPr>
          <p:sp>
            <p:nvSpPr>
              <p:cNvPr id="11" name="Rectangle 10"/>
              <p:cNvSpPr/>
              <p:nvPr/>
            </p:nvSpPr>
            <p:spPr>
              <a:xfrm>
                <a:off x="971193" y="5557073"/>
                <a:ext cx="7172969" cy="275431"/>
              </a:xfrm>
              <a:prstGeom prst="rect">
                <a:avLst/>
              </a:prstGeom>
              <a:solidFill>
                <a:srgbClr val="2C973E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 smtClean="0">
                    <a:solidFill>
                      <a:schemeClr val="bg1"/>
                    </a:solidFill>
                  </a:rPr>
                  <a:t>人员水平与企业文化</a:t>
                </a:r>
                <a:endParaRPr lang="en-US" sz="1200" b="1">
                  <a:solidFill>
                    <a:schemeClr val="bg1"/>
                  </a:solidFill>
                </a:endParaRPr>
              </a:p>
            </p:txBody>
          </p:sp>
          <p:sp>
            <p:nvSpPr>
              <p:cNvPr id="12" name="Rectangle 11"/>
              <p:cNvSpPr/>
              <p:nvPr/>
            </p:nvSpPr>
            <p:spPr>
              <a:xfrm>
                <a:off x="971193" y="5927987"/>
                <a:ext cx="7172969" cy="275431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 smtClean="0">
                    <a:solidFill>
                      <a:schemeClr val="bg1"/>
                    </a:solidFill>
                  </a:rPr>
                  <a:t>技术 与 工具</a:t>
                </a:r>
                <a:endParaRPr lang="en-US" sz="1200" b="1">
                  <a:solidFill>
                    <a:schemeClr val="bg1"/>
                  </a:solidFill>
                </a:endParaRPr>
              </a:p>
            </p:txBody>
          </p:sp>
          <p:sp>
            <p:nvSpPr>
              <p:cNvPr id="39" name="Rectangle 38"/>
              <p:cNvSpPr/>
              <p:nvPr/>
            </p:nvSpPr>
            <p:spPr>
              <a:xfrm>
                <a:off x="971193" y="5229628"/>
                <a:ext cx="7172969" cy="275431"/>
              </a:xfrm>
              <a:prstGeom prst="rect">
                <a:avLst/>
              </a:prstGeom>
              <a:solidFill>
                <a:srgbClr val="2C973E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 smtClean="0">
                    <a:solidFill>
                      <a:schemeClr val="bg1"/>
                    </a:solidFill>
                  </a:rPr>
                  <a:t>组织卓越水平</a:t>
                </a:r>
                <a:endParaRPr lang="en-US" sz="1200" b="1">
                  <a:solidFill>
                    <a:schemeClr val="bg1"/>
                  </a:solidFill>
                </a:endParaRPr>
              </a:p>
            </p:txBody>
          </p:sp>
          <p:sp>
            <p:nvSpPr>
              <p:cNvPr id="10" name="Rectangle 9"/>
              <p:cNvSpPr/>
              <p:nvPr/>
            </p:nvSpPr>
            <p:spPr>
              <a:xfrm>
                <a:off x="2857838" y="2445882"/>
                <a:ext cx="3363295" cy="2744153"/>
              </a:xfrm>
              <a:prstGeom prst="rect">
                <a:avLst/>
              </a:prstGeom>
              <a:solidFill>
                <a:srgbClr val="336699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1200" b="1">
                  <a:solidFill>
                    <a:srgbClr val="000000"/>
                  </a:solidFill>
                </a:endParaRPr>
              </a:p>
            </p:txBody>
          </p:sp>
          <p:sp>
            <p:nvSpPr>
              <p:cNvPr id="13" name="Rectangle 12"/>
              <p:cNvSpPr/>
              <p:nvPr/>
            </p:nvSpPr>
            <p:spPr>
              <a:xfrm>
                <a:off x="3058847" y="3666249"/>
                <a:ext cx="2997659" cy="246051"/>
              </a:xfrm>
              <a:prstGeom prst="rect">
                <a:avLst/>
              </a:prstGeom>
              <a:solidFill>
                <a:srgbClr val="E8E8E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 smtClean="0">
                    <a:solidFill>
                      <a:schemeClr val="tx2"/>
                    </a:solidFill>
                  </a:rPr>
                  <a:t>供应商网站</a:t>
                </a:r>
                <a:endParaRPr lang="en-US" sz="1200" b="1">
                  <a:solidFill>
                    <a:schemeClr val="tx2"/>
                  </a:solidFill>
                </a:endParaRPr>
              </a:p>
            </p:txBody>
          </p:sp>
          <p:sp>
            <p:nvSpPr>
              <p:cNvPr id="14" name="Rectangle 13"/>
              <p:cNvSpPr/>
              <p:nvPr/>
            </p:nvSpPr>
            <p:spPr>
              <a:xfrm>
                <a:off x="3058847" y="2797463"/>
                <a:ext cx="2997659" cy="246051"/>
              </a:xfrm>
              <a:prstGeom prst="rect">
                <a:avLst/>
              </a:prstGeom>
              <a:solidFill>
                <a:srgbClr val="E8E8E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 smtClean="0">
                    <a:solidFill>
                      <a:schemeClr val="tx2"/>
                    </a:solidFill>
                  </a:rPr>
                  <a:t>电子采购申请</a:t>
                </a:r>
                <a:endParaRPr lang="en-US" sz="1200" b="1">
                  <a:solidFill>
                    <a:schemeClr val="tx2"/>
                  </a:solidFill>
                </a:endParaRPr>
              </a:p>
            </p:txBody>
          </p:sp>
          <p:sp>
            <p:nvSpPr>
              <p:cNvPr id="15" name="Rectangle 14"/>
              <p:cNvSpPr/>
              <p:nvPr/>
            </p:nvSpPr>
            <p:spPr>
              <a:xfrm>
                <a:off x="3058847" y="3087058"/>
                <a:ext cx="2997659" cy="246051"/>
              </a:xfrm>
              <a:prstGeom prst="rect">
                <a:avLst/>
              </a:prstGeom>
              <a:solidFill>
                <a:srgbClr val="E8E8E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1200" b="1" smtClean="0">
                    <a:solidFill>
                      <a:schemeClr val="tx2"/>
                    </a:solidFill>
                  </a:rPr>
                  <a:t>ERP</a:t>
                </a:r>
                <a:r>
                  <a:rPr lang="zh-CN" altLang="en-US" sz="1200" b="1" smtClean="0">
                    <a:solidFill>
                      <a:schemeClr val="tx2"/>
                    </a:solidFill>
                  </a:rPr>
                  <a:t>系统</a:t>
                </a:r>
                <a:endParaRPr lang="en-US" sz="1200" b="1">
                  <a:solidFill>
                    <a:schemeClr val="tx2"/>
                  </a:solidFill>
                </a:endParaRPr>
              </a:p>
            </p:txBody>
          </p:sp>
          <p:sp>
            <p:nvSpPr>
              <p:cNvPr id="16" name="Rectangle 15"/>
              <p:cNvSpPr/>
              <p:nvPr/>
            </p:nvSpPr>
            <p:spPr>
              <a:xfrm>
                <a:off x="3058847" y="3376652"/>
                <a:ext cx="2997659" cy="246051"/>
              </a:xfrm>
              <a:prstGeom prst="rect">
                <a:avLst/>
              </a:prstGeom>
              <a:solidFill>
                <a:srgbClr val="E8E8E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 smtClean="0">
                    <a:solidFill>
                      <a:schemeClr val="tx2"/>
                    </a:solidFill>
                  </a:rPr>
                  <a:t>合格服务供应商</a:t>
                </a:r>
                <a:endParaRPr lang="en-US" sz="1200" b="1">
                  <a:solidFill>
                    <a:schemeClr val="tx2"/>
                  </a:solidFill>
                </a:endParaRPr>
              </a:p>
            </p:txBody>
          </p:sp>
          <p:sp>
            <p:nvSpPr>
              <p:cNvPr id="17" name="Rectangle 16"/>
              <p:cNvSpPr/>
              <p:nvPr/>
            </p:nvSpPr>
            <p:spPr>
              <a:xfrm>
                <a:off x="3058847" y="4824632"/>
                <a:ext cx="2997659" cy="246051"/>
              </a:xfrm>
              <a:prstGeom prst="rect">
                <a:avLst/>
              </a:prstGeom>
              <a:solidFill>
                <a:srgbClr val="E8E8E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 smtClean="0">
                    <a:solidFill>
                      <a:schemeClr val="tx2"/>
                    </a:solidFill>
                  </a:rPr>
                  <a:t>某些具体解决方案</a:t>
                </a:r>
                <a:endParaRPr lang="en-US" sz="1200" b="1">
                  <a:solidFill>
                    <a:schemeClr val="tx2"/>
                  </a:solidFill>
                </a:endParaRPr>
              </a:p>
            </p:txBody>
          </p:sp>
          <p:sp>
            <p:nvSpPr>
              <p:cNvPr id="18" name="Rectangle 17"/>
              <p:cNvSpPr/>
              <p:nvPr/>
            </p:nvSpPr>
            <p:spPr>
              <a:xfrm>
                <a:off x="3058847" y="3955844"/>
                <a:ext cx="2997659" cy="246051"/>
              </a:xfrm>
              <a:prstGeom prst="rect">
                <a:avLst/>
              </a:prstGeom>
              <a:solidFill>
                <a:srgbClr val="E8E8E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 smtClean="0">
                    <a:solidFill>
                      <a:schemeClr val="tx2"/>
                    </a:solidFill>
                  </a:rPr>
                  <a:t>购买卡 </a:t>
                </a:r>
                <a:r>
                  <a:rPr lang="en-US" altLang="zh-CN" sz="1200" b="1" smtClean="0">
                    <a:solidFill>
                      <a:schemeClr val="tx2"/>
                    </a:solidFill>
                  </a:rPr>
                  <a:t>/ </a:t>
                </a:r>
                <a:r>
                  <a:rPr lang="zh-CN" altLang="en-US" sz="1200" b="1" smtClean="0">
                    <a:solidFill>
                      <a:schemeClr val="tx2"/>
                    </a:solidFill>
                  </a:rPr>
                  <a:t>企业信用卡</a:t>
                </a:r>
                <a:endParaRPr lang="en-US" sz="1200" b="1">
                  <a:solidFill>
                    <a:schemeClr val="tx2"/>
                  </a:solidFill>
                </a:endParaRPr>
              </a:p>
            </p:txBody>
          </p:sp>
          <p:sp>
            <p:nvSpPr>
              <p:cNvPr id="19" name="Rectangle 18"/>
              <p:cNvSpPr/>
              <p:nvPr/>
            </p:nvSpPr>
            <p:spPr>
              <a:xfrm>
                <a:off x="3058847" y="4245439"/>
                <a:ext cx="2997659" cy="246051"/>
              </a:xfrm>
              <a:prstGeom prst="rect">
                <a:avLst/>
              </a:prstGeom>
              <a:solidFill>
                <a:srgbClr val="E8E8E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 smtClean="0">
                    <a:solidFill>
                      <a:schemeClr val="tx2"/>
                    </a:solidFill>
                  </a:rPr>
                  <a:t>差旅费用</a:t>
                </a:r>
                <a:endParaRPr lang="en-US" sz="1200" b="1">
                  <a:solidFill>
                    <a:schemeClr val="tx2"/>
                  </a:solidFill>
                </a:endParaRPr>
              </a:p>
            </p:txBody>
          </p:sp>
          <p:sp>
            <p:nvSpPr>
              <p:cNvPr id="20" name="Rectangle 19"/>
              <p:cNvSpPr/>
              <p:nvPr/>
            </p:nvSpPr>
            <p:spPr>
              <a:xfrm>
                <a:off x="3058847" y="4535034"/>
                <a:ext cx="2997659" cy="246051"/>
              </a:xfrm>
              <a:prstGeom prst="rect">
                <a:avLst/>
              </a:prstGeom>
              <a:solidFill>
                <a:srgbClr val="E8E8E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 smtClean="0">
                    <a:solidFill>
                      <a:schemeClr val="tx2"/>
                    </a:solidFill>
                  </a:rPr>
                  <a:t>定期重复支出</a:t>
                </a:r>
                <a:endParaRPr lang="en-US" sz="1200" b="1">
                  <a:solidFill>
                    <a:schemeClr val="tx2"/>
                  </a:solidFill>
                </a:endParaRPr>
              </a:p>
            </p:txBody>
          </p:sp>
          <p:sp>
            <p:nvSpPr>
              <p:cNvPr id="21" name="Rectangle 20"/>
              <p:cNvSpPr/>
              <p:nvPr/>
            </p:nvSpPr>
            <p:spPr>
              <a:xfrm rot="5400000">
                <a:off x="547138" y="3576896"/>
                <a:ext cx="2739563" cy="477534"/>
              </a:xfrm>
              <a:prstGeom prst="rect">
                <a:avLst/>
              </a:prstGeom>
              <a:solidFill>
                <a:srgbClr val="AC98DB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1200" b="1">
                  <a:solidFill>
                    <a:srgbClr val="646464"/>
                  </a:solidFill>
                </a:endParaRPr>
              </a:p>
            </p:txBody>
          </p:sp>
          <p:sp>
            <p:nvSpPr>
              <p:cNvPr id="22" name="Rectangle 21"/>
              <p:cNvSpPr/>
              <p:nvPr/>
            </p:nvSpPr>
            <p:spPr>
              <a:xfrm rot="5400000">
                <a:off x="1130779" y="3576896"/>
                <a:ext cx="2739563" cy="477534"/>
              </a:xfrm>
              <a:prstGeom prst="rect">
                <a:avLst/>
              </a:prstGeom>
              <a:solidFill>
                <a:srgbClr val="7FC0D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1000" b="1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23" name="Pentagon 22"/>
              <p:cNvSpPr/>
              <p:nvPr/>
            </p:nvSpPr>
            <p:spPr>
              <a:xfrm>
                <a:off x="971193" y="2445882"/>
                <a:ext cx="612789" cy="2737639"/>
              </a:xfrm>
              <a:prstGeom prst="homePlate">
                <a:avLst/>
              </a:prstGeom>
              <a:solidFill>
                <a:srgbClr val="AC98DB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1200" b="1">
                  <a:solidFill>
                    <a:srgbClr val="646464"/>
                  </a:solidFill>
                </a:endParaRPr>
              </a:p>
            </p:txBody>
          </p:sp>
          <p:sp>
            <p:nvSpPr>
              <p:cNvPr id="24" name="Rectangle 23"/>
              <p:cNvSpPr/>
              <p:nvPr/>
            </p:nvSpPr>
            <p:spPr>
              <a:xfrm rot="16200000">
                <a:off x="5820491" y="3576896"/>
                <a:ext cx="2739563" cy="477534"/>
              </a:xfrm>
              <a:prstGeom prst="rect">
                <a:avLst/>
              </a:prstGeom>
              <a:solidFill>
                <a:srgbClr val="F04C3E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1200" b="1">
                  <a:solidFill>
                    <a:srgbClr val="646464"/>
                  </a:solidFill>
                </a:endParaRPr>
              </a:p>
            </p:txBody>
          </p:sp>
          <p:sp>
            <p:nvSpPr>
              <p:cNvPr id="25" name="Rectangle 24"/>
              <p:cNvSpPr/>
              <p:nvPr/>
            </p:nvSpPr>
            <p:spPr>
              <a:xfrm rot="16200000">
                <a:off x="5218243" y="3576896"/>
                <a:ext cx="2739563" cy="477534"/>
              </a:xfrm>
              <a:prstGeom prst="rect">
                <a:avLst/>
              </a:prstGeom>
              <a:solidFill>
                <a:srgbClr val="336699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1200" b="1">
                  <a:solidFill>
                    <a:srgbClr val="646464"/>
                  </a:solidFill>
                </a:endParaRPr>
              </a:p>
            </p:txBody>
          </p:sp>
          <p:sp>
            <p:nvSpPr>
              <p:cNvPr id="26" name="Pentagon 25"/>
              <p:cNvSpPr/>
              <p:nvPr/>
            </p:nvSpPr>
            <p:spPr>
              <a:xfrm rot="10800000">
                <a:off x="7531371" y="2447806"/>
                <a:ext cx="612789" cy="2737639"/>
              </a:xfrm>
              <a:prstGeom prst="homePlate">
                <a:avLst/>
              </a:prstGeom>
              <a:solidFill>
                <a:srgbClr val="F04C3E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1200" b="1">
                  <a:solidFill>
                    <a:schemeClr val="bg1"/>
                  </a:solidFill>
                </a:endParaRPr>
              </a:p>
            </p:txBody>
          </p:sp>
          <p:sp>
            <p:nvSpPr>
              <p:cNvPr id="27" name="TextBox 26"/>
              <p:cNvSpPr txBox="1"/>
              <p:nvPr/>
            </p:nvSpPr>
            <p:spPr>
              <a:xfrm>
                <a:off x="3262618" y="2498733"/>
                <a:ext cx="2590116" cy="276999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spcBef>
                    <a:spcPts val="500"/>
                  </a:spcBef>
                </a:pPr>
                <a:r>
                  <a:rPr lang="zh-CN" altLang="en-US" sz="1200" b="1" smtClean="0">
                    <a:solidFill>
                      <a:schemeClr val="bg1"/>
                    </a:solidFill>
                    <a:latin typeface="Arial"/>
                  </a:rPr>
                  <a:t>采购业务执行渠道</a:t>
                </a:r>
                <a:endParaRPr lang="en-US" sz="1200" b="1">
                  <a:solidFill>
                    <a:schemeClr val="bg1"/>
                  </a:solidFill>
                  <a:latin typeface="Arial"/>
                </a:endParaRPr>
              </a:p>
            </p:txBody>
          </p:sp>
          <p:sp>
            <p:nvSpPr>
              <p:cNvPr id="29" name="Rectangle 28"/>
              <p:cNvSpPr/>
              <p:nvPr/>
            </p:nvSpPr>
            <p:spPr>
              <a:xfrm>
                <a:off x="6319777" y="2003153"/>
                <a:ext cx="1786525" cy="287953"/>
              </a:xfrm>
              <a:prstGeom prst="rect">
                <a:avLst/>
              </a:prstGeom>
              <a:solidFill>
                <a:srgbClr val="F04C3E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>
                    <a:solidFill>
                      <a:schemeClr val="bg1"/>
                    </a:solidFill>
                  </a:rPr>
                  <a:t>供应</a:t>
                </a:r>
                <a:r>
                  <a:rPr lang="zh-CN" altLang="en-US" sz="1200" b="1" smtClean="0">
                    <a:solidFill>
                      <a:schemeClr val="bg1"/>
                    </a:solidFill>
                  </a:rPr>
                  <a:t>商管理管理</a:t>
                </a:r>
                <a:endParaRPr lang="en-US" sz="1200" b="1">
                  <a:solidFill>
                    <a:schemeClr val="bg1"/>
                  </a:solidFill>
                </a:endParaRPr>
              </a:p>
            </p:txBody>
          </p:sp>
          <p:sp>
            <p:nvSpPr>
              <p:cNvPr id="30" name="TextBox 29"/>
              <p:cNvSpPr txBox="1"/>
              <p:nvPr/>
            </p:nvSpPr>
            <p:spPr>
              <a:xfrm>
                <a:off x="3130220" y="2177463"/>
                <a:ext cx="2854913" cy="33515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50000"/>
                  </a:lnSpc>
                </a:pPr>
                <a:r>
                  <a:rPr lang="zh-CN" altLang="en-US" sz="1200" b="1" smtClean="0">
                    <a:solidFill>
                      <a:schemeClr val="bg1"/>
                    </a:solidFill>
                    <a:latin typeface="Arial"/>
                  </a:rPr>
                  <a:t>采购价值链</a:t>
                </a:r>
                <a:endParaRPr lang="en-US" sz="1200" b="1">
                  <a:solidFill>
                    <a:schemeClr val="bg1"/>
                  </a:solidFill>
                  <a:latin typeface="Arial"/>
                </a:endParaRPr>
              </a:p>
            </p:txBody>
          </p:sp>
          <p:sp>
            <p:nvSpPr>
              <p:cNvPr id="31" name="TextBox 30"/>
              <p:cNvSpPr txBox="1"/>
              <p:nvPr/>
            </p:nvSpPr>
            <p:spPr>
              <a:xfrm rot="16200000">
                <a:off x="-35997" y="3691263"/>
                <a:ext cx="2742071" cy="470725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 smtClean="0">
                    <a:solidFill>
                      <a:sysClr val="windowText" lastClr="000000"/>
                    </a:solidFill>
                    <a:latin typeface="Arial"/>
                  </a:rPr>
                  <a:t>内部用户</a:t>
                </a:r>
                <a:endParaRPr lang="en-US" sz="1200" b="1" smtClean="0">
                  <a:solidFill>
                    <a:sysClr val="windowText" lastClr="000000"/>
                  </a:solidFill>
                  <a:latin typeface="Arial"/>
                </a:endParaRPr>
              </a:p>
              <a:p>
                <a:pPr algn="ctr"/>
                <a:endParaRPr lang="en-US" sz="1200" b="1">
                  <a:solidFill>
                    <a:sysClr val="windowText" lastClr="000000"/>
                  </a:solidFill>
                  <a:latin typeface="Arial"/>
                </a:endParaRPr>
              </a:p>
            </p:txBody>
          </p:sp>
          <p:sp>
            <p:nvSpPr>
              <p:cNvPr id="32" name="TextBox 31"/>
              <p:cNvSpPr txBox="1"/>
              <p:nvPr/>
            </p:nvSpPr>
            <p:spPr>
              <a:xfrm rot="16200000">
                <a:off x="525374" y="3785408"/>
                <a:ext cx="2742071" cy="282435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 smtClean="0">
                    <a:solidFill>
                      <a:sysClr val="windowText" lastClr="000000"/>
                    </a:solidFill>
                    <a:latin typeface="Arial"/>
                  </a:rPr>
                  <a:t>内部用户门户入口</a:t>
                </a:r>
                <a:endParaRPr lang="en-US" sz="1200" b="1">
                  <a:solidFill>
                    <a:sysClr val="windowText" lastClr="000000"/>
                  </a:solidFill>
                  <a:latin typeface="Arial"/>
                </a:endParaRPr>
              </a:p>
            </p:txBody>
          </p:sp>
          <p:sp>
            <p:nvSpPr>
              <p:cNvPr id="33" name="TextBox 32"/>
              <p:cNvSpPr txBox="1"/>
              <p:nvPr/>
            </p:nvSpPr>
            <p:spPr>
              <a:xfrm rot="16200000">
                <a:off x="1129516" y="3785408"/>
                <a:ext cx="2742071" cy="282435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 smtClean="0">
                    <a:solidFill>
                      <a:sysClr val="windowText" lastClr="000000"/>
                    </a:solidFill>
                    <a:latin typeface="Arial"/>
                  </a:rPr>
                  <a:t>供应寻源 </a:t>
                </a:r>
                <a:r>
                  <a:rPr lang="en-US" altLang="zh-CN" sz="1200" b="1" smtClean="0">
                    <a:solidFill>
                      <a:sysClr val="windowText" lastClr="000000"/>
                    </a:solidFill>
                    <a:latin typeface="Arial"/>
                  </a:rPr>
                  <a:t>/ </a:t>
                </a:r>
                <a:r>
                  <a:rPr lang="zh-CN" altLang="en-US" sz="1200" b="1" smtClean="0">
                    <a:solidFill>
                      <a:sysClr val="windowText" lastClr="000000"/>
                    </a:solidFill>
                    <a:latin typeface="Arial"/>
                  </a:rPr>
                  <a:t>采购合同管理</a:t>
                </a:r>
                <a:endParaRPr lang="en-US" sz="1200" b="1">
                  <a:solidFill>
                    <a:sysClr val="windowText" lastClr="000000"/>
                  </a:solidFill>
                  <a:latin typeface="Arial"/>
                </a:endParaRPr>
              </a:p>
            </p:txBody>
          </p:sp>
          <p:sp>
            <p:nvSpPr>
              <p:cNvPr id="34" name="TextBox 33"/>
              <p:cNvSpPr txBox="1"/>
              <p:nvPr/>
            </p:nvSpPr>
            <p:spPr>
              <a:xfrm rot="5400000">
                <a:off x="6548494" y="3785408"/>
                <a:ext cx="2738145" cy="282435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 smtClean="0">
                    <a:solidFill>
                      <a:schemeClr val="bg1"/>
                    </a:solidFill>
                    <a:latin typeface="Arial"/>
                  </a:rPr>
                  <a:t>供应商</a:t>
                </a:r>
                <a:endParaRPr lang="en-US" sz="1200" b="1">
                  <a:solidFill>
                    <a:schemeClr val="bg1"/>
                  </a:solidFill>
                  <a:latin typeface="Arial"/>
                </a:endParaRPr>
              </a:p>
            </p:txBody>
          </p:sp>
          <p:sp>
            <p:nvSpPr>
              <p:cNvPr id="35" name="TextBox 34"/>
              <p:cNvSpPr txBox="1"/>
              <p:nvPr/>
            </p:nvSpPr>
            <p:spPr>
              <a:xfrm rot="5400000">
                <a:off x="5219460" y="3692247"/>
                <a:ext cx="2731188" cy="213969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ts val="920"/>
                  </a:lnSpc>
                </a:pPr>
                <a:r>
                  <a:rPr lang="zh-CN" altLang="en-US" sz="1200" b="1" smtClean="0">
                    <a:solidFill>
                      <a:schemeClr val="bg1"/>
                    </a:solidFill>
                    <a:latin typeface="Arial"/>
                  </a:rPr>
                  <a:t>发票处理 </a:t>
                </a:r>
                <a:r>
                  <a:rPr lang="en-US" altLang="zh-CN" sz="1200" b="1" smtClean="0">
                    <a:solidFill>
                      <a:schemeClr val="bg1"/>
                    </a:solidFill>
                    <a:latin typeface="Arial"/>
                  </a:rPr>
                  <a:t>/ </a:t>
                </a:r>
                <a:r>
                  <a:rPr lang="zh-CN" altLang="en-US" sz="1200" b="1">
                    <a:solidFill>
                      <a:schemeClr val="bg1"/>
                    </a:solidFill>
                    <a:latin typeface="Arial"/>
                  </a:rPr>
                  <a:t>供应</a:t>
                </a:r>
                <a:r>
                  <a:rPr lang="zh-CN" altLang="en-US" sz="1200" b="1" smtClean="0">
                    <a:solidFill>
                      <a:schemeClr val="bg1"/>
                    </a:solidFill>
                    <a:latin typeface="Arial"/>
                  </a:rPr>
                  <a:t>商付款管理</a:t>
                </a:r>
                <a:endParaRPr lang="en-US" sz="1200" b="1">
                  <a:solidFill>
                    <a:schemeClr val="bg1"/>
                  </a:solidFill>
                  <a:latin typeface="Arial"/>
                </a:endParaRPr>
              </a:p>
            </p:txBody>
          </p:sp>
          <p:sp>
            <p:nvSpPr>
              <p:cNvPr id="36" name="TextBox 35"/>
              <p:cNvSpPr txBox="1"/>
              <p:nvPr/>
            </p:nvSpPr>
            <p:spPr>
              <a:xfrm rot="5400000">
                <a:off x="5982788" y="3785408"/>
                <a:ext cx="2466583" cy="282435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 smtClean="0">
                    <a:solidFill>
                      <a:schemeClr val="bg1"/>
                    </a:solidFill>
                    <a:latin typeface="Arial"/>
                  </a:rPr>
                  <a:t>供应商门户入库</a:t>
                </a:r>
                <a:endParaRPr lang="en-US" sz="1200" b="1">
                  <a:solidFill>
                    <a:schemeClr val="bg1"/>
                  </a:solidFill>
                  <a:latin typeface="Arial"/>
                </a:endParaRPr>
              </a:p>
            </p:txBody>
          </p:sp>
          <p:cxnSp>
            <p:nvCxnSpPr>
              <p:cNvPr id="37" name="Straight Arrow Connector 36"/>
              <p:cNvCxnSpPr/>
              <p:nvPr/>
            </p:nvCxnSpPr>
            <p:spPr>
              <a:xfrm flipV="1">
                <a:off x="5681799" y="2363904"/>
                <a:ext cx="2462363" cy="1"/>
              </a:xfrm>
              <a:prstGeom prst="straightConnector1">
                <a:avLst/>
              </a:prstGeom>
              <a:ln w="19050">
                <a:solidFill>
                  <a:schemeClr val="bg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Straight Arrow Connector 37"/>
              <p:cNvCxnSpPr/>
              <p:nvPr/>
            </p:nvCxnSpPr>
            <p:spPr>
              <a:xfrm flipV="1">
                <a:off x="971193" y="2363904"/>
                <a:ext cx="2462363" cy="1"/>
              </a:xfrm>
              <a:prstGeom prst="straightConnector1">
                <a:avLst/>
              </a:prstGeom>
              <a:ln w="19050">
                <a:solidFill>
                  <a:schemeClr val="bg1"/>
                </a:solidFill>
                <a:headEnd type="arrow" w="med" len="med"/>
                <a:tailEnd type="non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0" name="Rectangle 39"/>
              <p:cNvSpPr/>
              <p:nvPr/>
            </p:nvSpPr>
            <p:spPr>
              <a:xfrm>
                <a:off x="2844730" y="2013995"/>
                <a:ext cx="3370876" cy="263126"/>
              </a:xfrm>
              <a:prstGeom prst="rect">
                <a:avLst/>
              </a:prstGeom>
              <a:solidFill>
                <a:srgbClr val="336699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 smtClean="0">
                    <a:solidFill>
                      <a:schemeClr val="bg1"/>
                    </a:solidFill>
                  </a:rPr>
                  <a:t>采购到付款流程</a:t>
                </a:r>
                <a:endParaRPr lang="en-US" sz="1200" b="1">
                  <a:solidFill>
                    <a:schemeClr val="bg1"/>
                  </a:solidFill>
                </a:endParaRPr>
              </a:p>
            </p:txBody>
          </p:sp>
          <p:sp>
            <p:nvSpPr>
              <p:cNvPr id="41" name="Rectangle 40"/>
              <p:cNvSpPr/>
              <p:nvPr/>
            </p:nvSpPr>
            <p:spPr>
              <a:xfrm>
                <a:off x="971193" y="2007814"/>
                <a:ext cx="1784320" cy="269307"/>
              </a:xfrm>
              <a:prstGeom prst="rect">
                <a:avLst/>
              </a:prstGeom>
              <a:solidFill>
                <a:srgbClr val="7FC0D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000" b="1" smtClean="0">
                    <a:solidFill>
                      <a:sysClr val="windowText" lastClr="000000"/>
                    </a:solidFill>
                  </a:rPr>
                  <a:t>寻源 </a:t>
                </a:r>
                <a:r>
                  <a:rPr lang="en-US" altLang="zh-CN" sz="1000" b="1" smtClean="0">
                    <a:solidFill>
                      <a:sysClr val="windowText" lastClr="000000"/>
                    </a:solidFill>
                  </a:rPr>
                  <a:t>/ </a:t>
                </a:r>
                <a:r>
                  <a:rPr lang="zh-CN" altLang="en-US" sz="1000" b="1">
                    <a:solidFill>
                      <a:sysClr val="windowText" lastClr="000000"/>
                    </a:solidFill>
                  </a:rPr>
                  <a:t>品类</a:t>
                </a:r>
                <a:r>
                  <a:rPr lang="zh-CN" altLang="en-US" sz="1000" b="1" smtClean="0">
                    <a:solidFill>
                      <a:sysClr val="windowText" lastClr="000000"/>
                    </a:solidFill>
                  </a:rPr>
                  <a:t>管理</a:t>
                </a:r>
                <a:endParaRPr lang="en-US" sz="1000" b="1">
                  <a:solidFill>
                    <a:sysClr val="windowText" lastClr="000000"/>
                  </a:solidFill>
                </a:endParaRPr>
              </a:p>
            </p:txBody>
          </p:sp>
        </p:grpSp>
        <p:sp>
          <p:nvSpPr>
            <p:cNvPr id="42" name="Rectangle 41"/>
            <p:cNvSpPr/>
            <p:nvPr/>
          </p:nvSpPr>
          <p:spPr>
            <a:xfrm rot="5400000">
              <a:off x="6165996" y="3692297"/>
              <a:ext cx="4540926" cy="47753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 smtClean="0">
                  <a:solidFill>
                    <a:schemeClr val="tx2"/>
                  </a:solidFill>
                </a:rPr>
                <a:t>绩效管理</a:t>
              </a:r>
              <a:endParaRPr lang="en-US" sz="1200" b="1">
                <a:solidFill>
                  <a:schemeClr val="tx2"/>
                </a:solidFill>
              </a:endParaRPr>
            </a:p>
          </p:txBody>
        </p:sp>
        <p:sp>
          <p:nvSpPr>
            <p:cNvPr id="43" name="Rectangle 42"/>
            <p:cNvSpPr/>
            <p:nvPr/>
          </p:nvSpPr>
          <p:spPr>
            <a:xfrm rot="16200000">
              <a:off x="-1595799" y="3692297"/>
              <a:ext cx="4540926" cy="47753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 smtClean="0">
                  <a:solidFill>
                    <a:schemeClr val="tx2"/>
                  </a:solidFill>
                </a:rPr>
                <a:t>绩效管理</a:t>
              </a:r>
              <a:endParaRPr lang="en-US" sz="1200" b="1">
                <a:solidFill>
                  <a:schemeClr val="tx2"/>
                </a:solidFill>
              </a:endParaRPr>
            </a:p>
          </p:txBody>
        </p:sp>
        <p:sp>
          <p:nvSpPr>
            <p:cNvPr id="8" name="Rectangle 7"/>
            <p:cNvSpPr/>
            <p:nvPr/>
          </p:nvSpPr>
          <p:spPr>
            <a:xfrm>
              <a:off x="972272" y="1412113"/>
              <a:ext cx="7171889" cy="229441"/>
            </a:xfrm>
            <a:prstGeom prst="rect">
              <a:avLst/>
            </a:prstGeom>
            <a:solidFill>
              <a:schemeClr val="tx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 smtClean="0">
                  <a:solidFill>
                    <a:schemeClr val="bg1"/>
                  </a:solidFill>
                </a:rPr>
                <a:t>采购组织模型</a:t>
              </a:r>
              <a:endParaRPr lang="en-US" sz="1200" b="1">
                <a:solidFill>
                  <a:schemeClr val="bg1"/>
                </a:solidFill>
              </a:endParaRPr>
            </a:p>
          </p:txBody>
        </p:sp>
      </p:grpSp>
      <p:grpSp>
        <p:nvGrpSpPr>
          <p:cNvPr id="52" name="Group 51"/>
          <p:cNvGrpSpPr/>
          <p:nvPr/>
        </p:nvGrpSpPr>
        <p:grpSpPr>
          <a:xfrm>
            <a:off x="6521988" y="1210853"/>
            <a:ext cx="2228610" cy="4990674"/>
            <a:chOff x="552893" y="1210853"/>
            <a:chExt cx="8133907" cy="1540880"/>
          </a:xfrm>
        </p:grpSpPr>
        <p:sp>
          <p:nvSpPr>
            <p:cNvPr id="50" name="Rectangle 49"/>
            <p:cNvSpPr/>
            <p:nvPr/>
          </p:nvSpPr>
          <p:spPr>
            <a:xfrm>
              <a:off x="552893" y="1265506"/>
              <a:ext cx="8133907" cy="1486227"/>
            </a:xfrm>
            <a:prstGeom prst="rect">
              <a:avLst/>
            </a:prstGeom>
            <a:noFill/>
            <a:ln w="952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 anchorCtr="0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sz="1200">
                <a:solidFill>
                  <a:schemeClr val="tx1"/>
                </a:solidFill>
              </a:endParaRPr>
            </a:p>
          </p:txBody>
        </p:sp>
        <p:sp>
          <p:nvSpPr>
            <p:cNvPr id="51" name="TextBox 50"/>
            <p:cNvSpPr txBox="1"/>
            <p:nvPr/>
          </p:nvSpPr>
          <p:spPr>
            <a:xfrm>
              <a:off x="882499" y="1210853"/>
              <a:ext cx="4593547" cy="93358"/>
            </a:xfrm>
            <a:prstGeom prst="rect">
              <a:avLst/>
            </a:prstGeom>
            <a:solidFill>
              <a:schemeClr val="tx2"/>
            </a:solidFill>
          </p:spPr>
          <p:txBody>
            <a:bodyPr wrap="square" lIns="72000" tIns="72000" rIns="72000" bIns="72000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5000"/>
                </a:lnSpc>
                <a:spcAft>
                  <a:spcPts val="600"/>
                </a:spcAft>
                <a:buClr>
                  <a:schemeClr val="accent2"/>
                </a:buClr>
                <a:buSzPct val="70000"/>
              </a:pPr>
              <a:r>
                <a:rPr lang="zh-CN" altLang="en-US" sz="1200" smtClean="0"/>
                <a:t>采购管理目标</a:t>
              </a:r>
              <a:endParaRPr lang="en-US" sz="1200" smtClean="0"/>
            </a:p>
          </p:txBody>
        </p:sp>
      </p:grpSp>
      <p:sp>
        <p:nvSpPr>
          <p:cNvPr id="53" name="TextBox 52"/>
          <p:cNvSpPr txBox="1"/>
          <p:nvPr/>
        </p:nvSpPr>
        <p:spPr>
          <a:xfrm>
            <a:off x="6612296" y="1789683"/>
            <a:ext cx="2000081" cy="3982047"/>
          </a:xfrm>
          <a:prstGeom prst="rect">
            <a:avLst/>
          </a:prstGeom>
          <a:noFill/>
        </p:spPr>
        <p:txBody>
          <a:bodyPr wrap="square" lIns="72000" tIns="36576" rIns="72000" bIns="36000" numCol="1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 b="1" smtClean="0"/>
              <a:t>流程</a:t>
            </a:r>
            <a:r>
              <a:rPr lang="zh-CN" altLang="en-US" sz="1200" b="1"/>
              <a:t>控制</a:t>
            </a:r>
            <a:r>
              <a:rPr lang="zh-CN" altLang="en-US" sz="1200" b="1" smtClean="0"/>
              <a:t>：</a:t>
            </a:r>
            <a:endParaRPr lang="zh-CN" altLang="en-US" sz="1200" b="1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/>
              <a:t>保证采购业务公平、公正、透明、成本高效</a:t>
            </a:r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/>
              <a:t>保证物品从合适的来源、在合适的时间、合适的地点，以要求的质量和数量送达（</a:t>
            </a:r>
            <a:r>
              <a:rPr lang="en-US" altLang="zh-CN" sz="1200"/>
              <a:t>4R</a:t>
            </a:r>
            <a:r>
              <a:rPr lang="zh-CN" altLang="en-US" sz="1200" smtClean="0"/>
              <a:t>）</a:t>
            </a:r>
            <a:endParaRPr lang="en-US" altLang="zh-CN" sz="1200" smtClean="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endParaRPr lang="zh-CN" altLang="en-US" sz="1200"/>
          </a:p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 b="1" smtClean="0"/>
              <a:t>成本有效：</a:t>
            </a:r>
            <a:endParaRPr lang="zh-CN" altLang="en-US" sz="1200" b="1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/>
              <a:t>通过专业谈判，长期合作降低采购商品</a:t>
            </a:r>
            <a:r>
              <a:rPr lang="en-US" altLang="zh-CN" sz="1200"/>
              <a:t>/</a:t>
            </a:r>
            <a:r>
              <a:rPr lang="zh-CN" altLang="en-US" sz="1200"/>
              <a:t>服务的整体成本</a:t>
            </a:r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/>
              <a:t>通过专业分工，最小化采购时间和</a:t>
            </a:r>
            <a:r>
              <a:rPr lang="zh-CN" altLang="en-US" sz="1200" smtClean="0"/>
              <a:t>成本</a:t>
            </a:r>
            <a:endParaRPr lang="en-US" altLang="zh-CN" sz="1200" smtClean="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endParaRPr lang="en-US" altLang="zh-CN" sz="1200" smtClean="0"/>
          </a:p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 b="1"/>
              <a:t>内控合规：</a:t>
            </a:r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/>
              <a:t>通过职责分离，保证账务记录完整、可靠</a:t>
            </a:r>
            <a:endParaRPr lang="en-US" altLang="zh-CN" sz="120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通过规范采购，阻止采购舞弊发生</a:t>
            </a:r>
            <a:endParaRPr lang="zh-CN" altLang="en-US" sz="12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采购业务概述</a:t>
            </a:r>
            <a:br>
              <a:rPr lang="en-US" altLang="zh-CN" smtClean="0"/>
            </a:br>
            <a:r>
              <a:rPr lang="en-US" altLang="zh-CN" sz="2400" smtClean="0"/>
              <a:t> - </a:t>
            </a:r>
            <a:r>
              <a:rPr lang="zh-CN" altLang="en-US" sz="2400" smtClean="0"/>
              <a:t>采购业务流程分类</a:t>
            </a:r>
            <a:endParaRPr lang="en-GB"/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457200" y="1564563"/>
            <a:ext cx="1101725" cy="8640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accent1"/>
            </a:solidFill>
            <a:miter lim="800000"/>
          </a:ln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1400" b="1" smtClean="0">
                <a:solidFill>
                  <a:schemeClr val="tx2"/>
                </a:solidFill>
              </a:rPr>
              <a:t>合同管理</a:t>
            </a:r>
            <a:endParaRPr lang="en-US" altLang="zh-CN" sz="1400" b="1">
              <a:solidFill>
                <a:schemeClr val="tx2"/>
              </a:solidFill>
            </a:endParaRP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3746500" y="1218818"/>
            <a:ext cx="3196560" cy="286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lnSpc>
                <a:spcPct val="90000"/>
              </a:lnSpc>
            </a:pPr>
            <a:r>
              <a:rPr lang="zh-CN" altLang="en-US" sz="1400" b="1" smtClean="0">
                <a:solidFill>
                  <a:schemeClr val="bg1"/>
                </a:solidFill>
                <a:latin typeface="+mn-lt"/>
              </a:rPr>
              <a:t>流程描述</a:t>
            </a:r>
            <a:endParaRPr lang="en-US" altLang="zh-CN" sz="1400" b="1">
              <a:solidFill>
                <a:schemeClr val="bg1"/>
              </a:solidFill>
              <a:latin typeface="+mn-lt"/>
            </a:endParaRPr>
          </a:p>
        </p:txBody>
      </p:sp>
      <p:sp>
        <p:nvSpPr>
          <p:cNvPr id="10" name="Rectangle 7"/>
          <p:cNvSpPr>
            <a:spLocks noChangeArrowheads="1"/>
          </p:cNvSpPr>
          <p:nvPr/>
        </p:nvSpPr>
        <p:spPr bwMode="auto">
          <a:xfrm>
            <a:off x="457200" y="3391774"/>
            <a:ext cx="1101725" cy="2731343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accent1"/>
            </a:solidFill>
            <a:miter lim="800000"/>
          </a:ln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 smtClean="0">
                <a:solidFill>
                  <a:schemeClr val="tx2"/>
                </a:solidFill>
              </a:rPr>
              <a:t>采购到付款</a:t>
            </a:r>
            <a:endParaRPr lang="en-US" altLang="zh-CN" sz="1400" b="1">
              <a:solidFill>
                <a:schemeClr val="tx2"/>
              </a:solidFill>
            </a:endParaRPr>
          </a:p>
        </p:txBody>
      </p:sp>
      <p:sp>
        <p:nvSpPr>
          <p:cNvPr id="11" name="Text Box 8"/>
          <p:cNvSpPr txBox="1">
            <a:spLocks noChangeArrowheads="1"/>
          </p:cNvSpPr>
          <p:nvPr/>
        </p:nvSpPr>
        <p:spPr bwMode="auto">
          <a:xfrm>
            <a:off x="1524000" y="1526463"/>
            <a:ext cx="1782762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b="1" smtClean="0">
                <a:latin typeface="+mn-lt"/>
              </a:rPr>
              <a:t>采购合同创建</a:t>
            </a:r>
            <a:endParaRPr lang="en-US" altLang="zh-CN" b="1">
              <a:latin typeface="+mn-lt"/>
            </a:endParaRPr>
          </a:p>
        </p:txBody>
      </p:sp>
      <p:sp>
        <p:nvSpPr>
          <p:cNvPr id="12" name="Text Box 9"/>
          <p:cNvSpPr txBox="1">
            <a:spLocks noChangeArrowheads="1"/>
          </p:cNvSpPr>
          <p:nvPr/>
        </p:nvSpPr>
        <p:spPr bwMode="auto">
          <a:xfrm>
            <a:off x="1565275" y="1218818"/>
            <a:ext cx="1906588" cy="286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lnSpc>
                <a:spcPct val="90000"/>
              </a:lnSpc>
            </a:pPr>
            <a:r>
              <a:rPr lang="zh-CN" altLang="en-US" sz="1400" b="1" smtClean="0">
                <a:solidFill>
                  <a:schemeClr val="bg1"/>
                </a:solidFill>
                <a:latin typeface="+mn-lt"/>
              </a:rPr>
              <a:t>子流程</a:t>
            </a:r>
            <a:endParaRPr lang="en-US" altLang="zh-CN" sz="1400" b="1">
              <a:solidFill>
                <a:schemeClr val="bg1"/>
              </a:solidFill>
              <a:latin typeface="+mn-lt"/>
            </a:endParaRPr>
          </a:p>
        </p:txBody>
      </p:sp>
      <p:sp>
        <p:nvSpPr>
          <p:cNvPr id="13" name="Line 10"/>
          <p:cNvSpPr>
            <a:spLocks noChangeShapeType="1"/>
          </p:cNvSpPr>
          <p:nvPr/>
        </p:nvSpPr>
        <p:spPr bwMode="auto">
          <a:xfrm>
            <a:off x="1670050" y="1504238"/>
            <a:ext cx="180181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200"/>
          </a:p>
        </p:txBody>
      </p:sp>
      <p:sp>
        <p:nvSpPr>
          <p:cNvPr id="16" name="Text Box 13"/>
          <p:cNvSpPr txBox="1">
            <a:spLocks noChangeArrowheads="1"/>
          </p:cNvSpPr>
          <p:nvPr/>
        </p:nvSpPr>
        <p:spPr bwMode="auto">
          <a:xfrm>
            <a:off x="1524000" y="3391774"/>
            <a:ext cx="2014537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b="1" smtClean="0">
                <a:latin typeface="+mn-lt"/>
              </a:rPr>
              <a:t>采购申请</a:t>
            </a:r>
            <a:endParaRPr lang="en-US" altLang="zh-CN" b="1">
              <a:latin typeface="+mn-lt"/>
            </a:endParaRPr>
          </a:p>
        </p:txBody>
      </p:sp>
      <p:sp>
        <p:nvSpPr>
          <p:cNvPr id="17" name="Text Box 14"/>
          <p:cNvSpPr txBox="1">
            <a:spLocks noChangeArrowheads="1"/>
          </p:cNvSpPr>
          <p:nvPr/>
        </p:nvSpPr>
        <p:spPr bwMode="auto">
          <a:xfrm>
            <a:off x="3707655" y="1534400"/>
            <a:ext cx="49530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smtClean="0">
                <a:latin typeface="+mn-lt"/>
              </a:rPr>
              <a:t>起草长期供应商的采购合同，并由相关部门领导审批后生效</a:t>
            </a:r>
            <a:endParaRPr lang="en-US" altLang="zh-CN">
              <a:latin typeface="+mn-lt"/>
            </a:endParaRPr>
          </a:p>
        </p:txBody>
      </p:sp>
      <p:sp>
        <p:nvSpPr>
          <p:cNvPr id="19" name="Text Box 16"/>
          <p:cNvSpPr txBox="1">
            <a:spLocks noChangeArrowheads="1"/>
          </p:cNvSpPr>
          <p:nvPr/>
        </p:nvSpPr>
        <p:spPr bwMode="auto">
          <a:xfrm>
            <a:off x="3707655" y="2475704"/>
            <a:ext cx="476408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smtClean="0">
                <a:latin typeface="+mn-lt"/>
              </a:rPr>
              <a:t>获取供应商资料，经过审批后创建供应商主数据，并明确付款条款；相关供应商信息变更管理，由部门领导审批后停用供应商</a:t>
            </a:r>
            <a:endParaRPr lang="en-US" altLang="zh-CN">
              <a:latin typeface="+mn-lt"/>
            </a:endParaRPr>
          </a:p>
        </p:txBody>
      </p:sp>
      <p:sp>
        <p:nvSpPr>
          <p:cNvPr id="20" name="Text Box 17"/>
          <p:cNvSpPr txBox="1">
            <a:spLocks noChangeArrowheads="1"/>
          </p:cNvSpPr>
          <p:nvPr/>
        </p:nvSpPr>
        <p:spPr bwMode="auto">
          <a:xfrm>
            <a:off x="3707655" y="3634768"/>
            <a:ext cx="488473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smtClean="0">
                <a:latin typeface="+mn-lt"/>
              </a:rPr>
              <a:t>采购部门依据申请寻找供应商，并评估是否能够作为合格供应商；合格供应商进行供应商引入流程，建立供应商主数据进行管理</a:t>
            </a:r>
            <a:endParaRPr lang="en-US" altLang="zh-CN">
              <a:latin typeface="+mn-lt"/>
            </a:endParaRPr>
          </a:p>
        </p:txBody>
      </p:sp>
      <p:sp>
        <p:nvSpPr>
          <p:cNvPr id="23" name="Text Box 20"/>
          <p:cNvSpPr txBox="1">
            <a:spLocks noChangeArrowheads="1"/>
          </p:cNvSpPr>
          <p:nvPr/>
        </p:nvSpPr>
        <p:spPr bwMode="auto">
          <a:xfrm>
            <a:off x="3707655" y="2932205"/>
            <a:ext cx="476408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smtClean="0">
                <a:latin typeface="+mn-lt"/>
              </a:rPr>
              <a:t>年度</a:t>
            </a:r>
            <a:r>
              <a:rPr lang="en-US" altLang="zh-CN" smtClean="0">
                <a:latin typeface="+mn-lt"/>
              </a:rPr>
              <a:t>/</a:t>
            </a:r>
            <a:r>
              <a:rPr lang="zh-CN" altLang="en-US" smtClean="0">
                <a:latin typeface="+mn-lt"/>
              </a:rPr>
              <a:t>季度供应商评估，从供应商各绩效</a:t>
            </a:r>
            <a:r>
              <a:rPr lang="en-US" altLang="zh-CN" smtClean="0">
                <a:latin typeface="+mn-lt"/>
              </a:rPr>
              <a:t>KPI</a:t>
            </a:r>
            <a:r>
              <a:rPr lang="zh-CN" altLang="en-US" smtClean="0">
                <a:latin typeface="+mn-lt"/>
              </a:rPr>
              <a:t>角度进行评分，对于优秀供应商提供激励，对于不良供应商进行惩罚，乃至停用</a:t>
            </a:r>
            <a:endParaRPr lang="en-US" altLang="zh-CN">
              <a:latin typeface="+mn-lt"/>
            </a:endParaRPr>
          </a:p>
        </p:txBody>
      </p:sp>
      <p:sp>
        <p:nvSpPr>
          <p:cNvPr id="25" name="Text Box 22"/>
          <p:cNvSpPr txBox="1">
            <a:spLocks noChangeArrowheads="1"/>
          </p:cNvSpPr>
          <p:nvPr/>
        </p:nvSpPr>
        <p:spPr bwMode="auto">
          <a:xfrm>
            <a:off x="1524000" y="2475704"/>
            <a:ext cx="2014537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b="1">
                <a:latin typeface="+mn-lt"/>
              </a:rPr>
              <a:t>供应</a:t>
            </a:r>
            <a:r>
              <a:rPr lang="zh-CN" altLang="en-US" b="1" smtClean="0">
                <a:latin typeface="+mn-lt"/>
              </a:rPr>
              <a:t>商引入、变更与停用</a:t>
            </a:r>
            <a:endParaRPr lang="en-US" altLang="zh-CN" b="1">
              <a:latin typeface="+mn-lt"/>
            </a:endParaRPr>
          </a:p>
        </p:txBody>
      </p:sp>
      <p:sp>
        <p:nvSpPr>
          <p:cNvPr id="26" name="Text Box 23"/>
          <p:cNvSpPr txBox="1">
            <a:spLocks noChangeArrowheads="1"/>
          </p:cNvSpPr>
          <p:nvPr/>
        </p:nvSpPr>
        <p:spPr bwMode="auto">
          <a:xfrm>
            <a:off x="1524000" y="2924267"/>
            <a:ext cx="2119312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b="1">
                <a:latin typeface="+mn-lt"/>
              </a:rPr>
              <a:t>供应</a:t>
            </a:r>
            <a:r>
              <a:rPr lang="zh-CN" altLang="en-US" b="1" smtClean="0">
                <a:latin typeface="+mn-lt"/>
              </a:rPr>
              <a:t>商评分</a:t>
            </a:r>
            <a:endParaRPr lang="en-US" altLang="zh-CN" b="1">
              <a:latin typeface="+mn-lt"/>
            </a:endParaRPr>
          </a:p>
        </p:txBody>
      </p:sp>
      <p:sp>
        <p:nvSpPr>
          <p:cNvPr id="28" name="Text Box 25"/>
          <p:cNvSpPr txBox="1">
            <a:spLocks noChangeArrowheads="1"/>
          </p:cNvSpPr>
          <p:nvPr/>
        </p:nvSpPr>
        <p:spPr bwMode="auto">
          <a:xfrm>
            <a:off x="3707655" y="3391774"/>
            <a:ext cx="4545013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smtClean="0">
                <a:latin typeface="+mn-lt"/>
              </a:rPr>
              <a:t>内部部门、人员提出采购请求，申请部门领导审批；预算控制</a:t>
            </a:r>
            <a:endParaRPr lang="en-US" altLang="zh-CN">
              <a:latin typeface="+mn-lt"/>
            </a:endParaRPr>
          </a:p>
        </p:txBody>
      </p:sp>
      <p:sp>
        <p:nvSpPr>
          <p:cNvPr id="29" name="Text Box 26"/>
          <p:cNvSpPr txBox="1">
            <a:spLocks noChangeArrowheads="1"/>
          </p:cNvSpPr>
          <p:nvPr/>
        </p:nvSpPr>
        <p:spPr bwMode="auto">
          <a:xfrm>
            <a:off x="1524000" y="3634768"/>
            <a:ext cx="2014537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b="1" smtClean="0">
                <a:latin typeface="+mn-lt"/>
              </a:rPr>
              <a:t>采购</a:t>
            </a:r>
            <a:r>
              <a:rPr lang="zh-CN" altLang="en-US" b="1">
                <a:latin typeface="+mn-lt"/>
              </a:rPr>
              <a:t>寻源</a:t>
            </a:r>
            <a:endParaRPr lang="en-US" altLang="zh-CN" b="1">
              <a:latin typeface="+mn-lt"/>
            </a:endParaRPr>
          </a:p>
        </p:txBody>
      </p:sp>
      <p:sp>
        <p:nvSpPr>
          <p:cNvPr id="30" name="Text Box 27"/>
          <p:cNvSpPr txBox="1">
            <a:spLocks noChangeArrowheads="1"/>
          </p:cNvSpPr>
          <p:nvPr/>
        </p:nvSpPr>
        <p:spPr bwMode="auto">
          <a:xfrm>
            <a:off x="1524000" y="2105537"/>
            <a:ext cx="1782763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b="1" smtClean="0">
                <a:latin typeface="+mn-lt"/>
              </a:rPr>
              <a:t>采购合同关闭</a:t>
            </a:r>
            <a:endParaRPr lang="en-US" altLang="zh-CN" b="1">
              <a:latin typeface="+mn-lt"/>
            </a:endParaRPr>
          </a:p>
        </p:txBody>
      </p:sp>
      <p:sp>
        <p:nvSpPr>
          <p:cNvPr id="32" name="Line 29"/>
          <p:cNvSpPr>
            <a:spLocks noChangeShapeType="1"/>
          </p:cNvSpPr>
          <p:nvPr/>
        </p:nvSpPr>
        <p:spPr bwMode="auto">
          <a:xfrm>
            <a:off x="1524000" y="2465071"/>
            <a:ext cx="7129463" cy="0"/>
          </a:xfrm>
          <a:prstGeom prst="line">
            <a:avLst/>
          </a:prstGeom>
          <a:noFill/>
          <a:ln w="9525">
            <a:solidFill>
              <a:schemeClr val="accent5">
                <a:lumMod val="20000"/>
                <a:lumOff val="80000"/>
              </a:schemeClr>
            </a:solidFill>
            <a:prstDash val="dash"/>
            <a:round/>
          </a:ln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spcBef>
                <a:spcPct val="50000"/>
              </a:spcBef>
              <a:defRPr/>
            </a:pPr>
            <a:endParaRPr lang="en-US" sz="1200"/>
          </a:p>
        </p:txBody>
      </p:sp>
      <p:sp>
        <p:nvSpPr>
          <p:cNvPr id="33" name="Line 30"/>
          <p:cNvSpPr>
            <a:spLocks noChangeShapeType="1"/>
          </p:cNvSpPr>
          <p:nvPr/>
        </p:nvSpPr>
        <p:spPr bwMode="auto">
          <a:xfrm>
            <a:off x="1565275" y="3391774"/>
            <a:ext cx="7129462" cy="0"/>
          </a:xfrm>
          <a:prstGeom prst="line">
            <a:avLst/>
          </a:prstGeom>
          <a:noFill/>
          <a:ln w="9525">
            <a:solidFill>
              <a:schemeClr val="accent5">
                <a:lumMod val="20000"/>
                <a:lumOff val="80000"/>
              </a:schemeClr>
            </a:solidFill>
            <a:prstDash val="dash"/>
            <a:round/>
          </a:ln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spcBef>
                <a:spcPct val="50000"/>
              </a:spcBef>
              <a:defRPr/>
            </a:pPr>
            <a:endParaRPr lang="en-US" sz="1200"/>
          </a:p>
        </p:txBody>
      </p:sp>
      <p:sp>
        <p:nvSpPr>
          <p:cNvPr id="35" name="Line 32"/>
          <p:cNvSpPr>
            <a:spLocks noChangeShapeType="1"/>
          </p:cNvSpPr>
          <p:nvPr/>
        </p:nvSpPr>
        <p:spPr bwMode="auto">
          <a:xfrm>
            <a:off x="3810000" y="1504238"/>
            <a:ext cx="4876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200"/>
          </a:p>
        </p:txBody>
      </p:sp>
      <p:sp>
        <p:nvSpPr>
          <p:cNvPr id="36" name="Text Box 33"/>
          <p:cNvSpPr txBox="1">
            <a:spLocks noChangeArrowheads="1"/>
          </p:cNvSpPr>
          <p:nvPr/>
        </p:nvSpPr>
        <p:spPr bwMode="auto">
          <a:xfrm>
            <a:off x="3707655" y="2129350"/>
            <a:ext cx="49530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smtClean="0">
                <a:latin typeface="+mn-lt"/>
              </a:rPr>
              <a:t>采购合同到期，或者其他原因中断采购，由相关部门领导审批后关闭</a:t>
            </a:r>
            <a:endParaRPr lang="en-US" altLang="zh-CN">
              <a:latin typeface="+mn-lt"/>
            </a:endParaRPr>
          </a:p>
        </p:txBody>
      </p:sp>
      <p:sp>
        <p:nvSpPr>
          <p:cNvPr id="39" name="Rectangle 6"/>
          <p:cNvSpPr>
            <a:spLocks noChangeArrowheads="1"/>
          </p:cNvSpPr>
          <p:nvPr/>
        </p:nvSpPr>
        <p:spPr bwMode="auto">
          <a:xfrm>
            <a:off x="457200" y="2475704"/>
            <a:ext cx="1101725" cy="8640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accent1"/>
            </a:solidFill>
            <a:miter lim="800000"/>
          </a:ln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 smtClean="0">
                <a:solidFill>
                  <a:schemeClr val="tx2"/>
                </a:solidFill>
              </a:rPr>
              <a:t>供应商管理</a:t>
            </a:r>
            <a:endParaRPr lang="en-US" altLang="zh-CN" sz="1400" b="1">
              <a:solidFill>
                <a:schemeClr val="tx2"/>
              </a:solidFill>
            </a:endParaRPr>
          </a:p>
        </p:txBody>
      </p:sp>
      <p:sp>
        <p:nvSpPr>
          <p:cNvPr id="41" name="Text Box 8"/>
          <p:cNvSpPr txBox="1">
            <a:spLocks noChangeArrowheads="1"/>
          </p:cNvSpPr>
          <p:nvPr/>
        </p:nvSpPr>
        <p:spPr bwMode="auto">
          <a:xfrm>
            <a:off x="1524000" y="1730936"/>
            <a:ext cx="1782762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b="1" smtClean="0">
                <a:latin typeface="+mn-lt"/>
              </a:rPr>
              <a:t>采购合同变更</a:t>
            </a:r>
            <a:endParaRPr lang="en-US" altLang="zh-CN" b="1">
              <a:latin typeface="+mn-lt"/>
            </a:endParaRPr>
          </a:p>
        </p:txBody>
      </p:sp>
      <p:sp>
        <p:nvSpPr>
          <p:cNvPr id="42" name="Text Box 14"/>
          <p:cNvSpPr txBox="1">
            <a:spLocks noChangeArrowheads="1"/>
          </p:cNvSpPr>
          <p:nvPr/>
        </p:nvSpPr>
        <p:spPr bwMode="auto">
          <a:xfrm>
            <a:off x="3707655" y="1746811"/>
            <a:ext cx="49530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smtClean="0">
                <a:latin typeface="+mn-lt"/>
              </a:rPr>
              <a:t>采购合同的内容，如价格、付款条款等内容发生变更，由相关部门领导审批后生效</a:t>
            </a:r>
            <a:endParaRPr lang="en-US" altLang="zh-CN">
              <a:latin typeface="+mn-lt"/>
            </a:endParaRPr>
          </a:p>
        </p:txBody>
      </p:sp>
      <p:sp>
        <p:nvSpPr>
          <p:cNvPr id="43" name="Text Box 17"/>
          <p:cNvSpPr txBox="1">
            <a:spLocks noChangeArrowheads="1"/>
          </p:cNvSpPr>
          <p:nvPr/>
        </p:nvSpPr>
        <p:spPr bwMode="auto">
          <a:xfrm>
            <a:off x="3707655" y="4048626"/>
            <a:ext cx="4884738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smtClean="0">
                <a:latin typeface="+mn-lt"/>
              </a:rPr>
              <a:t>明确供应商、采购价格后，采购申请转化为采购订单，并进行相应调整，包括采购数量、采购单价、送货单位、开票单位等信息；采购部门领导审批后生效；生效采购订单下达给供应商</a:t>
            </a:r>
            <a:endParaRPr lang="en-US" altLang="zh-CN" smtClean="0">
              <a:latin typeface="+mn-lt"/>
            </a:endParaRPr>
          </a:p>
        </p:txBody>
      </p:sp>
      <p:sp>
        <p:nvSpPr>
          <p:cNvPr id="44" name="Text Box 26"/>
          <p:cNvSpPr txBox="1">
            <a:spLocks noChangeArrowheads="1"/>
          </p:cNvSpPr>
          <p:nvPr/>
        </p:nvSpPr>
        <p:spPr bwMode="auto">
          <a:xfrm>
            <a:off x="1524000" y="4048626"/>
            <a:ext cx="2014537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b="1" smtClean="0">
                <a:latin typeface="+mn-lt"/>
              </a:rPr>
              <a:t>采购订单转化</a:t>
            </a:r>
            <a:endParaRPr lang="en-US" altLang="zh-CN" b="1">
              <a:latin typeface="+mn-lt"/>
            </a:endParaRPr>
          </a:p>
        </p:txBody>
      </p:sp>
      <p:sp>
        <p:nvSpPr>
          <p:cNvPr id="45" name="Text Box 17"/>
          <p:cNvSpPr txBox="1">
            <a:spLocks noChangeArrowheads="1"/>
          </p:cNvSpPr>
          <p:nvPr/>
        </p:nvSpPr>
        <p:spPr bwMode="auto">
          <a:xfrm>
            <a:off x="3707655" y="4666596"/>
            <a:ext cx="4884738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smtClean="0">
                <a:latin typeface="+mn-lt"/>
              </a:rPr>
              <a:t>物品送达，检验后仓库入库。形成入库单，表明产品内容、数量</a:t>
            </a:r>
            <a:endParaRPr lang="en-US" altLang="zh-CN" smtClean="0">
              <a:latin typeface="+mn-lt"/>
            </a:endParaRPr>
          </a:p>
        </p:txBody>
      </p:sp>
      <p:sp>
        <p:nvSpPr>
          <p:cNvPr id="46" name="Text Box 26"/>
          <p:cNvSpPr txBox="1">
            <a:spLocks noChangeArrowheads="1"/>
          </p:cNvSpPr>
          <p:nvPr/>
        </p:nvSpPr>
        <p:spPr bwMode="auto">
          <a:xfrm>
            <a:off x="1524000" y="4666596"/>
            <a:ext cx="2014537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b="1" smtClean="0">
                <a:latin typeface="+mn-lt"/>
              </a:rPr>
              <a:t>采购收货</a:t>
            </a:r>
            <a:endParaRPr lang="en-US" altLang="zh-CN" b="1">
              <a:latin typeface="+mn-lt"/>
            </a:endParaRPr>
          </a:p>
        </p:txBody>
      </p:sp>
      <p:sp>
        <p:nvSpPr>
          <p:cNvPr id="47" name="Text Box 17"/>
          <p:cNvSpPr txBox="1">
            <a:spLocks noChangeArrowheads="1"/>
          </p:cNvSpPr>
          <p:nvPr/>
        </p:nvSpPr>
        <p:spPr bwMode="auto">
          <a:xfrm>
            <a:off x="3707655" y="4937140"/>
            <a:ext cx="4884738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smtClean="0">
                <a:latin typeface="+mn-lt"/>
              </a:rPr>
              <a:t>通知供应商开票，并送达财务部门，形成应付款</a:t>
            </a:r>
            <a:endParaRPr lang="en-US" altLang="zh-CN" smtClean="0">
              <a:latin typeface="+mn-lt"/>
            </a:endParaRPr>
          </a:p>
        </p:txBody>
      </p:sp>
      <p:sp>
        <p:nvSpPr>
          <p:cNvPr id="48" name="Text Box 26"/>
          <p:cNvSpPr txBox="1">
            <a:spLocks noChangeArrowheads="1"/>
          </p:cNvSpPr>
          <p:nvPr/>
        </p:nvSpPr>
        <p:spPr bwMode="auto">
          <a:xfrm>
            <a:off x="1524000" y="4937140"/>
            <a:ext cx="2014537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b="1">
                <a:latin typeface="+mn-lt"/>
              </a:rPr>
              <a:t>供应</a:t>
            </a:r>
            <a:r>
              <a:rPr lang="zh-CN" altLang="en-US" b="1" smtClean="0">
                <a:latin typeface="+mn-lt"/>
              </a:rPr>
              <a:t>商开票</a:t>
            </a:r>
            <a:endParaRPr lang="en-US" altLang="zh-CN" b="1">
              <a:latin typeface="+mn-lt"/>
            </a:endParaRPr>
          </a:p>
        </p:txBody>
      </p:sp>
      <p:sp>
        <p:nvSpPr>
          <p:cNvPr id="49" name="Text Box 17"/>
          <p:cNvSpPr txBox="1">
            <a:spLocks noChangeArrowheads="1"/>
          </p:cNvSpPr>
          <p:nvPr/>
        </p:nvSpPr>
        <p:spPr bwMode="auto">
          <a:xfrm>
            <a:off x="3707655" y="5229220"/>
            <a:ext cx="488473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smtClean="0">
                <a:latin typeface="+mn-lt"/>
              </a:rPr>
              <a:t>财务部门依据应付款到期日，匹配三单（采购订单、发票、入库单），通过后安排付款</a:t>
            </a:r>
            <a:endParaRPr lang="en-US" altLang="zh-CN" smtClean="0">
              <a:latin typeface="+mn-lt"/>
            </a:endParaRPr>
          </a:p>
        </p:txBody>
      </p:sp>
      <p:sp>
        <p:nvSpPr>
          <p:cNvPr id="50" name="Text Box 26"/>
          <p:cNvSpPr txBox="1">
            <a:spLocks noChangeArrowheads="1"/>
          </p:cNvSpPr>
          <p:nvPr/>
        </p:nvSpPr>
        <p:spPr bwMode="auto">
          <a:xfrm>
            <a:off x="1524000" y="5229220"/>
            <a:ext cx="2014537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b="1">
                <a:latin typeface="+mn-lt"/>
              </a:rPr>
              <a:t>供应</a:t>
            </a:r>
            <a:r>
              <a:rPr lang="zh-CN" altLang="en-US" b="1" smtClean="0">
                <a:latin typeface="+mn-lt"/>
              </a:rPr>
              <a:t>商</a:t>
            </a:r>
            <a:r>
              <a:rPr lang="zh-CN" altLang="en-US" b="1">
                <a:latin typeface="+mn-lt"/>
              </a:rPr>
              <a:t>付款</a:t>
            </a:r>
            <a:endParaRPr lang="en-US" altLang="zh-CN" b="1">
              <a:latin typeface="+mn-lt"/>
            </a:endParaRPr>
          </a:p>
        </p:txBody>
      </p:sp>
      <p:sp>
        <p:nvSpPr>
          <p:cNvPr id="51" name="Text Box 17"/>
          <p:cNvSpPr txBox="1">
            <a:spLocks noChangeArrowheads="1"/>
          </p:cNvSpPr>
          <p:nvPr/>
        </p:nvSpPr>
        <p:spPr bwMode="auto">
          <a:xfrm>
            <a:off x="3707655" y="5661452"/>
            <a:ext cx="488473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smtClean="0">
                <a:latin typeface="+mn-lt"/>
              </a:rPr>
              <a:t>每月月末，财务部门出具供应商应付款明细列表（包括已付款明细、待付款明细、票到货未到明细、货到票未到明细）与供应商对账</a:t>
            </a:r>
            <a:endParaRPr lang="en-US" altLang="zh-CN" smtClean="0">
              <a:latin typeface="+mn-lt"/>
            </a:endParaRPr>
          </a:p>
        </p:txBody>
      </p:sp>
      <p:sp>
        <p:nvSpPr>
          <p:cNvPr id="52" name="Text Box 26"/>
          <p:cNvSpPr txBox="1">
            <a:spLocks noChangeArrowheads="1"/>
          </p:cNvSpPr>
          <p:nvPr/>
        </p:nvSpPr>
        <p:spPr bwMode="auto">
          <a:xfrm>
            <a:off x="1524000" y="5661452"/>
            <a:ext cx="2014537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b="1" smtClean="0">
                <a:latin typeface="+mn-lt"/>
              </a:rPr>
              <a:t>供应商月度对账</a:t>
            </a:r>
            <a:endParaRPr lang="en-US" altLang="zh-CN" b="1">
              <a:latin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采购业务概述</a:t>
            </a:r>
            <a:br>
              <a:rPr lang="en-US" altLang="zh-CN" smtClean="0"/>
            </a:br>
            <a:r>
              <a:rPr lang="en-US" altLang="zh-CN" sz="2400" smtClean="0"/>
              <a:t> - </a:t>
            </a:r>
            <a:r>
              <a:rPr lang="zh-CN" altLang="en-US" sz="2400" smtClean="0"/>
              <a:t>采购业务流程（</a:t>
            </a:r>
            <a:r>
              <a:rPr lang="en-US" altLang="zh-CN" sz="2400" smtClean="0"/>
              <a:t>1</a:t>
            </a:r>
            <a:r>
              <a:rPr lang="zh-CN" altLang="en-US" sz="2400" smtClean="0"/>
              <a:t>级流程）</a:t>
            </a:r>
            <a:endParaRPr lang="en-GB"/>
          </a:p>
        </p:txBody>
      </p:sp>
      <p:sp>
        <p:nvSpPr>
          <p:cNvPr id="38" name="Text Box 13"/>
          <p:cNvSpPr txBox="1">
            <a:spLocks noChangeArrowheads="1"/>
          </p:cNvSpPr>
          <p:nvPr/>
        </p:nvSpPr>
        <p:spPr bwMode="auto">
          <a:xfrm>
            <a:off x="1024270" y="1391788"/>
            <a:ext cx="972000" cy="28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b="1" smtClean="0">
                <a:latin typeface="+mn-lt"/>
              </a:rPr>
              <a:t>采购申请</a:t>
            </a:r>
            <a:endParaRPr lang="en-US" altLang="zh-CN" b="1">
              <a:latin typeface="+mn-lt"/>
            </a:endParaRPr>
          </a:p>
        </p:txBody>
      </p:sp>
      <p:sp>
        <p:nvSpPr>
          <p:cNvPr id="53" name="Text Box 23"/>
          <p:cNvSpPr txBox="1">
            <a:spLocks noChangeArrowheads="1"/>
          </p:cNvSpPr>
          <p:nvPr/>
        </p:nvSpPr>
        <p:spPr bwMode="auto">
          <a:xfrm>
            <a:off x="7276389" y="2764075"/>
            <a:ext cx="1332000" cy="432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b="1">
                <a:latin typeface="+mn-lt"/>
              </a:rPr>
              <a:t>供应</a:t>
            </a:r>
            <a:r>
              <a:rPr lang="zh-CN" altLang="en-US" b="1" smtClean="0">
                <a:latin typeface="+mn-lt"/>
              </a:rPr>
              <a:t>商评分</a:t>
            </a:r>
            <a:endParaRPr lang="en-US" altLang="zh-CN" b="1">
              <a:latin typeface="+mn-lt"/>
            </a:endParaRPr>
          </a:p>
        </p:txBody>
      </p:sp>
      <p:sp>
        <p:nvSpPr>
          <p:cNvPr id="54" name="Text Box 26"/>
          <p:cNvSpPr txBox="1">
            <a:spLocks noChangeArrowheads="1"/>
          </p:cNvSpPr>
          <p:nvPr/>
        </p:nvSpPr>
        <p:spPr bwMode="auto">
          <a:xfrm>
            <a:off x="1024270" y="2485795"/>
            <a:ext cx="972000" cy="28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b="1" smtClean="0">
                <a:latin typeface="+mn-lt"/>
              </a:rPr>
              <a:t>采购</a:t>
            </a:r>
            <a:r>
              <a:rPr lang="zh-CN" altLang="en-US" b="1">
                <a:latin typeface="+mn-lt"/>
              </a:rPr>
              <a:t>寻源</a:t>
            </a:r>
            <a:endParaRPr lang="en-US" altLang="zh-CN" b="1">
              <a:latin typeface="+mn-lt"/>
            </a:endParaRPr>
          </a:p>
        </p:txBody>
      </p:sp>
      <p:sp>
        <p:nvSpPr>
          <p:cNvPr id="55" name="Text Box 27"/>
          <p:cNvSpPr txBox="1">
            <a:spLocks noChangeArrowheads="1"/>
          </p:cNvSpPr>
          <p:nvPr/>
        </p:nvSpPr>
        <p:spPr bwMode="auto">
          <a:xfrm>
            <a:off x="5413006" y="2158517"/>
            <a:ext cx="1224000" cy="28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b="1" smtClean="0">
                <a:latin typeface="+mn-lt"/>
              </a:rPr>
              <a:t>采购合同关闭</a:t>
            </a:r>
            <a:endParaRPr lang="en-US" altLang="zh-CN" b="1">
              <a:latin typeface="+mn-lt"/>
            </a:endParaRPr>
          </a:p>
        </p:txBody>
      </p:sp>
      <p:sp>
        <p:nvSpPr>
          <p:cNvPr id="56" name="Text Box 8"/>
          <p:cNvSpPr txBox="1">
            <a:spLocks noChangeArrowheads="1"/>
          </p:cNvSpPr>
          <p:nvPr/>
        </p:nvSpPr>
        <p:spPr bwMode="auto">
          <a:xfrm>
            <a:off x="3863561" y="2158517"/>
            <a:ext cx="1224000" cy="28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b="1" smtClean="0">
                <a:latin typeface="+mn-lt"/>
              </a:rPr>
              <a:t>采购合同变更</a:t>
            </a:r>
            <a:endParaRPr lang="en-US" altLang="zh-CN" b="1">
              <a:latin typeface="+mn-lt"/>
            </a:endParaRPr>
          </a:p>
        </p:txBody>
      </p:sp>
      <p:sp>
        <p:nvSpPr>
          <p:cNvPr id="57" name="Text Box 26"/>
          <p:cNvSpPr txBox="1">
            <a:spLocks noChangeArrowheads="1"/>
          </p:cNvSpPr>
          <p:nvPr/>
        </p:nvSpPr>
        <p:spPr bwMode="auto">
          <a:xfrm>
            <a:off x="3863561" y="2764075"/>
            <a:ext cx="1224000" cy="432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b="1" smtClean="0">
                <a:latin typeface="+mn-lt"/>
              </a:rPr>
              <a:t>采购订单转化</a:t>
            </a:r>
            <a:endParaRPr lang="en-US" altLang="zh-CN" b="1">
              <a:latin typeface="+mn-lt"/>
            </a:endParaRPr>
          </a:p>
        </p:txBody>
      </p:sp>
      <p:sp>
        <p:nvSpPr>
          <p:cNvPr id="58" name="Text Box 26"/>
          <p:cNvSpPr txBox="1">
            <a:spLocks noChangeArrowheads="1"/>
          </p:cNvSpPr>
          <p:nvPr/>
        </p:nvSpPr>
        <p:spPr bwMode="auto">
          <a:xfrm>
            <a:off x="3863561" y="3703842"/>
            <a:ext cx="1224000" cy="28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b="1" smtClean="0">
                <a:latin typeface="+mn-lt"/>
              </a:rPr>
              <a:t>采购收货</a:t>
            </a:r>
            <a:endParaRPr lang="en-US" altLang="zh-CN" b="1">
              <a:latin typeface="+mn-lt"/>
            </a:endParaRPr>
          </a:p>
        </p:txBody>
      </p:sp>
      <p:sp>
        <p:nvSpPr>
          <p:cNvPr id="59" name="Text Box 26"/>
          <p:cNvSpPr txBox="1">
            <a:spLocks noChangeArrowheads="1"/>
          </p:cNvSpPr>
          <p:nvPr/>
        </p:nvSpPr>
        <p:spPr bwMode="auto">
          <a:xfrm>
            <a:off x="5370474" y="4656064"/>
            <a:ext cx="1224000" cy="28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b="1">
                <a:latin typeface="+mn-lt"/>
              </a:rPr>
              <a:t>供应</a:t>
            </a:r>
            <a:r>
              <a:rPr lang="zh-CN" altLang="en-US" b="1" smtClean="0">
                <a:latin typeface="+mn-lt"/>
              </a:rPr>
              <a:t>商开票</a:t>
            </a:r>
            <a:endParaRPr lang="en-US" altLang="zh-CN" b="1">
              <a:latin typeface="+mn-lt"/>
            </a:endParaRPr>
          </a:p>
        </p:txBody>
      </p:sp>
      <p:sp>
        <p:nvSpPr>
          <p:cNvPr id="60" name="Text Box 26"/>
          <p:cNvSpPr txBox="1">
            <a:spLocks noChangeArrowheads="1"/>
          </p:cNvSpPr>
          <p:nvPr/>
        </p:nvSpPr>
        <p:spPr bwMode="auto">
          <a:xfrm>
            <a:off x="5370474" y="5696539"/>
            <a:ext cx="1224000" cy="28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b="1">
                <a:latin typeface="+mn-lt"/>
              </a:rPr>
              <a:t>供应</a:t>
            </a:r>
            <a:r>
              <a:rPr lang="zh-CN" altLang="en-US" b="1" smtClean="0">
                <a:latin typeface="+mn-lt"/>
              </a:rPr>
              <a:t>商</a:t>
            </a:r>
            <a:r>
              <a:rPr lang="zh-CN" altLang="en-US" b="1">
                <a:latin typeface="+mn-lt"/>
              </a:rPr>
              <a:t>付款</a:t>
            </a:r>
            <a:endParaRPr lang="en-US" altLang="zh-CN" b="1">
              <a:latin typeface="+mn-lt"/>
            </a:endParaRPr>
          </a:p>
        </p:txBody>
      </p:sp>
      <p:sp>
        <p:nvSpPr>
          <p:cNvPr id="61" name="Text Box 26"/>
          <p:cNvSpPr txBox="1">
            <a:spLocks noChangeArrowheads="1"/>
          </p:cNvSpPr>
          <p:nvPr/>
        </p:nvSpPr>
        <p:spPr bwMode="auto">
          <a:xfrm>
            <a:off x="7276389" y="4656064"/>
            <a:ext cx="1332000" cy="28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b="1" smtClean="0">
                <a:latin typeface="+mn-lt"/>
              </a:rPr>
              <a:t>供应商月度对账</a:t>
            </a:r>
            <a:endParaRPr lang="en-US" altLang="zh-CN" b="1">
              <a:latin typeface="+mn-lt"/>
            </a:endParaRPr>
          </a:p>
        </p:txBody>
      </p:sp>
      <p:sp>
        <p:nvSpPr>
          <p:cNvPr id="62" name="Rectangle 3"/>
          <p:cNvSpPr>
            <a:spLocks noChangeArrowheads="1"/>
          </p:cNvSpPr>
          <p:nvPr/>
        </p:nvSpPr>
        <p:spPr bwMode="auto">
          <a:xfrm>
            <a:off x="457200" y="1107344"/>
            <a:ext cx="360000" cy="8640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accent1"/>
            </a:solidFill>
            <a:miter lim="800000"/>
          </a:ln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zh-CN" altLang="en-US" sz="1200" b="1" smtClean="0">
                <a:solidFill>
                  <a:schemeClr val="tx2"/>
                </a:solidFill>
              </a:rPr>
              <a:t>业务部门</a:t>
            </a:r>
            <a:endParaRPr lang="en-US" altLang="zh-CN" sz="1200" b="1">
              <a:solidFill>
                <a:schemeClr val="tx2"/>
              </a:solidFill>
            </a:endParaRPr>
          </a:p>
        </p:txBody>
      </p:sp>
      <p:sp>
        <p:nvSpPr>
          <p:cNvPr id="63" name="Rectangle 7"/>
          <p:cNvSpPr>
            <a:spLocks noChangeArrowheads="1"/>
          </p:cNvSpPr>
          <p:nvPr/>
        </p:nvSpPr>
        <p:spPr bwMode="auto">
          <a:xfrm>
            <a:off x="457200" y="3415842"/>
            <a:ext cx="360000" cy="8640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accent1"/>
            </a:solidFill>
            <a:miter lim="800000"/>
          </a:ln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schemeClr val="tx2"/>
                </a:solidFill>
              </a:rPr>
              <a:t>仓库</a:t>
            </a:r>
            <a:endParaRPr lang="en-US" altLang="zh-CN" sz="1200" b="1">
              <a:solidFill>
                <a:schemeClr val="tx2"/>
              </a:solidFill>
            </a:endParaRPr>
          </a:p>
        </p:txBody>
      </p:sp>
      <p:sp>
        <p:nvSpPr>
          <p:cNvPr id="64" name="Rectangle 6"/>
          <p:cNvSpPr>
            <a:spLocks noChangeArrowheads="1"/>
          </p:cNvSpPr>
          <p:nvPr/>
        </p:nvSpPr>
        <p:spPr bwMode="auto">
          <a:xfrm>
            <a:off x="457200" y="2033458"/>
            <a:ext cx="360000" cy="1330757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accent1"/>
            </a:solidFill>
            <a:miter lim="800000"/>
          </a:ln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schemeClr val="tx2"/>
                </a:solidFill>
              </a:rPr>
              <a:t>采购部</a:t>
            </a:r>
            <a:endParaRPr lang="en-US" altLang="zh-CN" sz="1200" b="1">
              <a:solidFill>
                <a:schemeClr val="tx2"/>
              </a:solidFill>
            </a:endParaRPr>
          </a:p>
        </p:txBody>
      </p:sp>
      <p:sp>
        <p:nvSpPr>
          <p:cNvPr id="65" name="Rectangle 7"/>
          <p:cNvSpPr>
            <a:spLocks noChangeArrowheads="1"/>
          </p:cNvSpPr>
          <p:nvPr/>
        </p:nvSpPr>
        <p:spPr bwMode="auto">
          <a:xfrm>
            <a:off x="457200" y="4368064"/>
            <a:ext cx="360000" cy="8640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accent1"/>
            </a:solidFill>
            <a:miter lim="800000"/>
          </a:ln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schemeClr val="tx2"/>
                </a:solidFill>
              </a:rPr>
              <a:t>财务应付</a:t>
            </a:r>
            <a:endParaRPr lang="en-US" altLang="zh-CN" sz="1200" b="1">
              <a:solidFill>
                <a:schemeClr val="tx2"/>
              </a:solidFill>
            </a:endParaRPr>
          </a:p>
        </p:txBody>
      </p:sp>
      <p:sp>
        <p:nvSpPr>
          <p:cNvPr id="66" name="Rectangle 7"/>
          <p:cNvSpPr>
            <a:spLocks noChangeArrowheads="1"/>
          </p:cNvSpPr>
          <p:nvPr/>
        </p:nvSpPr>
        <p:spPr bwMode="auto">
          <a:xfrm>
            <a:off x="457200" y="5320286"/>
            <a:ext cx="360000" cy="8640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accent1"/>
            </a:solidFill>
            <a:miter lim="800000"/>
          </a:ln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schemeClr val="tx2"/>
                </a:solidFill>
              </a:rPr>
              <a:t>财务出纳</a:t>
            </a:r>
            <a:endParaRPr lang="en-US" altLang="zh-CN" sz="1200" b="1">
              <a:solidFill>
                <a:schemeClr val="tx2"/>
              </a:solidFill>
            </a:endParaRPr>
          </a:p>
        </p:txBody>
      </p:sp>
      <p:sp>
        <p:nvSpPr>
          <p:cNvPr id="67" name="Line 29"/>
          <p:cNvSpPr>
            <a:spLocks noChangeShapeType="1"/>
          </p:cNvSpPr>
          <p:nvPr/>
        </p:nvSpPr>
        <p:spPr bwMode="auto">
          <a:xfrm>
            <a:off x="807328" y="2033459"/>
            <a:ext cx="7920000" cy="0"/>
          </a:xfrm>
          <a:prstGeom prst="line">
            <a:avLst/>
          </a:prstGeom>
          <a:noFill/>
          <a:ln w="9525">
            <a:solidFill>
              <a:schemeClr val="accent5">
                <a:lumMod val="20000"/>
                <a:lumOff val="80000"/>
              </a:schemeClr>
            </a:solidFill>
            <a:prstDash val="dash"/>
            <a:round/>
          </a:ln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spcBef>
                <a:spcPct val="50000"/>
              </a:spcBef>
              <a:defRPr/>
            </a:pPr>
            <a:endParaRPr lang="en-US" sz="1200"/>
          </a:p>
        </p:txBody>
      </p:sp>
      <p:sp>
        <p:nvSpPr>
          <p:cNvPr id="68" name="Line 30"/>
          <p:cNvSpPr>
            <a:spLocks noChangeShapeType="1"/>
          </p:cNvSpPr>
          <p:nvPr/>
        </p:nvSpPr>
        <p:spPr bwMode="auto">
          <a:xfrm>
            <a:off x="807328" y="3364216"/>
            <a:ext cx="7920000" cy="0"/>
          </a:xfrm>
          <a:prstGeom prst="line">
            <a:avLst/>
          </a:prstGeom>
          <a:noFill/>
          <a:ln w="9525">
            <a:solidFill>
              <a:schemeClr val="accent5">
                <a:lumMod val="20000"/>
                <a:lumOff val="80000"/>
              </a:schemeClr>
            </a:solidFill>
            <a:prstDash val="dash"/>
            <a:round/>
          </a:ln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spcBef>
                <a:spcPct val="50000"/>
              </a:spcBef>
              <a:defRPr/>
            </a:pPr>
            <a:endParaRPr lang="en-US" sz="1200"/>
          </a:p>
        </p:txBody>
      </p:sp>
      <p:sp>
        <p:nvSpPr>
          <p:cNvPr id="69" name="Line 29"/>
          <p:cNvSpPr>
            <a:spLocks noChangeShapeType="1"/>
          </p:cNvSpPr>
          <p:nvPr/>
        </p:nvSpPr>
        <p:spPr bwMode="auto">
          <a:xfrm>
            <a:off x="807328" y="4305361"/>
            <a:ext cx="7920000" cy="0"/>
          </a:xfrm>
          <a:prstGeom prst="line">
            <a:avLst/>
          </a:prstGeom>
          <a:noFill/>
          <a:ln w="9525">
            <a:solidFill>
              <a:schemeClr val="accent5">
                <a:lumMod val="20000"/>
                <a:lumOff val="80000"/>
              </a:schemeClr>
            </a:solidFill>
            <a:prstDash val="dash"/>
            <a:round/>
          </a:ln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spcBef>
                <a:spcPct val="50000"/>
              </a:spcBef>
              <a:defRPr/>
            </a:pPr>
            <a:endParaRPr lang="en-US" sz="1200"/>
          </a:p>
        </p:txBody>
      </p:sp>
      <p:sp>
        <p:nvSpPr>
          <p:cNvPr id="70" name="Line 30"/>
          <p:cNvSpPr>
            <a:spLocks noChangeShapeType="1"/>
          </p:cNvSpPr>
          <p:nvPr/>
        </p:nvSpPr>
        <p:spPr bwMode="auto">
          <a:xfrm>
            <a:off x="807328" y="5232064"/>
            <a:ext cx="7920000" cy="0"/>
          </a:xfrm>
          <a:prstGeom prst="line">
            <a:avLst/>
          </a:prstGeom>
          <a:noFill/>
          <a:ln w="9525">
            <a:solidFill>
              <a:schemeClr val="accent5">
                <a:lumMod val="20000"/>
                <a:lumOff val="80000"/>
              </a:schemeClr>
            </a:solidFill>
            <a:prstDash val="dash"/>
            <a:round/>
          </a:ln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spcBef>
                <a:spcPct val="50000"/>
              </a:spcBef>
              <a:defRPr/>
            </a:pPr>
            <a:endParaRPr lang="en-US" sz="1200"/>
          </a:p>
        </p:txBody>
      </p:sp>
      <p:sp>
        <p:nvSpPr>
          <p:cNvPr id="37" name="Text Box 8"/>
          <p:cNvSpPr txBox="1">
            <a:spLocks noChangeArrowheads="1"/>
          </p:cNvSpPr>
          <p:nvPr/>
        </p:nvSpPr>
        <p:spPr bwMode="auto">
          <a:xfrm>
            <a:off x="2342707" y="2158517"/>
            <a:ext cx="1224000" cy="28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b="1" smtClean="0">
                <a:latin typeface="+mn-lt"/>
              </a:rPr>
              <a:t>采购合同创建</a:t>
            </a:r>
            <a:endParaRPr lang="en-US" altLang="zh-CN" b="1">
              <a:latin typeface="+mn-lt"/>
            </a:endParaRPr>
          </a:p>
        </p:txBody>
      </p:sp>
      <p:sp>
        <p:nvSpPr>
          <p:cNvPr id="40" name="Text Box 22"/>
          <p:cNvSpPr txBox="1">
            <a:spLocks noChangeArrowheads="1"/>
          </p:cNvSpPr>
          <p:nvPr/>
        </p:nvSpPr>
        <p:spPr bwMode="auto">
          <a:xfrm>
            <a:off x="2342707" y="2764075"/>
            <a:ext cx="1224000" cy="432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squar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b="1">
                <a:latin typeface="+mn-lt"/>
              </a:rPr>
              <a:t>供应</a:t>
            </a:r>
            <a:r>
              <a:rPr lang="zh-CN" altLang="en-US" b="1" smtClean="0">
                <a:latin typeface="+mn-lt"/>
              </a:rPr>
              <a:t>商引入、变更与停用</a:t>
            </a:r>
            <a:endParaRPr lang="en-US" altLang="zh-CN" b="1">
              <a:latin typeface="+mn-lt"/>
            </a:endParaRPr>
          </a:p>
        </p:txBody>
      </p:sp>
      <p:cxnSp>
        <p:nvCxnSpPr>
          <p:cNvPr id="4" name="Straight Arrow Connector 3"/>
          <p:cNvCxnSpPr>
            <a:stCxn id="38" idx="2"/>
            <a:endCxn id="54" idx="0"/>
          </p:cNvCxnSpPr>
          <p:nvPr/>
        </p:nvCxnSpPr>
        <p:spPr>
          <a:xfrm flipH="1">
            <a:off x="1510270" y="1679788"/>
            <a:ext cx="0" cy="806007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/>
          <p:cNvCxnSpPr>
            <a:stCxn id="40" idx="3"/>
            <a:endCxn id="57" idx="1"/>
          </p:cNvCxnSpPr>
          <p:nvPr/>
        </p:nvCxnSpPr>
        <p:spPr>
          <a:xfrm>
            <a:off x="3566707" y="2980075"/>
            <a:ext cx="296854" cy="0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Arrow Connector 71"/>
          <p:cNvCxnSpPr>
            <a:stCxn id="37" idx="3"/>
            <a:endCxn id="56" idx="1"/>
          </p:cNvCxnSpPr>
          <p:nvPr/>
        </p:nvCxnSpPr>
        <p:spPr>
          <a:xfrm>
            <a:off x="3566707" y="2302517"/>
            <a:ext cx="296854" cy="0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Arrow Connector 72"/>
          <p:cNvCxnSpPr>
            <a:stCxn id="56" idx="3"/>
            <a:endCxn id="55" idx="1"/>
          </p:cNvCxnSpPr>
          <p:nvPr/>
        </p:nvCxnSpPr>
        <p:spPr>
          <a:xfrm>
            <a:off x="5087561" y="2302517"/>
            <a:ext cx="325445" cy="0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Elbow Connector 23"/>
          <p:cNvCxnSpPr>
            <a:stCxn id="37" idx="2"/>
            <a:endCxn id="57" idx="0"/>
          </p:cNvCxnSpPr>
          <p:nvPr/>
        </p:nvCxnSpPr>
        <p:spPr>
          <a:xfrm rot="16200000" flipH="1">
            <a:off x="3556355" y="1844869"/>
            <a:ext cx="317558" cy="1520854"/>
          </a:xfrm>
          <a:prstGeom prst="bentConnector3">
            <a:avLst>
              <a:gd name="adj1" fmla="val 50000"/>
            </a:avLst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Elbow Connector 73"/>
          <p:cNvCxnSpPr>
            <a:stCxn id="54" idx="3"/>
            <a:endCxn id="40" idx="1"/>
          </p:cNvCxnSpPr>
          <p:nvPr/>
        </p:nvCxnSpPr>
        <p:spPr>
          <a:xfrm>
            <a:off x="1996270" y="2629795"/>
            <a:ext cx="346437" cy="350280"/>
          </a:xfrm>
          <a:prstGeom prst="bentConnector3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Elbow Connector 74"/>
          <p:cNvCxnSpPr>
            <a:stCxn id="54" idx="3"/>
            <a:endCxn id="37" idx="1"/>
          </p:cNvCxnSpPr>
          <p:nvPr/>
        </p:nvCxnSpPr>
        <p:spPr>
          <a:xfrm flipV="1">
            <a:off x="1996270" y="2302517"/>
            <a:ext cx="346437" cy="327278"/>
          </a:xfrm>
          <a:prstGeom prst="bentConnector3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Elbow Connector 81"/>
          <p:cNvCxnSpPr>
            <a:stCxn id="58" idx="3"/>
            <a:endCxn id="59" idx="0"/>
          </p:cNvCxnSpPr>
          <p:nvPr/>
        </p:nvCxnSpPr>
        <p:spPr>
          <a:xfrm>
            <a:off x="5087561" y="3847842"/>
            <a:ext cx="894913" cy="808222"/>
          </a:xfrm>
          <a:prstGeom prst="bentConnector2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Straight Arrow Connector 86"/>
          <p:cNvCxnSpPr>
            <a:stCxn id="57" idx="2"/>
            <a:endCxn id="58" idx="0"/>
          </p:cNvCxnSpPr>
          <p:nvPr/>
        </p:nvCxnSpPr>
        <p:spPr>
          <a:xfrm flipH="1">
            <a:off x="4475561" y="3196075"/>
            <a:ext cx="0" cy="507767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>
            <a:stCxn id="59" idx="2"/>
            <a:endCxn id="60" idx="0"/>
          </p:cNvCxnSpPr>
          <p:nvPr/>
        </p:nvCxnSpPr>
        <p:spPr>
          <a:xfrm flipH="1">
            <a:off x="5982474" y="4944064"/>
            <a:ext cx="0" cy="752475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6" name="Text Box 26"/>
          <p:cNvSpPr txBox="1">
            <a:spLocks noChangeArrowheads="1"/>
          </p:cNvSpPr>
          <p:nvPr/>
        </p:nvSpPr>
        <p:spPr bwMode="auto">
          <a:xfrm>
            <a:off x="2342707" y="1391788"/>
            <a:ext cx="972000" cy="28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b="1" smtClean="0">
                <a:latin typeface="+mn-lt"/>
              </a:rPr>
              <a:t>预算控制</a:t>
            </a:r>
            <a:endParaRPr lang="en-US" altLang="zh-CN" b="1">
              <a:latin typeface="+mn-lt"/>
            </a:endParaRPr>
          </a:p>
        </p:txBody>
      </p:sp>
      <p:cxnSp>
        <p:nvCxnSpPr>
          <p:cNvPr id="97" name="Straight Arrow Connector 96"/>
          <p:cNvCxnSpPr>
            <a:stCxn id="96" idx="1"/>
            <a:endCxn id="38" idx="3"/>
          </p:cNvCxnSpPr>
          <p:nvPr/>
        </p:nvCxnSpPr>
        <p:spPr>
          <a:xfrm flipH="1">
            <a:off x="1996270" y="1535788"/>
            <a:ext cx="346437" cy="0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3350544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采购业务概述</a:t>
            </a:r>
            <a:br>
              <a:rPr lang="en-US" altLang="zh-CN" smtClean="0"/>
            </a:br>
            <a:r>
              <a:rPr lang="en-US" altLang="zh-CN" sz="2400" smtClean="0"/>
              <a:t> - IT</a:t>
            </a:r>
            <a:r>
              <a:rPr lang="zh-CN" altLang="en-US" sz="2400" smtClean="0"/>
              <a:t>系统对采购业务流程的支撑</a:t>
            </a:r>
            <a:endParaRPr lang="en-GB"/>
          </a:p>
        </p:txBody>
      </p:sp>
      <p:sp>
        <p:nvSpPr>
          <p:cNvPr id="53" name="Text Box 23"/>
          <p:cNvSpPr txBox="1">
            <a:spLocks noChangeArrowheads="1"/>
          </p:cNvSpPr>
          <p:nvPr/>
        </p:nvSpPr>
        <p:spPr bwMode="auto">
          <a:xfrm>
            <a:off x="7276389" y="2764075"/>
            <a:ext cx="1332000" cy="432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b="1">
                <a:latin typeface="+mn-lt"/>
              </a:rPr>
              <a:t>供应</a:t>
            </a:r>
            <a:r>
              <a:rPr lang="zh-CN" altLang="en-US" b="1" smtClean="0">
                <a:latin typeface="+mn-lt"/>
              </a:rPr>
              <a:t>商评分</a:t>
            </a:r>
            <a:endParaRPr lang="en-US" altLang="zh-CN" b="1">
              <a:latin typeface="+mn-lt"/>
            </a:endParaRPr>
          </a:p>
        </p:txBody>
      </p:sp>
      <p:sp>
        <p:nvSpPr>
          <p:cNvPr id="54" name="Text Box 26"/>
          <p:cNvSpPr txBox="1">
            <a:spLocks noChangeArrowheads="1"/>
          </p:cNvSpPr>
          <p:nvPr/>
        </p:nvSpPr>
        <p:spPr bwMode="auto">
          <a:xfrm>
            <a:off x="1024270" y="2485795"/>
            <a:ext cx="972000" cy="28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b="1" smtClean="0">
                <a:latin typeface="+mn-lt"/>
              </a:rPr>
              <a:t>采购</a:t>
            </a:r>
            <a:r>
              <a:rPr lang="zh-CN" altLang="en-US" b="1">
                <a:latin typeface="+mn-lt"/>
              </a:rPr>
              <a:t>寻源</a:t>
            </a:r>
            <a:endParaRPr lang="en-US" altLang="zh-CN" b="1">
              <a:latin typeface="+mn-lt"/>
            </a:endParaRPr>
          </a:p>
        </p:txBody>
      </p:sp>
      <p:sp>
        <p:nvSpPr>
          <p:cNvPr id="55" name="Text Box 27"/>
          <p:cNvSpPr txBox="1">
            <a:spLocks noChangeArrowheads="1"/>
          </p:cNvSpPr>
          <p:nvPr/>
        </p:nvSpPr>
        <p:spPr bwMode="auto">
          <a:xfrm>
            <a:off x="5413006" y="2158517"/>
            <a:ext cx="1224000" cy="28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b="1" smtClean="0">
                <a:latin typeface="+mn-lt"/>
              </a:rPr>
              <a:t>采购合同关闭</a:t>
            </a:r>
            <a:endParaRPr lang="en-US" altLang="zh-CN" b="1">
              <a:latin typeface="+mn-lt"/>
            </a:endParaRPr>
          </a:p>
        </p:txBody>
      </p:sp>
      <p:sp>
        <p:nvSpPr>
          <p:cNvPr id="56" name="Text Box 8"/>
          <p:cNvSpPr txBox="1">
            <a:spLocks noChangeArrowheads="1"/>
          </p:cNvSpPr>
          <p:nvPr/>
        </p:nvSpPr>
        <p:spPr bwMode="auto">
          <a:xfrm>
            <a:off x="3863561" y="2158517"/>
            <a:ext cx="1224000" cy="28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b="1" smtClean="0">
                <a:latin typeface="+mn-lt"/>
              </a:rPr>
              <a:t>采购合同变更</a:t>
            </a:r>
            <a:endParaRPr lang="en-US" altLang="zh-CN" b="1">
              <a:latin typeface="+mn-lt"/>
            </a:endParaRPr>
          </a:p>
        </p:txBody>
      </p:sp>
      <p:sp>
        <p:nvSpPr>
          <p:cNvPr id="57" name="Text Box 26"/>
          <p:cNvSpPr txBox="1">
            <a:spLocks noChangeArrowheads="1"/>
          </p:cNvSpPr>
          <p:nvPr/>
        </p:nvSpPr>
        <p:spPr bwMode="auto">
          <a:xfrm>
            <a:off x="3863561" y="2764075"/>
            <a:ext cx="1224000" cy="432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b="1" smtClean="0">
                <a:latin typeface="+mn-lt"/>
              </a:rPr>
              <a:t>采购订单转化</a:t>
            </a:r>
            <a:endParaRPr lang="en-US" altLang="zh-CN" b="1">
              <a:latin typeface="+mn-lt"/>
            </a:endParaRPr>
          </a:p>
        </p:txBody>
      </p:sp>
      <p:sp>
        <p:nvSpPr>
          <p:cNvPr id="58" name="Text Box 26"/>
          <p:cNvSpPr txBox="1">
            <a:spLocks noChangeArrowheads="1"/>
          </p:cNvSpPr>
          <p:nvPr/>
        </p:nvSpPr>
        <p:spPr bwMode="auto">
          <a:xfrm>
            <a:off x="3863561" y="3703842"/>
            <a:ext cx="1224000" cy="28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b="1" smtClean="0">
                <a:latin typeface="+mn-lt"/>
              </a:rPr>
              <a:t>采购收货</a:t>
            </a:r>
            <a:endParaRPr lang="en-US" altLang="zh-CN" b="1">
              <a:latin typeface="+mn-lt"/>
            </a:endParaRPr>
          </a:p>
        </p:txBody>
      </p:sp>
      <p:sp>
        <p:nvSpPr>
          <p:cNvPr id="59" name="Text Box 26"/>
          <p:cNvSpPr txBox="1">
            <a:spLocks noChangeArrowheads="1"/>
          </p:cNvSpPr>
          <p:nvPr/>
        </p:nvSpPr>
        <p:spPr bwMode="auto">
          <a:xfrm>
            <a:off x="5370474" y="4656064"/>
            <a:ext cx="1224000" cy="28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b="1">
                <a:latin typeface="+mn-lt"/>
              </a:rPr>
              <a:t>供应</a:t>
            </a:r>
            <a:r>
              <a:rPr lang="zh-CN" altLang="en-US" b="1" smtClean="0">
                <a:latin typeface="+mn-lt"/>
              </a:rPr>
              <a:t>商开票</a:t>
            </a:r>
            <a:endParaRPr lang="en-US" altLang="zh-CN" b="1">
              <a:latin typeface="+mn-lt"/>
            </a:endParaRPr>
          </a:p>
        </p:txBody>
      </p:sp>
      <p:sp>
        <p:nvSpPr>
          <p:cNvPr id="60" name="Text Box 26"/>
          <p:cNvSpPr txBox="1">
            <a:spLocks noChangeArrowheads="1"/>
          </p:cNvSpPr>
          <p:nvPr/>
        </p:nvSpPr>
        <p:spPr bwMode="auto">
          <a:xfrm>
            <a:off x="5370474" y="5696539"/>
            <a:ext cx="1224000" cy="28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b="1">
                <a:latin typeface="+mn-lt"/>
              </a:rPr>
              <a:t>供应</a:t>
            </a:r>
            <a:r>
              <a:rPr lang="zh-CN" altLang="en-US" b="1" smtClean="0">
                <a:latin typeface="+mn-lt"/>
              </a:rPr>
              <a:t>商</a:t>
            </a:r>
            <a:r>
              <a:rPr lang="zh-CN" altLang="en-US" b="1">
                <a:latin typeface="+mn-lt"/>
              </a:rPr>
              <a:t>付款</a:t>
            </a:r>
            <a:endParaRPr lang="en-US" altLang="zh-CN" b="1">
              <a:latin typeface="+mn-lt"/>
            </a:endParaRPr>
          </a:p>
        </p:txBody>
      </p:sp>
      <p:sp>
        <p:nvSpPr>
          <p:cNvPr id="61" name="Text Box 26"/>
          <p:cNvSpPr txBox="1">
            <a:spLocks noChangeArrowheads="1"/>
          </p:cNvSpPr>
          <p:nvPr/>
        </p:nvSpPr>
        <p:spPr bwMode="auto">
          <a:xfrm>
            <a:off x="7276389" y="4656064"/>
            <a:ext cx="1332000" cy="28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b="1" smtClean="0">
                <a:latin typeface="+mn-lt"/>
              </a:rPr>
              <a:t>供应商月度对账</a:t>
            </a:r>
            <a:endParaRPr lang="en-US" altLang="zh-CN" b="1">
              <a:latin typeface="+mn-lt"/>
            </a:endParaRPr>
          </a:p>
        </p:txBody>
      </p:sp>
      <p:sp>
        <p:nvSpPr>
          <p:cNvPr id="62" name="Rectangle 3"/>
          <p:cNvSpPr>
            <a:spLocks noChangeArrowheads="1"/>
          </p:cNvSpPr>
          <p:nvPr/>
        </p:nvSpPr>
        <p:spPr bwMode="auto">
          <a:xfrm>
            <a:off x="457200" y="1107344"/>
            <a:ext cx="360000" cy="8640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accent1"/>
            </a:solidFill>
            <a:miter lim="800000"/>
          </a:ln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zh-CN" altLang="en-US" sz="1200" b="1" smtClean="0">
                <a:solidFill>
                  <a:schemeClr val="tx2"/>
                </a:solidFill>
              </a:rPr>
              <a:t>业务部门</a:t>
            </a:r>
            <a:endParaRPr lang="en-US" altLang="zh-CN" sz="1200" b="1">
              <a:solidFill>
                <a:schemeClr val="tx2"/>
              </a:solidFill>
            </a:endParaRPr>
          </a:p>
        </p:txBody>
      </p:sp>
      <p:sp>
        <p:nvSpPr>
          <p:cNvPr id="63" name="Rectangle 7"/>
          <p:cNvSpPr>
            <a:spLocks noChangeArrowheads="1"/>
          </p:cNvSpPr>
          <p:nvPr/>
        </p:nvSpPr>
        <p:spPr bwMode="auto">
          <a:xfrm>
            <a:off x="457200" y="3415842"/>
            <a:ext cx="360000" cy="8640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accent1"/>
            </a:solidFill>
            <a:miter lim="800000"/>
          </a:ln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schemeClr val="tx2"/>
                </a:solidFill>
              </a:rPr>
              <a:t>仓库</a:t>
            </a:r>
            <a:endParaRPr lang="en-US" altLang="zh-CN" sz="1200" b="1">
              <a:solidFill>
                <a:schemeClr val="tx2"/>
              </a:solidFill>
            </a:endParaRPr>
          </a:p>
        </p:txBody>
      </p:sp>
      <p:sp>
        <p:nvSpPr>
          <p:cNvPr id="64" name="Rectangle 6"/>
          <p:cNvSpPr>
            <a:spLocks noChangeArrowheads="1"/>
          </p:cNvSpPr>
          <p:nvPr/>
        </p:nvSpPr>
        <p:spPr bwMode="auto">
          <a:xfrm>
            <a:off x="457200" y="2033458"/>
            <a:ext cx="360000" cy="1330757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accent1"/>
            </a:solidFill>
            <a:miter lim="800000"/>
          </a:ln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schemeClr val="tx2"/>
                </a:solidFill>
              </a:rPr>
              <a:t>采购部</a:t>
            </a:r>
            <a:endParaRPr lang="en-US" altLang="zh-CN" sz="1200" b="1">
              <a:solidFill>
                <a:schemeClr val="tx2"/>
              </a:solidFill>
            </a:endParaRPr>
          </a:p>
        </p:txBody>
      </p:sp>
      <p:sp>
        <p:nvSpPr>
          <p:cNvPr id="65" name="Rectangle 7"/>
          <p:cNvSpPr>
            <a:spLocks noChangeArrowheads="1"/>
          </p:cNvSpPr>
          <p:nvPr/>
        </p:nvSpPr>
        <p:spPr bwMode="auto">
          <a:xfrm>
            <a:off x="457200" y="4368064"/>
            <a:ext cx="360000" cy="8640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accent1"/>
            </a:solidFill>
            <a:miter lim="800000"/>
          </a:ln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schemeClr val="tx2"/>
                </a:solidFill>
              </a:rPr>
              <a:t>财务应付</a:t>
            </a:r>
            <a:endParaRPr lang="en-US" altLang="zh-CN" sz="1200" b="1">
              <a:solidFill>
                <a:schemeClr val="tx2"/>
              </a:solidFill>
            </a:endParaRPr>
          </a:p>
        </p:txBody>
      </p:sp>
      <p:sp>
        <p:nvSpPr>
          <p:cNvPr id="66" name="Rectangle 7"/>
          <p:cNvSpPr>
            <a:spLocks noChangeArrowheads="1"/>
          </p:cNvSpPr>
          <p:nvPr/>
        </p:nvSpPr>
        <p:spPr bwMode="auto">
          <a:xfrm>
            <a:off x="457200" y="5320286"/>
            <a:ext cx="360000" cy="8640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accent1"/>
            </a:solidFill>
            <a:miter lim="800000"/>
          </a:ln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schemeClr val="tx2"/>
                </a:solidFill>
              </a:rPr>
              <a:t>财务出纳</a:t>
            </a:r>
            <a:endParaRPr lang="en-US" altLang="zh-CN" sz="1200" b="1">
              <a:solidFill>
                <a:schemeClr val="tx2"/>
              </a:solidFill>
            </a:endParaRPr>
          </a:p>
        </p:txBody>
      </p:sp>
      <p:sp>
        <p:nvSpPr>
          <p:cNvPr id="67" name="Line 29"/>
          <p:cNvSpPr>
            <a:spLocks noChangeShapeType="1"/>
          </p:cNvSpPr>
          <p:nvPr/>
        </p:nvSpPr>
        <p:spPr bwMode="auto">
          <a:xfrm>
            <a:off x="807328" y="2033459"/>
            <a:ext cx="7920000" cy="0"/>
          </a:xfrm>
          <a:prstGeom prst="line">
            <a:avLst/>
          </a:prstGeom>
          <a:noFill/>
          <a:ln w="9525">
            <a:solidFill>
              <a:schemeClr val="accent5">
                <a:lumMod val="20000"/>
                <a:lumOff val="80000"/>
              </a:schemeClr>
            </a:solidFill>
            <a:prstDash val="dash"/>
            <a:round/>
          </a:ln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spcBef>
                <a:spcPct val="50000"/>
              </a:spcBef>
              <a:defRPr/>
            </a:pPr>
            <a:endParaRPr lang="en-US" sz="1200"/>
          </a:p>
        </p:txBody>
      </p:sp>
      <p:sp>
        <p:nvSpPr>
          <p:cNvPr id="68" name="Line 30"/>
          <p:cNvSpPr>
            <a:spLocks noChangeShapeType="1"/>
          </p:cNvSpPr>
          <p:nvPr/>
        </p:nvSpPr>
        <p:spPr bwMode="auto">
          <a:xfrm>
            <a:off x="807328" y="3364216"/>
            <a:ext cx="7920000" cy="0"/>
          </a:xfrm>
          <a:prstGeom prst="line">
            <a:avLst/>
          </a:prstGeom>
          <a:noFill/>
          <a:ln w="9525">
            <a:solidFill>
              <a:schemeClr val="accent5">
                <a:lumMod val="20000"/>
                <a:lumOff val="80000"/>
              </a:schemeClr>
            </a:solidFill>
            <a:prstDash val="dash"/>
            <a:round/>
          </a:ln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spcBef>
                <a:spcPct val="50000"/>
              </a:spcBef>
              <a:defRPr/>
            </a:pPr>
            <a:endParaRPr lang="en-US" sz="1200"/>
          </a:p>
        </p:txBody>
      </p:sp>
      <p:sp>
        <p:nvSpPr>
          <p:cNvPr id="69" name="Line 29"/>
          <p:cNvSpPr>
            <a:spLocks noChangeShapeType="1"/>
          </p:cNvSpPr>
          <p:nvPr/>
        </p:nvSpPr>
        <p:spPr bwMode="auto">
          <a:xfrm>
            <a:off x="807328" y="4305361"/>
            <a:ext cx="7920000" cy="0"/>
          </a:xfrm>
          <a:prstGeom prst="line">
            <a:avLst/>
          </a:prstGeom>
          <a:noFill/>
          <a:ln w="9525">
            <a:solidFill>
              <a:schemeClr val="accent5">
                <a:lumMod val="20000"/>
                <a:lumOff val="80000"/>
              </a:schemeClr>
            </a:solidFill>
            <a:prstDash val="dash"/>
            <a:round/>
          </a:ln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spcBef>
                <a:spcPct val="50000"/>
              </a:spcBef>
              <a:defRPr/>
            </a:pPr>
            <a:endParaRPr lang="en-US" sz="1200"/>
          </a:p>
        </p:txBody>
      </p:sp>
      <p:sp>
        <p:nvSpPr>
          <p:cNvPr id="70" name="Line 30"/>
          <p:cNvSpPr>
            <a:spLocks noChangeShapeType="1"/>
          </p:cNvSpPr>
          <p:nvPr/>
        </p:nvSpPr>
        <p:spPr bwMode="auto">
          <a:xfrm>
            <a:off x="807328" y="5232064"/>
            <a:ext cx="7920000" cy="0"/>
          </a:xfrm>
          <a:prstGeom prst="line">
            <a:avLst/>
          </a:prstGeom>
          <a:noFill/>
          <a:ln w="9525">
            <a:solidFill>
              <a:schemeClr val="accent5">
                <a:lumMod val="20000"/>
                <a:lumOff val="80000"/>
              </a:schemeClr>
            </a:solidFill>
            <a:prstDash val="dash"/>
            <a:round/>
          </a:ln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spcBef>
                <a:spcPct val="50000"/>
              </a:spcBef>
              <a:defRPr/>
            </a:pPr>
            <a:endParaRPr lang="en-US" sz="1200"/>
          </a:p>
        </p:txBody>
      </p:sp>
      <p:sp>
        <p:nvSpPr>
          <p:cNvPr id="37" name="Text Box 8"/>
          <p:cNvSpPr txBox="1">
            <a:spLocks noChangeArrowheads="1"/>
          </p:cNvSpPr>
          <p:nvPr/>
        </p:nvSpPr>
        <p:spPr bwMode="auto">
          <a:xfrm>
            <a:off x="2342707" y="2158517"/>
            <a:ext cx="1224000" cy="28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b="1" smtClean="0">
                <a:latin typeface="+mn-lt"/>
              </a:rPr>
              <a:t>采购合同创建</a:t>
            </a:r>
            <a:endParaRPr lang="en-US" altLang="zh-CN" b="1">
              <a:latin typeface="+mn-lt"/>
            </a:endParaRPr>
          </a:p>
        </p:txBody>
      </p:sp>
      <p:sp>
        <p:nvSpPr>
          <p:cNvPr id="40" name="Text Box 22"/>
          <p:cNvSpPr txBox="1">
            <a:spLocks noChangeArrowheads="1"/>
          </p:cNvSpPr>
          <p:nvPr/>
        </p:nvSpPr>
        <p:spPr bwMode="auto">
          <a:xfrm>
            <a:off x="2342707" y="2764075"/>
            <a:ext cx="1224000" cy="432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squar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b="1">
                <a:latin typeface="+mn-lt"/>
              </a:rPr>
              <a:t>供应</a:t>
            </a:r>
            <a:r>
              <a:rPr lang="zh-CN" altLang="en-US" b="1" smtClean="0">
                <a:latin typeface="+mn-lt"/>
              </a:rPr>
              <a:t>商引入、变更与停用</a:t>
            </a:r>
            <a:endParaRPr lang="en-US" altLang="zh-CN" b="1">
              <a:latin typeface="+mn-lt"/>
            </a:endParaRPr>
          </a:p>
        </p:txBody>
      </p:sp>
      <p:cxnSp>
        <p:nvCxnSpPr>
          <p:cNvPr id="4" name="Straight Arrow Connector 3"/>
          <p:cNvCxnSpPr>
            <a:endCxn id="54" idx="0"/>
          </p:cNvCxnSpPr>
          <p:nvPr/>
        </p:nvCxnSpPr>
        <p:spPr>
          <a:xfrm flipH="1">
            <a:off x="1510270" y="1676233"/>
            <a:ext cx="0" cy="809562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/>
          <p:cNvCxnSpPr>
            <a:stCxn id="40" idx="3"/>
            <a:endCxn id="57" idx="1"/>
          </p:cNvCxnSpPr>
          <p:nvPr/>
        </p:nvCxnSpPr>
        <p:spPr>
          <a:xfrm>
            <a:off x="3566707" y="2980075"/>
            <a:ext cx="296854" cy="0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Arrow Connector 71"/>
          <p:cNvCxnSpPr>
            <a:stCxn id="37" idx="3"/>
            <a:endCxn id="56" idx="1"/>
          </p:cNvCxnSpPr>
          <p:nvPr/>
        </p:nvCxnSpPr>
        <p:spPr>
          <a:xfrm>
            <a:off x="3566707" y="2302517"/>
            <a:ext cx="296854" cy="0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Arrow Connector 72"/>
          <p:cNvCxnSpPr>
            <a:stCxn id="56" idx="3"/>
            <a:endCxn id="55" idx="1"/>
          </p:cNvCxnSpPr>
          <p:nvPr/>
        </p:nvCxnSpPr>
        <p:spPr>
          <a:xfrm>
            <a:off x="5087561" y="2302517"/>
            <a:ext cx="325445" cy="0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Elbow Connector 23"/>
          <p:cNvCxnSpPr>
            <a:stCxn id="37" idx="2"/>
            <a:endCxn id="57" idx="0"/>
          </p:cNvCxnSpPr>
          <p:nvPr/>
        </p:nvCxnSpPr>
        <p:spPr>
          <a:xfrm rot="16200000" flipH="1">
            <a:off x="3556355" y="1844869"/>
            <a:ext cx="317558" cy="1520854"/>
          </a:xfrm>
          <a:prstGeom prst="bentConnector3">
            <a:avLst>
              <a:gd name="adj1" fmla="val 50000"/>
            </a:avLst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Elbow Connector 73"/>
          <p:cNvCxnSpPr>
            <a:stCxn id="54" idx="3"/>
            <a:endCxn id="40" idx="1"/>
          </p:cNvCxnSpPr>
          <p:nvPr/>
        </p:nvCxnSpPr>
        <p:spPr>
          <a:xfrm>
            <a:off x="1996270" y="2629795"/>
            <a:ext cx="346437" cy="350280"/>
          </a:xfrm>
          <a:prstGeom prst="bentConnector3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Elbow Connector 74"/>
          <p:cNvCxnSpPr>
            <a:stCxn id="54" idx="3"/>
            <a:endCxn id="37" idx="1"/>
          </p:cNvCxnSpPr>
          <p:nvPr/>
        </p:nvCxnSpPr>
        <p:spPr>
          <a:xfrm flipV="1">
            <a:off x="1996270" y="2302517"/>
            <a:ext cx="346437" cy="327278"/>
          </a:xfrm>
          <a:prstGeom prst="bentConnector3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Elbow Connector 81"/>
          <p:cNvCxnSpPr>
            <a:stCxn id="58" idx="3"/>
            <a:endCxn id="59" idx="0"/>
          </p:cNvCxnSpPr>
          <p:nvPr/>
        </p:nvCxnSpPr>
        <p:spPr>
          <a:xfrm>
            <a:off x="5087561" y="3847842"/>
            <a:ext cx="894913" cy="808222"/>
          </a:xfrm>
          <a:prstGeom prst="bentConnector2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Straight Arrow Connector 86"/>
          <p:cNvCxnSpPr>
            <a:stCxn id="57" idx="2"/>
            <a:endCxn id="58" idx="0"/>
          </p:cNvCxnSpPr>
          <p:nvPr/>
        </p:nvCxnSpPr>
        <p:spPr>
          <a:xfrm flipH="1">
            <a:off x="4475561" y="3196075"/>
            <a:ext cx="0" cy="507767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>
            <a:stCxn id="59" idx="2"/>
            <a:endCxn id="60" idx="0"/>
          </p:cNvCxnSpPr>
          <p:nvPr/>
        </p:nvCxnSpPr>
        <p:spPr>
          <a:xfrm flipH="1">
            <a:off x="5982474" y="4944064"/>
            <a:ext cx="0" cy="752475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ctangle 2"/>
          <p:cNvSpPr/>
          <p:nvPr/>
        </p:nvSpPr>
        <p:spPr>
          <a:xfrm>
            <a:off x="960472" y="1171142"/>
            <a:ext cx="584791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b="1" smtClean="0">
                <a:solidFill>
                  <a:schemeClr val="tx2"/>
                </a:solidFill>
              </a:rPr>
              <a:t>ERP</a:t>
            </a:r>
            <a:endParaRPr lang="en-US" sz="1000" b="1">
              <a:solidFill>
                <a:schemeClr val="tx2"/>
              </a:solidFill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960471" y="2261593"/>
            <a:ext cx="584791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b="1" smtClean="0">
                <a:solidFill>
                  <a:schemeClr val="tx2"/>
                </a:solidFill>
              </a:rPr>
              <a:t>ERP</a:t>
            </a:r>
            <a:endParaRPr lang="en-US" sz="1000" b="1">
              <a:solidFill>
                <a:schemeClr val="tx2"/>
              </a:solidFill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3799762" y="2656075"/>
            <a:ext cx="584791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b="1" smtClean="0">
                <a:solidFill>
                  <a:schemeClr val="tx2"/>
                </a:solidFill>
              </a:rPr>
              <a:t>ERP</a:t>
            </a:r>
            <a:endParaRPr lang="en-US" sz="1000" b="1">
              <a:solidFill>
                <a:schemeClr val="tx2"/>
              </a:solidFill>
            </a:endParaRPr>
          </a:p>
        </p:txBody>
      </p:sp>
      <p:sp>
        <p:nvSpPr>
          <p:cNvPr id="39" name="Rectangle 38"/>
          <p:cNvSpPr/>
          <p:nvPr/>
        </p:nvSpPr>
        <p:spPr>
          <a:xfrm>
            <a:off x="3799762" y="3492163"/>
            <a:ext cx="584791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b="1" smtClean="0">
                <a:solidFill>
                  <a:schemeClr val="tx2"/>
                </a:solidFill>
              </a:rPr>
              <a:t>ERP</a:t>
            </a:r>
            <a:endParaRPr lang="en-US" sz="1000" b="1">
              <a:solidFill>
                <a:schemeClr val="tx2"/>
              </a:solidFill>
            </a:endParaRPr>
          </a:p>
        </p:txBody>
      </p:sp>
      <p:sp>
        <p:nvSpPr>
          <p:cNvPr id="41" name="Rectangle 40"/>
          <p:cNvSpPr/>
          <p:nvPr/>
        </p:nvSpPr>
        <p:spPr>
          <a:xfrm>
            <a:off x="5317309" y="4440064"/>
            <a:ext cx="584791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b="1" smtClean="0">
                <a:solidFill>
                  <a:schemeClr val="tx2"/>
                </a:solidFill>
              </a:rPr>
              <a:t>ERP</a:t>
            </a:r>
            <a:endParaRPr lang="en-US" sz="1000" b="1">
              <a:solidFill>
                <a:schemeClr val="tx2"/>
              </a:solidFill>
            </a:endParaRPr>
          </a:p>
        </p:txBody>
      </p:sp>
      <p:sp>
        <p:nvSpPr>
          <p:cNvPr id="42" name="Rectangle 41"/>
          <p:cNvSpPr/>
          <p:nvPr/>
        </p:nvSpPr>
        <p:spPr>
          <a:xfrm>
            <a:off x="5317309" y="5480539"/>
            <a:ext cx="584791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b="1" smtClean="0">
                <a:solidFill>
                  <a:schemeClr val="tx2"/>
                </a:solidFill>
              </a:rPr>
              <a:t>ERP</a:t>
            </a:r>
            <a:endParaRPr lang="en-US" sz="1000" b="1">
              <a:solidFill>
                <a:schemeClr val="tx2"/>
              </a:solidFill>
            </a:endParaRPr>
          </a:p>
        </p:txBody>
      </p:sp>
      <p:sp>
        <p:nvSpPr>
          <p:cNvPr id="43" name="Rectangle 42"/>
          <p:cNvSpPr/>
          <p:nvPr/>
        </p:nvSpPr>
        <p:spPr>
          <a:xfrm>
            <a:off x="7517788" y="4440064"/>
            <a:ext cx="584791" cy="216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b="1">
                <a:solidFill>
                  <a:schemeClr val="tx2"/>
                </a:solidFill>
              </a:rPr>
              <a:t>SRM</a:t>
            </a:r>
            <a:endParaRPr lang="en-US" sz="1000" b="1">
              <a:solidFill>
                <a:schemeClr val="tx2"/>
              </a:solidFill>
            </a:endParaRPr>
          </a:p>
        </p:txBody>
      </p:sp>
      <p:sp>
        <p:nvSpPr>
          <p:cNvPr id="44" name="Rectangle 43"/>
          <p:cNvSpPr/>
          <p:nvPr/>
        </p:nvSpPr>
        <p:spPr>
          <a:xfrm>
            <a:off x="2331324" y="2003040"/>
            <a:ext cx="584791" cy="216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b="1">
                <a:solidFill>
                  <a:schemeClr val="tx2"/>
                </a:solidFill>
              </a:rPr>
              <a:t>SRM</a:t>
            </a:r>
            <a:endParaRPr lang="en-US" sz="1000" b="1">
              <a:solidFill>
                <a:schemeClr val="tx2"/>
              </a:solidFill>
            </a:endParaRPr>
          </a:p>
        </p:txBody>
      </p:sp>
      <p:sp>
        <p:nvSpPr>
          <p:cNvPr id="45" name="Rectangle 44"/>
          <p:cNvSpPr/>
          <p:nvPr/>
        </p:nvSpPr>
        <p:spPr>
          <a:xfrm>
            <a:off x="3863561" y="2003040"/>
            <a:ext cx="584791" cy="216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b="1">
                <a:solidFill>
                  <a:schemeClr val="tx2"/>
                </a:solidFill>
              </a:rPr>
              <a:t>SRM</a:t>
            </a:r>
            <a:endParaRPr lang="en-US" sz="1000" b="1">
              <a:solidFill>
                <a:schemeClr val="tx2"/>
              </a:solidFill>
            </a:endParaRPr>
          </a:p>
        </p:txBody>
      </p:sp>
      <p:sp>
        <p:nvSpPr>
          <p:cNvPr id="46" name="Rectangle 45"/>
          <p:cNvSpPr/>
          <p:nvPr/>
        </p:nvSpPr>
        <p:spPr>
          <a:xfrm>
            <a:off x="5397683" y="2003040"/>
            <a:ext cx="584791" cy="216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b="1">
                <a:solidFill>
                  <a:schemeClr val="tx2"/>
                </a:solidFill>
              </a:rPr>
              <a:t>SRM</a:t>
            </a:r>
            <a:endParaRPr lang="en-US" sz="1000" b="1">
              <a:solidFill>
                <a:schemeClr val="tx2"/>
              </a:solidFill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7276389" y="2557795"/>
            <a:ext cx="584791" cy="216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b="1">
                <a:solidFill>
                  <a:schemeClr val="tx2"/>
                </a:solidFill>
              </a:rPr>
              <a:t>SRM</a:t>
            </a:r>
            <a:endParaRPr lang="en-US" sz="1000" b="1">
              <a:solidFill>
                <a:schemeClr val="tx2"/>
              </a:solidFill>
            </a:endParaRPr>
          </a:p>
        </p:txBody>
      </p:sp>
      <p:sp>
        <p:nvSpPr>
          <p:cNvPr id="48" name="Rectangle 47"/>
          <p:cNvSpPr/>
          <p:nvPr/>
        </p:nvSpPr>
        <p:spPr>
          <a:xfrm>
            <a:off x="2342707" y="2588935"/>
            <a:ext cx="584791" cy="216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b="1">
                <a:solidFill>
                  <a:schemeClr val="tx2"/>
                </a:solidFill>
              </a:rPr>
              <a:t>SRM</a:t>
            </a:r>
            <a:endParaRPr lang="en-US" sz="1000" b="1">
              <a:solidFill>
                <a:schemeClr val="tx2"/>
              </a:solidFill>
            </a:endParaRPr>
          </a:p>
        </p:txBody>
      </p:sp>
      <p:sp>
        <p:nvSpPr>
          <p:cNvPr id="49" name="Rectangle 48"/>
          <p:cNvSpPr/>
          <p:nvPr/>
        </p:nvSpPr>
        <p:spPr>
          <a:xfrm>
            <a:off x="6983993" y="4440064"/>
            <a:ext cx="584791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b="1" smtClean="0">
                <a:solidFill>
                  <a:schemeClr val="tx2"/>
                </a:solidFill>
              </a:rPr>
              <a:t>ERP</a:t>
            </a:r>
            <a:endParaRPr lang="en-US" sz="1000" b="1">
              <a:solidFill>
                <a:schemeClr val="tx2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322300" y="5565937"/>
            <a:ext cx="2424200" cy="6163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lIns="36000" tIns="72000" rIns="36000" bIns="7200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注：目前</a:t>
            </a:r>
            <a:r>
              <a:rPr lang="en-US" altLang="zh-CN" sz="1200" smtClean="0"/>
              <a:t>IT</a:t>
            </a:r>
            <a:r>
              <a:rPr lang="zh-CN" altLang="en-US" sz="1200" smtClean="0"/>
              <a:t>系统能够支撑相关业务流程的核心业务，尚无法完全支撑采购所有业务。</a:t>
            </a:r>
            <a:endParaRPr lang="en-US" sz="1200" smtClean="0"/>
          </a:p>
        </p:txBody>
      </p:sp>
      <p:sp>
        <p:nvSpPr>
          <p:cNvPr id="51" name="Text Box 13"/>
          <p:cNvSpPr txBox="1">
            <a:spLocks noChangeArrowheads="1"/>
          </p:cNvSpPr>
          <p:nvPr/>
        </p:nvSpPr>
        <p:spPr bwMode="auto">
          <a:xfrm>
            <a:off x="1024270" y="1391788"/>
            <a:ext cx="972000" cy="28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b="1" smtClean="0">
                <a:latin typeface="+mn-lt"/>
              </a:rPr>
              <a:t>采购申请</a:t>
            </a:r>
            <a:endParaRPr lang="en-US" altLang="zh-CN" b="1">
              <a:latin typeface="+mn-lt"/>
            </a:endParaRPr>
          </a:p>
        </p:txBody>
      </p:sp>
      <p:sp>
        <p:nvSpPr>
          <p:cNvPr id="52" name="Text Box 26"/>
          <p:cNvSpPr txBox="1">
            <a:spLocks noChangeArrowheads="1"/>
          </p:cNvSpPr>
          <p:nvPr/>
        </p:nvSpPr>
        <p:spPr bwMode="auto">
          <a:xfrm>
            <a:off x="2342707" y="1391788"/>
            <a:ext cx="972000" cy="28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b="1" smtClean="0">
                <a:latin typeface="+mn-lt"/>
              </a:rPr>
              <a:t>预算控制</a:t>
            </a:r>
            <a:endParaRPr lang="en-US" altLang="zh-CN" b="1">
              <a:latin typeface="+mn-lt"/>
            </a:endParaRPr>
          </a:p>
        </p:txBody>
      </p:sp>
      <p:cxnSp>
        <p:nvCxnSpPr>
          <p:cNvPr id="76" name="Straight Arrow Connector 75"/>
          <p:cNvCxnSpPr>
            <a:stCxn id="52" idx="1"/>
            <a:endCxn id="51" idx="3"/>
          </p:cNvCxnSpPr>
          <p:nvPr/>
        </p:nvCxnSpPr>
        <p:spPr>
          <a:xfrm flipH="1">
            <a:off x="1996270" y="1535788"/>
            <a:ext cx="346437" cy="0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Rectangle 76"/>
          <p:cNvSpPr/>
          <p:nvPr/>
        </p:nvSpPr>
        <p:spPr>
          <a:xfrm>
            <a:off x="2292658" y="1171142"/>
            <a:ext cx="584791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b="1" smtClean="0">
                <a:solidFill>
                  <a:schemeClr val="tx2"/>
                </a:solidFill>
              </a:rPr>
              <a:t>ERP</a:t>
            </a:r>
            <a:endParaRPr lang="en-US" sz="1000" b="1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2349215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目录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mtClean="0"/>
              <a:t>采购业务概述</a:t>
            </a:r>
            <a:endParaRPr lang="en-US" altLang="zh-CN"/>
          </a:p>
          <a:p>
            <a:endParaRPr lang="en-US" altLang="zh-CN" smtClean="0"/>
          </a:p>
          <a:p>
            <a:r>
              <a:rPr lang="zh-CN" altLang="en-US"/>
              <a:t>采购业务流程风险</a:t>
            </a:r>
            <a:endParaRPr lang="en-US" altLang="zh-CN"/>
          </a:p>
          <a:p>
            <a:pPr lvl="1"/>
            <a:r>
              <a:rPr lang="zh-CN" altLang="en-US"/>
              <a:t>采购业务具体流程、风险与控制点介绍（领先实践）</a:t>
            </a:r>
            <a:endParaRPr lang="en-US" altLang="zh-CN"/>
          </a:p>
          <a:p>
            <a:pPr lvl="1"/>
            <a:r>
              <a:rPr lang="en-US" altLang="zh-CN"/>
              <a:t>IT</a:t>
            </a:r>
            <a:r>
              <a:rPr lang="zh-CN" altLang="en-US"/>
              <a:t>系统对财务业务的支撑</a:t>
            </a:r>
            <a:endParaRPr lang="en-US" altLang="zh-CN"/>
          </a:p>
          <a:p>
            <a:pPr lvl="1"/>
            <a:r>
              <a:rPr lang="zh-CN" altLang="en-US"/>
              <a:t>采购业务具体流程、风险与系统控制点介绍</a:t>
            </a:r>
            <a:endParaRPr lang="en-US" altLang="zh-CN"/>
          </a:p>
          <a:p>
            <a:endParaRPr lang="en-US" altLang="zh-CN" smtClean="0"/>
          </a:p>
          <a:p>
            <a:r>
              <a:rPr lang="zh-CN" altLang="en-US"/>
              <a:t>采购业务发展趋势</a:t>
            </a:r>
            <a:endParaRPr lang="en-US" altLang="zh-CN"/>
          </a:p>
          <a:p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733644" y="2233708"/>
            <a:ext cx="7570382" cy="498893"/>
          </a:xfrm>
          <a:prstGeom prst="rect">
            <a:avLst/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2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1459647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采购业务风险</a:t>
            </a:r>
            <a:br>
              <a:rPr lang="en-US" altLang="zh-CN" smtClean="0"/>
            </a:br>
            <a:r>
              <a:rPr lang="en-US" altLang="zh-CN" sz="2400"/>
              <a:t> </a:t>
            </a:r>
            <a:r>
              <a:rPr lang="en-US" altLang="zh-CN" sz="2400" smtClean="0"/>
              <a:t>- </a:t>
            </a:r>
            <a:r>
              <a:rPr lang="en-US" altLang="zh-CN" sz="2400"/>
              <a:t>①</a:t>
            </a:r>
            <a:r>
              <a:rPr lang="zh-CN" altLang="en-US" sz="2400" smtClean="0"/>
              <a:t>采购申请流程、风险与常规控制点</a:t>
            </a:r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57200" y="1180208"/>
            <a:ext cx="8280000" cy="612000"/>
          </a:xfrm>
          <a:prstGeom prst="rect">
            <a:avLst/>
          </a:prstGeom>
          <a:noFill/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200">
              <a:solidFill>
                <a:schemeClr val="tx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86806" y="1051358"/>
            <a:ext cx="1068736" cy="302372"/>
          </a:xfrm>
          <a:prstGeom prst="rect">
            <a:avLst/>
          </a:prstGeom>
          <a:solidFill>
            <a:schemeClr val="tx2"/>
          </a:solidFill>
        </p:spPr>
        <p:txBody>
          <a:bodyPr wrap="none" lIns="72000" tIns="72000" rIns="72000" bIns="7200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 smtClean="0"/>
              <a:t>采购申请流程</a:t>
            </a:r>
            <a:endParaRPr lang="en-US" sz="1200" smtClean="0"/>
          </a:p>
        </p:txBody>
      </p:sp>
      <p:sp>
        <p:nvSpPr>
          <p:cNvPr id="9" name="Text Box 13"/>
          <p:cNvSpPr txBox="1">
            <a:spLocks noChangeArrowheads="1"/>
          </p:cNvSpPr>
          <p:nvPr/>
        </p:nvSpPr>
        <p:spPr bwMode="auto">
          <a:xfrm>
            <a:off x="981738" y="2008502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squar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物品</a:t>
            </a:r>
            <a:r>
              <a:rPr lang="en-US" altLang="zh-CN" sz="1000" b="1" smtClean="0">
                <a:latin typeface="+mn-lt"/>
              </a:rPr>
              <a:t>/</a:t>
            </a:r>
            <a:r>
              <a:rPr lang="zh-CN" altLang="en-US" sz="1000" b="1" smtClean="0">
                <a:latin typeface="+mn-lt"/>
              </a:rPr>
              <a:t>服务需求识别</a:t>
            </a:r>
            <a:endParaRPr lang="en-US" altLang="zh-CN" sz="1000" b="1">
              <a:latin typeface="+mn-lt"/>
            </a:endParaRPr>
          </a:p>
        </p:txBody>
      </p:sp>
      <p:sp>
        <p:nvSpPr>
          <p:cNvPr id="10" name="Rectangle 3"/>
          <p:cNvSpPr>
            <a:spLocks noChangeArrowheads="1"/>
          </p:cNvSpPr>
          <p:nvPr/>
        </p:nvSpPr>
        <p:spPr bwMode="auto">
          <a:xfrm>
            <a:off x="457200" y="1894185"/>
            <a:ext cx="360000" cy="1986714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accent1"/>
            </a:solidFill>
            <a:miter lim="800000"/>
          </a:ln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zh-CN" altLang="en-US" sz="1200" b="1" smtClean="0">
                <a:solidFill>
                  <a:schemeClr val="tx2"/>
                </a:solidFill>
              </a:rPr>
              <a:t>业务部门</a:t>
            </a:r>
            <a:endParaRPr lang="en-US" altLang="zh-CN" sz="1200" b="1">
              <a:solidFill>
                <a:schemeClr val="tx2"/>
              </a:solidFill>
            </a:endParaRPr>
          </a:p>
        </p:txBody>
      </p:sp>
      <p:sp>
        <p:nvSpPr>
          <p:cNvPr id="11" name="Line 29"/>
          <p:cNvSpPr>
            <a:spLocks noChangeShapeType="1"/>
          </p:cNvSpPr>
          <p:nvPr/>
        </p:nvSpPr>
        <p:spPr bwMode="auto">
          <a:xfrm>
            <a:off x="807328" y="3880899"/>
            <a:ext cx="7920000" cy="0"/>
          </a:xfrm>
          <a:prstGeom prst="line">
            <a:avLst/>
          </a:prstGeom>
          <a:noFill/>
          <a:ln w="9525">
            <a:solidFill>
              <a:schemeClr val="accent5">
                <a:lumMod val="20000"/>
                <a:lumOff val="80000"/>
              </a:schemeClr>
            </a:solidFill>
            <a:prstDash val="dash"/>
            <a:round/>
          </a:ln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spcBef>
                <a:spcPct val="50000"/>
              </a:spcBef>
              <a:defRPr/>
            </a:pPr>
            <a:endParaRPr lang="en-US" sz="1200"/>
          </a:p>
        </p:txBody>
      </p:sp>
      <p:sp>
        <p:nvSpPr>
          <p:cNvPr id="12" name="Text Box 26"/>
          <p:cNvSpPr txBox="1">
            <a:spLocks noChangeArrowheads="1"/>
          </p:cNvSpPr>
          <p:nvPr/>
        </p:nvSpPr>
        <p:spPr bwMode="auto">
          <a:xfrm>
            <a:off x="3137951" y="2008502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algn="ctr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定义服务范围</a:t>
            </a:r>
            <a:endParaRPr lang="en-US" altLang="zh-CN" sz="1000" b="1">
              <a:latin typeface="+mn-lt"/>
            </a:endParaRPr>
          </a:p>
        </p:txBody>
      </p:sp>
      <p:cxnSp>
        <p:nvCxnSpPr>
          <p:cNvPr id="13" name="Straight Arrow Connector 12"/>
          <p:cNvCxnSpPr>
            <a:stCxn id="9" idx="3"/>
            <a:endCxn id="18" idx="1"/>
          </p:cNvCxnSpPr>
          <p:nvPr/>
        </p:nvCxnSpPr>
        <p:spPr>
          <a:xfrm>
            <a:off x="1773738" y="2242502"/>
            <a:ext cx="310243" cy="0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Line 29"/>
          <p:cNvSpPr>
            <a:spLocks noChangeShapeType="1"/>
          </p:cNvSpPr>
          <p:nvPr/>
        </p:nvSpPr>
        <p:spPr bwMode="auto">
          <a:xfrm>
            <a:off x="817200" y="1894186"/>
            <a:ext cx="7920000" cy="0"/>
          </a:xfrm>
          <a:prstGeom prst="line">
            <a:avLst/>
          </a:prstGeom>
          <a:noFill/>
          <a:ln w="9525">
            <a:solidFill>
              <a:schemeClr val="accent5">
                <a:lumMod val="20000"/>
                <a:lumOff val="80000"/>
              </a:schemeClr>
            </a:solidFill>
            <a:prstDash val="dash"/>
            <a:round/>
          </a:ln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spcBef>
                <a:spcPct val="50000"/>
              </a:spcBef>
              <a:defRPr/>
            </a:pPr>
            <a:endParaRPr lang="en-US" sz="1200"/>
          </a:p>
        </p:txBody>
      </p:sp>
      <p:sp>
        <p:nvSpPr>
          <p:cNvPr id="18" name="Flowchart: Decision 17"/>
          <p:cNvSpPr/>
          <p:nvPr/>
        </p:nvSpPr>
        <p:spPr>
          <a:xfrm>
            <a:off x="2083981" y="2083454"/>
            <a:ext cx="637954" cy="318095"/>
          </a:xfrm>
          <a:prstGeom prst="flowChartDecision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cs typeface="Arial" pitchFamily="34" charset="0"/>
              </a:rPr>
              <a:t>紧急</a:t>
            </a:r>
            <a:endParaRPr lang="en-US" altLang="zh-CN" sz="1000" b="1" smtClean="0">
              <a:cs typeface="Arial" pitchFamily="34" charset="0"/>
            </a:endParaRPr>
          </a:p>
          <a:p>
            <a:pPr algn="ctr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cs typeface="Arial" pitchFamily="34" charset="0"/>
              </a:rPr>
              <a:t>需求？</a:t>
            </a:r>
            <a:endParaRPr lang="en-US" sz="1000" b="1">
              <a:solidFill>
                <a:schemeClr val="tx1"/>
              </a:solidFill>
              <a:cs typeface="Arial" pitchFamily="34" charset="0"/>
            </a:endParaRPr>
          </a:p>
        </p:txBody>
      </p:sp>
      <p:sp>
        <p:nvSpPr>
          <p:cNvPr id="21" name="Text Box 26"/>
          <p:cNvSpPr txBox="1">
            <a:spLocks noChangeArrowheads="1"/>
          </p:cNvSpPr>
          <p:nvPr/>
        </p:nvSpPr>
        <p:spPr bwMode="auto">
          <a:xfrm>
            <a:off x="3137951" y="2720883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algn="ctr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定义物品要求</a:t>
            </a:r>
            <a:endParaRPr lang="en-US" altLang="zh-CN" sz="1000" b="1">
              <a:latin typeface="+mn-lt"/>
            </a:endParaRPr>
          </a:p>
        </p:txBody>
      </p:sp>
      <p:cxnSp>
        <p:nvCxnSpPr>
          <p:cNvPr id="22" name="Straight Arrow Connector 21"/>
          <p:cNvCxnSpPr>
            <a:stCxn id="18" idx="3"/>
            <a:endCxn id="12" idx="1"/>
          </p:cNvCxnSpPr>
          <p:nvPr/>
        </p:nvCxnSpPr>
        <p:spPr>
          <a:xfrm>
            <a:off x="2721935" y="2242502"/>
            <a:ext cx="416016" cy="0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2852999" y="2048603"/>
            <a:ext cx="153888" cy="193899"/>
          </a:xfrm>
          <a:prstGeom prst="rect">
            <a:avLst/>
          </a:prstGeom>
          <a:noFill/>
        </p:spPr>
        <p:txBody>
          <a:bodyPr wrap="none" lIns="0" tIns="36576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 smtClean="0"/>
              <a:t>否</a:t>
            </a:r>
            <a:endParaRPr lang="en-US" sz="1200" smtClean="0"/>
          </a:p>
        </p:txBody>
      </p:sp>
      <p:cxnSp>
        <p:nvCxnSpPr>
          <p:cNvPr id="27" name="Elbow Connector 26"/>
          <p:cNvCxnSpPr>
            <a:stCxn id="18" idx="3"/>
            <a:endCxn id="21" idx="1"/>
          </p:cNvCxnSpPr>
          <p:nvPr/>
        </p:nvCxnSpPr>
        <p:spPr>
          <a:xfrm>
            <a:off x="2721935" y="2242502"/>
            <a:ext cx="416016" cy="712381"/>
          </a:xfrm>
          <a:prstGeom prst="bentConnector3">
            <a:avLst>
              <a:gd name="adj1" fmla="val 50000"/>
            </a:avLst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 Box 26"/>
          <p:cNvSpPr txBox="1">
            <a:spLocks noChangeArrowheads="1"/>
          </p:cNvSpPr>
          <p:nvPr/>
        </p:nvSpPr>
        <p:spPr bwMode="auto">
          <a:xfrm>
            <a:off x="4381200" y="2008501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algn="ctr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填写申请单</a:t>
            </a:r>
            <a:endParaRPr lang="en-US" altLang="zh-CN" sz="1000" b="1">
              <a:latin typeface="+mn-lt"/>
            </a:endParaRPr>
          </a:p>
        </p:txBody>
      </p:sp>
      <p:cxnSp>
        <p:nvCxnSpPr>
          <p:cNvPr id="31" name="Elbow Connector 30"/>
          <p:cNvCxnSpPr>
            <a:stCxn id="21" idx="3"/>
            <a:endCxn id="30" idx="1"/>
          </p:cNvCxnSpPr>
          <p:nvPr/>
        </p:nvCxnSpPr>
        <p:spPr>
          <a:xfrm flipV="1">
            <a:off x="3929951" y="2242501"/>
            <a:ext cx="451249" cy="712382"/>
          </a:xfrm>
          <a:prstGeom prst="bentConnector3">
            <a:avLst>
              <a:gd name="adj1" fmla="val 50000"/>
            </a:avLst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/>
          <p:cNvCxnSpPr>
            <a:stCxn id="12" idx="3"/>
            <a:endCxn id="30" idx="1"/>
          </p:cNvCxnSpPr>
          <p:nvPr/>
        </p:nvCxnSpPr>
        <p:spPr>
          <a:xfrm flipV="1">
            <a:off x="3929951" y="2242501"/>
            <a:ext cx="451249" cy="1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 Box 26"/>
          <p:cNvSpPr txBox="1">
            <a:spLocks noChangeArrowheads="1"/>
          </p:cNvSpPr>
          <p:nvPr/>
        </p:nvSpPr>
        <p:spPr bwMode="auto">
          <a:xfrm>
            <a:off x="4381200" y="2720883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algn="ctr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检查部门预算</a:t>
            </a:r>
            <a:endParaRPr lang="en-US" altLang="zh-CN" sz="1000" b="1">
              <a:latin typeface="+mn-lt"/>
            </a:endParaRPr>
          </a:p>
        </p:txBody>
      </p:sp>
      <p:cxnSp>
        <p:nvCxnSpPr>
          <p:cNvPr id="40" name="Straight Arrow Connector 39"/>
          <p:cNvCxnSpPr>
            <a:stCxn id="30" idx="2"/>
            <a:endCxn id="39" idx="0"/>
          </p:cNvCxnSpPr>
          <p:nvPr/>
        </p:nvCxnSpPr>
        <p:spPr>
          <a:xfrm flipH="1">
            <a:off x="4777200" y="2476501"/>
            <a:ext cx="0" cy="244382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 Box 26"/>
          <p:cNvSpPr txBox="1">
            <a:spLocks noChangeArrowheads="1"/>
          </p:cNvSpPr>
          <p:nvPr/>
        </p:nvSpPr>
        <p:spPr bwMode="auto">
          <a:xfrm>
            <a:off x="6231294" y="2008501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algn="ctr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部门经理审批</a:t>
            </a:r>
            <a:endParaRPr lang="en-US" altLang="zh-CN" sz="1000" b="1">
              <a:latin typeface="+mn-lt"/>
            </a:endParaRPr>
          </a:p>
        </p:txBody>
      </p:sp>
      <p:cxnSp>
        <p:nvCxnSpPr>
          <p:cNvPr id="45" name="Elbow Connector 44"/>
          <p:cNvCxnSpPr>
            <a:stCxn id="39" idx="3"/>
            <a:endCxn id="80" idx="2"/>
          </p:cNvCxnSpPr>
          <p:nvPr/>
        </p:nvCxnSpPr>
        <p:spPr>
          <a:xfrm flipV="1">
            <a:off x="5173200" y="2789637"/>
            <a:ext cx="507781" cy="165246"/>
          </a:xfrm>
          <a:prstGeom prst="bentConnector2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 Box 26"/>
          <p:cNvSpPr txBox="1">
            <a:spLocks noChangeArrowheads="1"/>
          </p:cNvSpPr>
          <p:nvPr/>
        </p:nvSpPr>
        <p:spPr bwMode="auto">
          <a:xfrm>
            <a:off x="7411509" y="2008502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algn="ctr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提交给采购</a:t>
            </a:r>
            <a:endParaRPr lang="en-US" altLang="zh-CN" sz="1000" b="1">
              <a:latin typeface="+mn-lt"/>
            </a:endParaRPr>
          </a:p>
        </p:txBody>
      </p:sp>
      <p:cxnSp>
        <p:nvCxnSpPr>
          <p:cNvPr id="51" name="Straight Arrow Connector 50"/>
          <p:cNvCxnSpPr>
            <a:stCxn id="44" idx="3"/>
            <a:endCxn id="50" idx="1"/>
          </p:cNvCxnSpPr>
          <p:nvPr/>
        </p:nvCxnSpPr>
        <p:spPr>
          <a:xfrm>
            <a:off x="7023294" y="2242501"/>
            <a:ext cx="388215" cy="1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 Box 26"/>
          <p:cNvSpPr txBox="1">
            <a:spLocks noChangeArrowheads="1"/>
          </p:cNvSpPr>
          <p:nvPr/>
        </p:nvSpPr>
        <p:spPr bwMode="auto">
          <a:xfrm>
            <a:off x="6231294" y="2720883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algn="ctr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填写紧急申请</a:t>
            </a:r>
            <a:endParaRPr lang="en-US" altLang="zh-CN" sz="1000" b="1">
              <a:latin typeface="+mn-lt"/>
            </a:endParaRPr>
          </a:p>
        </p:txBody>
      </p:sp>
      <p:sp>
        <p:nvSpPr>
          <p:cNvPr id="60" name="Flowchart: Decision 59"/>
          <p:cNvSpPr/>
          <p:nvPr/>
        </p:nvSpPr>
        <p:spPr>
          <a:xfrm>
            <a:off x="2083981" y="3221155"/>
            <a:ext cx="637954" cy="318095"/>
          </a:xfrm>
          <a:prstGeom prst="flowChartDecision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cs typeface="Arial" pitchFamily="34" charset="0"/>
              </a:rPr>
              <a:t>工作时间？</a:t>
            </a:r>
            <a:endParaRPr lang="en-US" altLang="zh-CN" sz="1000" b="1" smtClean="0">
              <a:cs typeface="Arial" pitchFamily="34" charset="0"/>
            </a:endParaRPr>
          </a:p>
        </p:txBody>
      </p:sp>
      <p:cxnSp>
        <p:nvCxnSpPr>
          <p:cNvPr id="61" name="Straight Arrow Connector 60"/>
          <p:cNvCxnSpPr>
            <a:stCxn id="18" idx="2"/>
            <a:endCxn id="60" idx="0"/>
          </p:cNvCxnSpPr>
          <p:nvPr/>
        </p:nvCxnSpPr>
        <p:spPr>
          <a:xfrm flipH="1">
            <a:off x="2402958" y="2401549"/>
            <a:ext cx="0" cy="819606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TextBox 63"/>
          <p:cNvSpPr txBox="1"/>
          <p:nvPr/>
        </p:nvSpPr>
        <p:spPr>
          <a:xfrm>
            <a:off x="2182068" y="2501742"/>
            <a:ext cx="153888" cy="193899"/>
          </a:xfrm>
          <a:prstGeom prst="rect">
            <a:avLst/>
          </a:prstGeom>
          <a:noFill/>
        </p:spPr>
        <p:txBody>
          <a:bodyPr wrap="none" lIns="0" tIns="36576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 smtClean="0"/>
              <a:t>是</a:t>
            </a:r>
            <a:endParaRPr lang="en-US" sz="1200" smtClean="0"/>
          </a:p>
        </p:txBody>
      </p:sp>
      <p:cxnSp>
        <p:nvCxnSpPr>
          <p:cNvPr id="65" name="Elbow Connector 64"/>
          <p:cNvCxnSpPr>
            <a:stCxn id="60" idx="2"/>
            <a:endCxn id="50" idx="2"/>
          </p:cNvCxnSpPr>
          <p:nvPr/>
        </p:nvCxnSpPr>
        <p:spPr>
          <a:xfrm rot="5400000" flipH="1" flipV="1">
            <a:off x="4573859" y="305600"/>
            <a:ext cx="1062748" cy="5404551"/>
          </a:xfrm>
          <a:prstGeom prst="bentConnector3">
            <a:avLst>
              <a:gd name="adj1" fmla="val -21510"/>
            </a:avLst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Box 67"/>
          <p:cNvSpPr txBox="1"/>
          <p:nvPr/>
        </p:nvSpPr>
        <p:spPr>
          <a:xfrm>
            <a:off x="2186978" y="3534194"/>
            <a:ext cx="153888" cy="193899"/>
          </a:xfrm>
          <a:prstGeom prst="rect">
            <a:avLst/>
          </a:prstGeom>
          <a:noFill/>
        </p:spPr>
        <p:txBody>
          <a:bodyPr wrap="none" lIns="0" tIns="36576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 smtClean="0"/>
              <a:t>否</a:t>
            </a:r>
            <a:endParaRPr lang="en-US" sz="1200" smtClean="0"/>
          </a:p>
        </p:txBody>
      </p:sp>
      <p:cxnSp>
        <p:nvCxnSpPr>
          <p:cNvPr id="70" name="Elbow Connector 69"/>
          <p:cNvCxnSpPr>
            <a:stCxn id="60" idx="3"/>
            <a:endCxn id="56" idx="2"/>
          </p:cNvCxnSpPr>
          <p:nvPr/>
        </p:nvCxnSpPr>
        <p:spPr>
          <a:xfrm flipV="1">
            <a:off x="2721935" y="3188883"/>
            <a:ext cx="3905359" cy="191320"/>
          </a:xfrm>
          <a:prstGeom prst="bentConnector2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TextBox 72"/>
          <p:cNvSpPr txBox="1"/>
          <p:nvPr/>
        </p:nvSpPr>
        <p:spPr>
          <a:xfrm>
            <a:off x="2721935" y="3134465"/>
            <a:ext cx="153888" cy="193899"/>
          </a:xfrm>
          <a:prstGeom prst="rect">
            <a:avLst/>
          </a:prstGeom>
          <a:noFill/>
        </p:spPr>
        <p:txBody>
          <a:bodyPr wrap="none" lIns="0" tIns="36576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 smtClean="0"/>
              <a:t>是</a:t>
            </a:r>
            <a:endParaRPr lang="en-US" sz="1200" smtClean="0"/>
          </a:p>
        </p:txBody>
      </p:sp>
      <p:cxnSp>
        <p:nvCxnSpPr>
          <p:cNvPr id="74" name="Straight Arrow Connector 73"/>
          <p:cNvCxnSpPr>
            <a:stCxn id="56" idx="0"/>
            <a:endCxn id="44" idx="2"/>
          </p:cNvCxnSpPr>
          <p:nvPr/>
        </p:nvCxnSpPr>
        <p:spPr>
          <a:xfrm flipH="1" flipV="1">
            <a:off x="6627294" y="2476501"/>
            <a:ext cx="0" cy="244382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Flowchart: Decision 79"/>
          <p:cNvSpPr/>
          <p:nvPr/>
        </p:nvSpPr>
        <p:spPr>
          <a:xfrm>
            <a:off x="5362004" y="2471542"/>
            <a:ext cx="637954" cy="318095"/>
          </a:xfrm>
          <a:prstGeom prst="flowChartDecision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cs typeface="Arial" pitchFamily="34" charset="0"/>
              </a:rPr>
              <a:t>预算充足</a:t>
            </a:r>
            <a:r>
              <a:rPr lang="en-US" altLang="zh-CN" sz="1000" b="1" smtClean="0">
                <a:cs typeface="Arial" pitchFamily="34" charset="0"/>
              </a:rPr>
              <a:t>?</a:t>
            </a:r>
          </a:p>
        </p:txBody>
      </p:sp>
      <p:cxnSp>
        <p:nvCxnSpPr>
          <p:cNvPr id="82" name="Elbow Connector 81"/>
          <p:cNvCxnSpPr>
            <a:stCxn id="80" idx="3"/>
            <a:endCxn id="44" idx="1"/>
          </p:cNvCxnSpPr>
          <p:nvPr/>
        </p:nvCxnSpPr>
        <p:spPr>
          <a:xfrm flipV="1">
            <a:off x="5999958" y="2242501"/>
            <a:ext cx="231336" cy="388089"/>
          </a:xfrm>
          <a:prstGeom prst="bentConnector3">
            <a:avLst>
              <a:gd name="adj1" fmla="val 50000"/>
            </a:avLst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5" name="TextBox 84"/>
          <p:cNvSpPr txBox="1"/>
          <p:nvPr/>
        </p:nvSpPr>
        <p:spPr>
          <a:xfrm>
            <a:off x="5961738" y="2648844"/>
            <a:ext cx="153888" cy="193899"/>
          </a:xfrm>
          <a:prstGeom prst="rect">
            <a:avLst/>
          </a:prstGeom>
          <a:noFill/>
        </p:spPr>
        <p:txBody>
          <a:bodyPr wrap="none" lIns="0" tIns="36576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 smtClean="0"/>
              <a:t>是</a:t>
            </a:r>
            <a:endParaRPr lang="en-US" sz="1200" smtClean="0"/>
          </a:p>
        </p:txBody>
      </p:sp>
      <p:sp>
        <p:nvSpPr>
          <p:cNvPr id="90" name="Oval 89"/>
          <p:cNvSpPr/>
          <p:nvPr/>
        </p:nvSpPr>
        <p:spPr>
          <a:xfrm>
            <a:off x="5528930" y="2008502"/>
            <a:ext cx="308344" cy="308344"/>
          </a:xfrm>
          <a:prstGeom prst="ellipse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>
                <a:solidFill>
                  <a:schemeClr val="tx2"/>
                </a:solidFill>
                <a:cs typeface="Arial" pitchFamily="34" charset="0"/>
              </a:rPr>
              <a:t>停</a:t>
            </a:r>
            <a:endParaRPr lang="en-US" sz="1000" b="1">
              <a:solidFill>
                <a:schemeClr val="tx2"/>
              </a:solidFill>
              <a:cs typeface="Arial" pitchFamily="34" charset="0"/>
            </a:endParaRPr>
          </a:p>
        </p:txBody>
      </p:sp>
      <p:cxnSp>
        <p:nvCxnSpPr>
          <p:cNvPr id="91" name="Straight Arrow Connector 90"/>
          <p:cNvCxnSpPr>
            <a:stCxn id="80" idx="0"/>
            <a:endCxn id="90" idx="4"/>
          </p:cNvCxnSpPr>
          <p:nvPr/>
        </p:nvCxnSpPr>
        <p:spPr>
          <a:xfrm flipV="1">
            <a:off x="5680981" y="2316846"/>
            <a:ext cx="2121" cy="154696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Rectangle 93"/>
          <p:cNvSpPr/>
          <p:nvPr/>
        </p:nvSpPr>
        <p:spPr>
          <a:xfrm>
            <a:off x="457200" y="4114797"/>
            <a:ext cx="8280000" cy="2030822"/>
          </a:xfrm>
          <a:prstGeom prst="rect">
            <a:avLst/>
          </a:prstGeom>
          <a:noFill/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200">
              <a:solidFill>
                <a:schemeClr val="tx1"/>
              </a:solidFill>
            </a:endParaRPr>
          </a:p>
        </p:txBody>
      </p:sp>
      <p:sp>
        <p:nvSpPr>
          <p:cNvPr id="95" name="TextBox 94"/>
          <p:cNvSpPr txBox="1"/>
          <p:nvPr/>
        </p:nvSpPr>
        <p:spPr>
          <a:xfrm>
            <a:off x="786806" y="3974779"/>
            <a:ext cx="914848" cy="302372"/>
          </a:xfrm>
          <a:prstGeom prst="rect">
            <a:avLst/>
          </a:prstGeom>
          <a:solidFill>
            <a:schemeClr val="tx2"/>
          </a:solidFill>
        </p:spPr>
        <p:txBody>
          <a:bodyPr wrap="none" lIns="72000" tIns="72000" rIns="72000" bIns="7200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 smtClean="0"/>
              <a:t>存在的风险</a:t>
            </a:r>
            <a:endParaRPr lang="en-US" sz="1200" smtClean="0"/>
          </a:p>
        </p:txBody>
      </p:sp>
      <p:sp>
        <p:nvSpPr>
          <p:cNvPr id="97" name="TextBox 96"/>
          <p:cNvSpPr txBox="1"/>
          <p:nvPr/>
        </p:nvSpPr>
        <p:spPr>
          <a:xfrm>
            <a:off x="5837274" y="3974779"/>
            <a:ext cx="1222624" cy="302372"/>
          </a:xfrm>
          <a:prstGeom prst="rect">
            <a:avLst/>
          </a:prstGeom>
          <a:solidFill>
            <a:schemeClr val="tx2"/>
          </a:solidFill>
        </p:spPr>
        <p:txBody>
          <a:bodyPr wrap="none" lIns="72000" tIns="72000" rIns="72000" bIns="7200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 smtClean="0"/>
              <a:t>常见业务控制点</a:t>
            </a:r>
            <a:endParaRPr lang="en-US" sz="1200" smtClean="0"/>
          </a:p>
        </p:txBody>
      </p:sp>
      <p:sp>
        <p:nvSpPr>
          <p:cNvPr id="98" name="TextBox 97"/>
          <p:cNvSpPr txBox="1"/>
          <p:nvPr/>
        </p:nvSpPr>
        <p:spPr>
          <a:xfrm>
            <a:off x="637200" y="4277151"/>
            <a:ext cx="3605191" cy="1286506"/>
          </a:xfrm>
          <a:prstGeom prst="rect">
            <a:avLst/>
          </a:prstGeom>
          <a:noFill/>
        </p:spPr>
        <p:txBody>
          <a:bodyPr wrap="square" lIns="0" tIns="36576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采购申请了不</a:t>
            </a:r>
            <a:r>
              <a:rPr lang="zh-CN" altLang="en-US" sz="1200"/>
              <a:t>需要或超过所</a:t>
            </a:r>
            <a:r>
              <a:rPr lang="zh-CN" altLang="en-US" sz="1200" smtClean="0"/>
              <a:t>需数量的</a:t>
            </a:r>
            <a:r>
              <a:rPr lang="zh-CN" altLang="en-US" sz="1200"/>
              <a:t>商品</a:t>
            </a:r>
            <a:r>
              <a:rPr lang="en-US" altLang="zh-CN" sz="1200"/>
              <a:t>/</a:t>
            </a:r>
            <a:r>
              <a:rPr lang="zh-CN" altLang="en-US" sz="1200" smtClean="0"/>
              <a:t>服务，导致</a:t>
            </a:r>
            <a:r>
              <a:rPr lang="zh-CN" altLang="en-US" sz="1200"/>
              <a:t>经济损失</a:t>
            </a:r>
            <a:r>
              <a:rPr lang="en-US" altLang="zh-CN" sz="1200" smtClean="0"/>
              <a:t>/</a:t>
            </a:r>
            <a:r>
              <a:rPr lang="zh-CN" altLang="en-US" sz="1200" smtClean="0"/>
              <a:t>占用营运资金</a:t>
            </a:r>
            <a:endParaRPr lang="zh-CN" altLang="en-US" sz="120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申请的商品</a:t>
            </a:r>
            <a:r>
              <a:rPr lang="en-US" altLang="zh-CN" sz="1200" smtClean="0"/>
              <a:t>/</a:t>
            </a:r>
            <a:r>
              <a:rPr lang="zh-CN" altLang="en-US" sz="1200" smtClean="0"/>
              <a:t>服务不可得，导致业务</a:t>
            </a:r>
            <a:r>
              <a:rPr lang="zh-CN" altLang="en-US" sz="1200"/>
              <a:t>中断的</a:t>
            </a:r>
            <a:r>
              <a:rPr lang="zh-CN" altLang="en-US" sz="1200" smtClean="0"/>
              <a:t>风险</a:t>
            </a:r>
            <a:endParaRPr lang="en-US" altLang="zh-CN" sz="1200" smtClean="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紧急采购申请涉及的商品</a:t>
            </a:r>
            <a:r>
              <a:rPr lang="en-US" altLang="zh-CN" sz="1200" smtClean="0"/>
              <a:t>/</a:t>
            </a:r>
            <a:r>
              <a:rPr lang="zh-CN" altLang="en-US" sz="1200" smtClean="0"/>
              <a:t>服务并不急需</a:t>
            </a:r>
            <a:endParaRPr lang="en-US" altLang="zh-CN" sz="1200" smtClean="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通过紧急采购申请绕开预算检查</a:t>
            </a:r>
            <a:endParaRPr lang="zh-CN" altLang="en-US" sz="120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endParaRPr lang="en-US" sz="1200" smtClean="0"/>
          </a:p>
        </p:txBody>
      </p:sp>
      <p:sp>
        <p:nvSpPr>
          <p:cNvPr id="99" name="TextBox 98"/>
          <p:cNvSpPr txBox="1"/>
          <p:nvPr/>
        </p:nvSpPr>
        <p:spPr>
          <a:xfrm>
            <a:off x="4949526" y="4277151"/>
            <a:ext cx="3605191" cy="1677382"/>
          </a:xfrm>
          <a:prstGeom prst="rect">
            <a:avLst/>
          </a:prstGeom>
          <a:noFill/>
        </p:spPr>
        <p:txBody>
          <a:bodyPr wrap="square" lIns="0" tIns="36576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 smtClean="0"/>
              <a:t>制定规范：</a:t>
            </a:r>
            <a:endParaRPr lang="en-US" altLang="zh-CN" sz="1200" smtClean="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制定</a:t>
            </a:r>
            <a:r>
              <a:rPr lang="zh-CN" altLang="en-US" sz="1200"/>
              <a:t>紧急采购申请规范，明确定义紧急申请适用的范围和业务场景，并每月检查紧急申请单</a:t>
            </a:r>
            <a:endParaRPr lang="en-US" altLang="zh-CN" sz="120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/>
              <a:t>制定审批规范，明确在一定时间内必须审批通过或者拒绝</a:t>
            </a:r>
            <a:r>
              <a:rPr lang="zh-CN" altLang="en-US" sz="1200" smtClean="0"/>
              <a:t>申请</a:t>
            </a:r>
            <a:endParaRPr lang="en-US" altLang="zh-CN" sz="1200" smtClean="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部门经理审批时要求检查所需商品</a:t>
            </a:r>
            <a:r>
              <a:rPr lang="en-US" altLang="zh-CN" sz="1200" smtClean="0"/>
              <a:t>/</a:t>
            </a:r>
            <a:r>
              <a:rPr lang="zh-CN" altLang="en-US" sz="1200" smtClean="0"/>
              <a:t>服务的必要性</a:t>
            </a:r>
            <a:endParaRPr lang="en-US" altLang="zh-CN" sz="1200" smtClean="0"/>
          </a:p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 smtClean="0"/>
              <a:t>职责分离：</a:t>
            </a:r>
            <a:endParaRPr lang="en-US" altLang="zh-CN" sz="1200" smtClean="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采购申请需要由具体职能负责人审批</a:t>
            </a:r>
            <a:endParaRPr lang="zh-CN" altLang="en-US" sz="1200"/>
          </a:p>
        </p:txBody>
      </p:sp>
      <p:sp>
        <p:nvSpPr>
          <p:cNvPr id="100" name="AutoShape 12"/>
          <p:cNvSpPr>
            <a:spLocks noChangeArrowheads="1"/>
          </p:cNvSpPr>
          <p:nvPr>
            <p:custDataLst>
              <p:tags r:id="rId2"/>
            </p:custDataLst>
          </p:nvPr>
        </p:nvSpPr>
        <p:spPr bwMode="blackWhite">
          <a:xfrm>
            <a:off x="4257740" y="4562422"/>
            <a:ext cx="509588" cy="715963"/>
          </a:xfrm>
          <a:prstGeom prst="rightArrow">
            <a:avLst>
              <a:gd name="adj1" fmla="val 54000"/>
              <a:gd name="adj2" fmla="val 53380"/>
            </a:avLst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76200" tIns="76200" rIns="0" bIns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95350" eaLnBrk="0" hangingPunct="0">
              <a:buSzPct val="75000"/>
              <a:buFontTx/>
              <a:buChar char="–"/>
            </a:pPr>
            <a:endParaRPr lang="zh-CN" altLang="en-US" sz="1600">
              <a:ea typeface="SimSun" pitchFamily="2" charset="-122"/>
            </a:endParaRPr>
          </a:p>
        </p:txBody>
      </p:sp>
      <p:sp>
        <p:nvSpPr>
          <p:cNvPr id="101" name="TextBox 100"/>
          <p:cNvSpPr txBox="1"/>
          <p:nvPr/>
        </p:nvSpPr>
        <p:spPr>
          <a:xfrm>
            <a:off x="499730" y="1283150"/>
            <a:ext cx="8187070" cy="427809"/>
          </a:xfrm>
          <a:prstGeom prst="rect">
            <a:avLst/>
          </a:prstGeom>
          <a:noFill/>
        </p:spPr>
        <p:txBody>
          <a:bodyPr wrap="square" lIns="0" tIns="36576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业务部门专员识别所需要的商品</a:t>
            </a:r>
            <a:r>
              <a:rPr lang="en-US" altLang="zh-CN" sz="1200" smtClean="0"/>
              <a:t>/</a:t>
            </a:r>
            <a:r>
              <a:rPr lang="zh-CN" altLang="en-US" sz="1200" smtClean="0"/>
              <a:t>服务，明确需求内容，提出采购申请</a:t>
            </a:r>
            <a:endParaRPr lang="en-US" altLang="zh-CN" sz="1200" smtClean="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部门经理检查预算可用性，申请合理性和规范性，通过审批后提交给采购部门</a:t>
            </a:r>
            <a:endParaRPr lang="en-US" sz="1200" smtClean="0"/>
          </a:p>
        </p:txBody>
      </p:sp>
      <p:grpSp>
        <p:nvGrpSpPr>
          <p:cNvPr id="104" name="Group 103"/>
          <p:cNvGrpSpPr/>
          <p:nvPr/>
        </p:nvGrpSpPr>
        <p:grpSpPr>
          <a:xfrm>
            <a:off x="7807509" y="2551895"/>
            <a:ext cx="683246" cy="582570"/>
            <a:chOff x="9832353" y="2297594"/>
            <a:chExt cx="683246" cy="582570"/>
          </a:xfrm>
        </p:grpSpPr>
        <p:sp>
          <p:nvSpPr>
            <p:cNvPr id="102" name="Vertical Scroll 101"/>
            <p:cNvSpPr/>
            <p:nvPr/>
          </p:nvSpPr>
          <p:spPr>
            <a:xfrm flipH="1" flipV="1">
              <a:off x="9832353" y="2297594"/>
              <a:ext cx="683246" cy="582570"/>
            </a:xfrm>
            <a:prstGeom prst="verticalScroll">
              <a:avLst/>
            </a:prstGeom>
            <a:solidFill>
              <a:schemeClr val="tx1"/>
            </a:solidFill>
            <a:ln w="952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 anchorCtr="0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sz="1200">
                <a:solidFill>
                  <a:schemeClr val="tx1"/>
                </a:solidFill>
              </a:endParaRPr>
            </a:p>
          </p:txBody>
        </p:sp>
        <p:sp>
          <p:nvSpPr>
            <p:cNvPr id="103" name="TextBox 102"/>
            <p:cNvSpPr txBox="1"/>
            <p:nvPr/>
          </p:nvSpPr>
          <p:spPr>
            <a:xfrm>
              <a:off x="9943143" y="2401549"/>
              <a:ext cx="461665" cy="350865"/>
            </a:xfrm>
            <a:prstGeom prst="rect">
              <a:avLst/>
            </a:prstGeom>
            <a:noFill/>
          </p:spPr>
          <p:txBody>
            <a:bodyPr wrap="none" lIns="0" tIns="36576" rIns="0" bIns="0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5000"/>
                </a:lnSpc>
                <a:spcAft>
                  <a:spcPts val="600"/>
                </a:spcAft>
                <a:buClr>
                  <a:schemeClr val="accent2"/>
                </a:buClr>
                <a:buSzPct val="70000"/>
              </a:pPr>
              <a:r>
                <a:rPr lang="zh-CN" altLang="en-US" sz="1200" smtClean="0">
                  <a:solidFill>
                    <a:schemeClr val="tx2"/>
                  </a:solidFill>
                </a:rPr>
                <a:t>采购</a:t>
              </a:r>
              <a:br>
                <a:rPr lang="en-US" altLang="zh-CN" sz="1200">
                  <a:solidFill>
                    <a:schemeClr val="tx2"/>
                  </a:solidFill>
                </a:rPr>
              </a:br>
              <a:r>
                <a:rPr lang="zh-CN" altLang="en-US" sz="1200" smtClean="0">
                  <a:solidFill>
                    <a:schemeClr val="tx2"/>
                  </a:solidFill>
                </a:rPr>
                <a:t>申请单</a:t>
              </a:r>
              <a:endParaRPr lang="en-US" sz="1200" smtClean="0">
                <a:solidFill>
                  <a:schemeClr val="tx2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46734072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采购业务风险</a:t>
            </a:r>
            <a:br>
              <a:rPr lang="en-US" altLang="zh-CN" smtClean="0"/>
            </a:br>
            <a:r>
              <a:rPr lang="en-US" altLang="zh-CN" sz="2400"/>
              <a:t> </a:t>
            </a:r>
            <a:r>
              <a:rPr lang="en-US" altLang="zh-CN" sz="2400" smtClean="0"/>
              <a:t>- </a:t>
            </a:r>
            <a:r>
              <a:rPr lang="en-US" altLang="zh-CN" sz="2400"/>
              <a:t>①</a:t>
            </a:r>
            <a:r>
              <a:rPr lang="zh-CN" altLang="en-US" sz="2400" smtClean="0"/>
              <a:t>采购申请流程</a:t>
            </a:r>
            <a:r>
              <a:rPr lang="en-US" altLang="zh-CN" sz="2400" smtClean="0"/>
              <a:t>IT</a:t>
            </a:r>
            <a:r>
              <a:rPr lang="zh-CN" altLang="en-US" sz="2400" smtClean="0"/>
              <a:t>系统支持与系统控制点</a:t>
            </a:r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57200" y="1180208"/>
            <a:ext cx="8280000" cy="612000"/>
          </a:xfrm>
          <a:prstGeom prst="rect">
            <a:avLst/>
          </a:prstGeom>
          <a:noFill/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200">
              <a:solidFill>
                <a:schemeClr val="tx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86806" y="1051358"/>
            <a:ext cx="1068736" cy="302372"/>
          </a:xfrm>
          <a:prstGeom prst="rect">
            <a:avLst/>
          </a:prstGeom>
          <a:solidFill>
            <a:schemeClr val="tx2"/>
          </a:solidFill>
        </p:spPr>
        <p:txBody>
          <a:bodyPr wrap="none" lIns="72000" tIns="72000" rIns="72000" bIns="7200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 smtClean="0"/>
              <a:t>采购申请流程</a:t>
            </a:r>
            <a:endParaRPr lang="en-US" sz="1200" smtClean="0"/>
          </a:p>
        </p:txBody>
      </p:sp>
      <p:sp>
        <p:nvSpPr>
          <p:cNvPr id="9" name="Text Box 13"/>
          <p:cNvSpPr txBox="1">
            <a:spLocks noChangeArrowheads="1"/>
          </p:cNvSpPr>
          <p:nvPr/>
        </p:nvSpPr>
        <p:spPr bwMode="auto">
          <a:xfrm>
            <a:off x="981738" y="2008502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squar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物品</a:t>
            </a:r>
            <a:r>
              <a:rPr lang="en-US" altLang="zh-CN" sz="1000" b="1" smtClean="0">
                <a:latin typeface="+mn-lt"/>
              </a:rPr>
              <a:t>/</a:t>
            </a:r>
            <a:r>
              <a:rPr lang="zh-CN" altLang="en-US" sz="1000" b="1" smtClean="0">
                <a:latin typeface="+mn-lt"/>
              </a:rPr>
              <a:t>服务需求识别</a:t>
            </a:r>
            <a:endParaRPr lang="en-US" altLang="zh-CN" sz="1000" b="1">
              <a:latin typeface="+mn-lt"/>
            </a:endParaRPr>
          </a:p>
        </p:txBody>
      </p:sp>
      <p:sp>
        <p:nvSpPr>
          <p:cNvPr id="10" name="Rectangle 3"/>
          <p:cNvSpPr>
            <a:spLocks noChangeArrowheads="1"/>
          </p:cNvSpPr>
          <p:nvPr/>
        </p:nvSpPr>
        <p:spPr bwMode="auto">
          <a:xfrm>
            <a:off x="457200" y="1894185"/>
            <a:ext cx="360000" cy="1986714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accent1"/>
            </a:solidFill>
            <a:miter lim="800000"/>
          </a:ln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zh-CN" altLang="en-US" sz="1200" b="1" smtClean="0">
                <a:solidFill>
                  <a:schemeClr val="tx2"/>
                </a:solidFill>
              </a:rPr>
              <a:t>业务部门</a:t>
            </a:r>
            <a:endParaRPr lang="en-US" altLang="zh-CN" sz="1200" b="1">
              <a:solidFill>
                <a:schemeClr val="tx2"/>
              </a:solidFill>
            </a:endParaRPr>
          </a:p>
        </p:txBody>
      </p:sp>
      <p:sp>
        <p:nvSpPr>
          <p:cNvPr id="11" name="Line 29"/>
          <p:cNvSpPr>
            <a:spLocks noChangeShapeType="1"/>
          </p:cNvSpPr>
          <p:nvPr/>
        </p:nvSpPr>
        <p:spPr bwMode="auto">
          <a:xfrm>
            <a:off x="807328" y="3880899"/>
            <a:ext cx="7920000" cy="0"/>
          </a:xfrm>
          <a:prstGeom prst="line">
            <a:avLst/>
          </a:prstGeom>
          <a:noFill/>
          <a:ln w="9525">
            <a:solidFill>
              <a:schemeClr val="accent5">
                <a:lumMod val="20000"/>
                <a:lumOff val="80000"/>
              </a:schemeClr>
            </a:solidFill>
            <a:prstDash val="dash"/>
            <a:round/>
          </a:ln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spcBef>
                <a:spcPct val="50000"/>
              </a:spcBef>
              <a:defRPr/>
            </a:pPr>
            <a:endParaRPr lang="en-US" sz="1200"/>
          </a:p>
        </p:txBody>
      </p:sp>
      <p:sp>
        <p:nvSpPr>
          <p:cNvPr id="12" name="Text Box 26"/>
          <p:cNvSpPr txBox="1">
            <a:spLocks noChangeArrowheads="1"/>
          </p:cNvSpPr>
          <p:nvPr/>
        </p:nvSpPr>
        <p:spPr bwMode="auto">
          <a:xfrm>
            <a:off x="3137951" y="2008502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algn="ctr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定义服务范围</a:t>
            </a:r>
            <a:endParaRPr lang="en-US" altLang="zh-CN" sz="1000" b="1">
              <a:latin typeface="+mn-lt"/>
            </a:endParaRPr>
          </a:p>
        </p:txBody>
      </p:sp>
      <p:cxnSp>
        <p:nvCxnSpPr>
          <p:cNvPr id="13" name="Straight Arrow Connector 12"/>
          <p:cNvCxnSpPr>
            <a:stCxn id="9" idx="3"/>
            <a:endCxn id="18" idx="1"/>
          </p:cNvCxnSpPr>
          <p:nvPr/>
        </p:nvCxnSpPr>
        <p:spPr>
          <a:xfrm>
            <a:off x="1773738" y="2242502"/>
            <a:ext cx="310243" cy="0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Line 29"/>
          <p:cNvSpPr>
            <a:spLocks noChangeShapeType="1"/>
          </p:cNvSpPr>
          <p:nvPr/>
        </p:nvSpPr>
        <p:spPr bwMode="auto">
          <a:xfrm>
            <a:off x="817200" y="1894186"/>
            <a:ext cx="7920000" cy="0"/>
          </a:xfrm>
          <a:prstGeom prst="line">
            <a:avLst/>
          </a:prstGeom>
          <a:noFill/>
          <a:ln w="9525">
            <a:solidFill>
              <a:schemeClr val="accent5">
                <a:lumMod val="20000"/>
                <a:lumOff val="80000"/>
              </a:schemeClr>
            </a:solidFill>
            <a:prstDash val="dash"/>
            <a:round/>
          </a:ln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spcBef>
                <a:spcPct val="50000"/>
              </a:spcBef>
              <a:defRPr/>
            </a:pPr>
            <a:endParaRPr lang="en-US" sz="1200"/>
          </a:p>
        </p:txBody>
      </p:sp>
      <p:sp>
        <p:nvSpPr>
          <p:cNvPr id="18" name="Flowchart: Decision 17"/>
          <p:cNvSpPr/>
          <p:nvPr/>
        </p:nvSpPr>
        <p:spPr>
          <a:xfrm>
            <a:off x="2083981" y="2083454"/>
            <a:ext cx="637954" cy="318095"/>
          </a:xfrm>
          <a:prstGeom prst="flowChartDecision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cs typeface="Arial" pitchFamily="34" charset="0"/>
              </a:rPr>
              <a:t>紧急</a:t>
            </a:r>
            <a:endParaRPr lang="en-US" altLang="zh-CN" sz="1000" b="1" smtClean="0">
              <a:cs typeface="Arial" pitchFamily="34" charset="0"/>
            </a:endParaRPr>
          </a:p>
          <a:p>
            <a:pPr algn="ctr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cs typeface="Arial" pitchFamily="34" charset="0"/>
              </a:rPr>
              <a:t>需求？</a:t>
            </a:r>
            <a:endParaRPr lang="en-US" sz="1000" b="1">
              <a:solidFill>
                <a:schemeClr val="tx1"/>
              </a:solidFill>
              <a:cs typeface="Arial" pitchFamily="34" charset="0"/>
            </a:endParaRPr>
          </a:p>
        </p:txBody>
      </p:sp>
      <p:sp>
        <p:nvSpPr>
          <p:cNvPr id="21" name="Text Box 26"/>
          <p:cNvSpPr txBox="1">
            <a:spLocks noChangeArrowheads="1"/>
          </p:cNvSpPr>
          <p:nvPr/>
        </p:nvSpPr>
        <p:spPr bwMode="auto">
          <a:xfrm>
            <a:off x="3137951" y="2720883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algn="ctr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定义物品要求</a:t>
            </a:r>
            <a:endParaRPr lang="en-US" altLang="zh-CN" sz="1000" b="1">
              <a:latin typeface="+mn-lt"/>
            </a:endParaRPr>
          </a:p>
        </p:txBody>
      </p:sp>
      <p:cxnSp>
        <p:nvCxnSpPr>
          <p:cNvPr id="22" name="Straight Arrow Connector 21"/>
          <p:cNvCxnSpPr>
            <a:stCxn id="18" idx="3"/>
            <a:endCxn id="12" idx="1"/>
          </p:cNvCxnSpPr>
          <p:nvPr/>
        </p:nvCxnSpPr>
        <p:spPr>
          <a:xfrm>
            <a:off x="2721935" y="2242502"/>
            <a:ext cx="416016" cy="0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2852999" y="2048603"/>
            <a:ext cx="153888" cy="193899"/>
          </a:xfrm>
          <a:prstGeom prst="rect">
            <a:avLst/>
          </a:prstGeom>
          <a:noFill/>
        </p:spPr>
        <p:txBody>
          <a:bodyPr wrap="none" lIns="0" tIns="36576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 smtClean="0"/>
              <a:t>否</a:t>
            </a:r>
            <a:endParaRPr lang="en-US" sz="1200" smtClean="0"/>
          </a:p>
        </p:txBody>
      </p:sp>
      <p:cxnSp>
        <p:nvCxnSpPr>
          <p:cNvPr id="27" name="Elbow Connector 26"/>
          <p:cNvCxnSpPr>
            <a:stCxn id="18" idx="3"/>
            <a:endCxn id="21" idx="1"/>
          </p:cNvCxnSpPr>
          <p:nvPr/>
        </p:nvCxnSpPr>
        <p:spPr>
          <a:xfrm>
            <a:off x="2721935" y="2242502"/>
            <a:ext cx="416016" cy="712381"/>
          </a:xfrm>
          <a:prstGeom prst="bentConnector3">
            <a:avLst>
              <a:gd name="adj1" fmla="val 50000"/>
            </a:avLst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 Box 26"/>
          <p:cNvSpPr txBox="1">
            <a:spLocks noChangeArrowheads="1"/>
          </p:cNvSpPr>
          <p:nvPr/>
        </p:nvSpPr>
        <p:spPr bwMode="auto">
          <a:xfrm>
            <a:off x="4381200" y="2008501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algn="ctr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填写申请单</a:t>
            </a:r>
            <a:endParaRPr lang="en-US" altLang="zh-CN" sz="1000" b="1">
              <a:latin typeface="+mn-lt"/>
            </a:endParaRPr>
          </a:p>
        </p:txBody>
      </p:sp>
      <p:cxnSp>
        <p:nvCxnSpPr>
          <p:cNvPr id="31" name="Elbow Connector 30"/>
          <p:cNvCxnSpPr>
            <a:stCxn id="21" idx="3"/>
            <a:endCxn id="30" idx="1"/>
          </p:cNvCxnSpPr>
          <p:nvPr/>
        </p:nvCxnSpPr>
        <p:spPr>
          <a:xfrm flipV="1">
            <a:off x="3929951" y="2242501"/>
            <a:ext cx="451249" cy="712382"/>
          </a:xfrm>
          <a:prstGeom prst="bentConnector3">
            <a:avLst>
              <a:gd name="adj1" fmla="val 50000"/>
            </a:avLst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/>
          <p:cNvCxnSpPr>
            <a:stCxn id="12" idx="3"/>
            <a:endCxn id="30" idx="1"/>
          </p:cNvCxnSpPr>
          <p:nvPr/>
        </p:nvCxnSpPr>
        <p:spPr>
          <a:xfrm flipV="1">
            <a:off x="3929951" y="2242501"/>
            <a:ext cx="451249" cy="1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 Box 26"/>
          <p:cNvSpPr txBox="1">
            <a:spLocks noChangeArrowheads="1"/>
          </p:cNvSpPr>
          <p:nvPr/>
        </p:nvSpPr>
        <p:spPr bwMode="auto">
          <a:xfrm>
            <a:off x="4381200" y="2720883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algn="ctr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检查部门预算</a:t>
            </a:r>
            <a:endParaRPr lang="en-US" altLang="zh-CN" sz="1000" b="1">
              <a:latin typeface="+mn-lt"/>
            </a:endParaRPr>
          </a:p>
        </p:txBody>
      </p:sp>
      <p:cxnSp>
        <p:nvCxnSpPr>
          <p:cNvPr id="40" name="Straight Arrow Connector 39"/>
          <p:cNvCxnSpPr>
            <a:stCxn id="30" idx="2"/>
            <a:endCxn id="39" idx="0"/>
          </p:cNvCxnSpPr>
          <p:nvPr/>
        </p:nvCxnSpPr>
        <p:spPr>
          <a:xfrm flipH="1">
            <a:off x="4777200" y="2476501"/>
            <a:ext cx="0" cy="244382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 Box 26"/>
          <p:cNvSpPr txBox="1">
            <a:spLocks noChangeArrowheads="1"/>
          </p:cNvSpPr>
          <p:nvPr/>
        </p:nvSpPr>
        <p:spPr bwMode="auto">
          <a:xfrm>
            <a:off x="6231294" y="2008501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algn="ctr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部门经理审批</a:t>
            </a:r>
            <a:endParaRPr lang="en-US" altLang="zh-CN" sz="1000" b="1">
              <a:latin typeface="+mn-lt"/>
            </a:endParaRPr>
          </a:p>
        </p:txBody>
      </p:sp>
      <p:cxnSp>
        <p:nvCxnSpPr>
          <p:cNvPr id="45" name="Elbow Connector 44"/>
          <p:cNvCxnSpPr>
            <a:stCxn id="39" idx="3"/>
            <a:endCxn id="80" idx="2"/>
          </p:cNvCxnSpPr>
          <p:nvPr/>
        </p:nvCxnSpPr>
        <p:spPr>
          <a:xfrm flipV="1">
            <a:off x="5173200" y="2789637"/>
            <a:ext cx="507781" cy="165246"/>
          </a:xfrm>
          <a:prstGeom prst="bentConnector2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 Box 26"/>
          <p:cNvSpPr txBox="1">
            <a:spLocks noChangeArrowheads="1"/>
          </p:cNvSpPr>
          <p:nvPr/>
        </p:nvSpPr>
        <p:spPr bwMode="auto">
          <a:xfrm>
            <a:off x="7411509" y="2008502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algn="ctr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提交给采购</a:t>
            </a:r>
            <a:endParaRPr lang="en-US" altLang="zh-CN" sz="1000" b="1">
              <a:latin typeface="+mn-lt"/>
            </a:endParaRPr>
          </a:p>
        </p:txBody>
      </p:sp>
      <p:cxnSp>
        <p:nvCxnSpPr>
          <p:cNvPr id="51" name="Straight Arrow Connector 50"/>
          <p:cNvCxnSpPr>
            <a:stCxn id="44" idx="3"/>
            <a:endCxn id="50" idx="1"/>
          </p:cNvCxnSpPr>
          <p:nvPr/>
        </p:nvCxnSpPr>
        <p:spPr>
          <a:xfrm>
            <a:off x="7023294" y="2242501"/>
            <a:ext cx="388215" cy="1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 Box 26"/>
          <p:cNvSpPr txBox="1">
            <a:spLocks noChangeArrowheads="1"/>
          </p:cNvSpPr>
          <p:nvPr/>
        </p:nvSpPr>
        <p:spPr bwMode="auto">
          <a:xfrm>
            <a:off x="6231294" y="2720883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algn="ctr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填写紧急申请</a:t>
            </a:r>
            <a:endParaRPr lang="en-US" altLang="zh-CN" sz="1000" b="1">
              <a:latin typeface="+mn-lt"/>
            </a:endParaRPr>
          </a:p>
        </p:txBody>
      </p:sp>
      <p:sp>
        <p:nvSpPr>
          <p:cNvPr id="60" name="Flowchart: Decision 59"/>
          <p:cNvSpPr/>
          <p:nvPr/>
        </p:nvSpPr>
        <p:spPr>
          <a:xfrm>
            <a:off x="2083981" y="3221155"/>
            <a:ext cx="637954" cy="318095"/>
          </a:xfrm>
          <a:prstGeom prst="flowChartDecision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cs typeface="Arial" pitchFamily="34" charset="0"/>
              </a:rPr>
              <a:t>工作时间？</a:t>
            </a:r>
            <a:endParaRPr lang="en-US" altLang="zh-CN" sz="1000" b="1" smtClean="0">
              <a:cs typeface="Arial" pitchFamily="34" charset="0"/>
            </a:endParaRPr>
          </a:p>
        </p:txBody>
      </p:sp>
      <p:cxnSp>
        <p:nvCxnSpPr>
          <p:cNvPr id="61" name="Straight Arrow Connector 60"/>
          <p:cNvCxnSpPr>
            <a:stCxn id="18" idx="2"/>
            <a:endCxn id="60" idx="0"/>
          </p:cNvCxnSpPr>
          <p:nvPr/>
        </p:nvCxnSpPr>
        <p:spPr>
          <a:xfrm flipH="1">
            <a:off x="2402958" y="2401549"/>
            <a:ext cx="0" cy="819606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TextBox 63"/>
          <p:cNvSpPr txBox="1"/>
          <p:nvPr/>
        </p:nvSpPr>
        <p:spPr>
          <a:xfrm>
            <a:off x="2182068" y="2501742"/>
            <a:ext cx="153888" cy="193899"/>
          </a:xfrm>
          <a:prstGeom prst="rect">
            <a:avLst/>
          </a:prstGeom>
          <a:noFill/>
        </p:spPr>
        <p:txBody>
          <a:bodyPr wrap="none" lIns="0" tIns="36576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 smtClean="0"/>
              <a:t>是</a:t>
            </a:r>
            <a:endParaRPr lang="en-US" sz="1200" smtClean="0"/>
          </a:p>
        </p:txBody>
      </p:sp>
      <p:cxnSp>
        <p:nvCxnSpPr>
          <p:cNvPr id="65" name="Elbow Connector 64"/>
          <p:cNvCxnSpPr>
            <a:stCxn id="60" idx="2"/>
            <a:endCxn id="50" idx="2"/>
          </p:cNvCxnSpPr>
          <p:nvPr/>
        </p:nvCxnSpPr>
        <p:spPr>
          <a:xfrm rot="5400000" flipH="1" flipV="1">
            <a:off x="4573859" y="305600"/>
            <a:ext cx="1062748" cy="5404551"/>
          </a:xfrm>
          <a:prstGeom prst="bentConnector3">
            <a:avLst>
              <a:gd name="adj1" fmla="val -21510"/>
            </a:avLst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Box 67"/>
          <p:cNvSpPr txBox="1"/>
          <p:nvPr/>
        </p:nvSpPr>
        <p:spPr>
          <a:xfrm>
            <a:off x="2186978" y="3534194"/>
            <a:ext cx="153888" cy="193899"/>
          </a:xfrm>
          <a:prstGeom prst="rect">
            <a:avLst/>
          </a:prstGeom>
          <a:noFill/>
        </p:spPr>
        <p:txBody>
          <a:bodyPr wrap="none" lIns="0" tIns="36576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 smtClean="0"/>
              <a:t>否</a:t>
            </a:r>
            <a:endParaRPr lang="en-US" sz="1200" smtClean="0"/>
          </a:p>
        </p:txBody>
      </p:sp>
      <p:cxnSp>
        <p:nvCxnSpPr>
          <p:cNvPr id="70" name="Elbow Connector 69"/>
          <p:cNvCxnSpPr>
            <a:stCxn id="60" idx="3"/>
            <a:endCxn id="56" idx="2"/>
          </p:cNvCxnSpPr>
          <p:nvPr/>
        </p:nvCxnSpPr>
        <p:spPr>
          <a:xfrm flipV="1">
            <a:off x="2721935" y="3188883"/>
            <a:ext cx="3905359" cy="191320"/>
          </a:xfrm>
          <a:prstGeom prst="bentConnector2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TextBox 72"/>
          <p:cNvSpPr txBox="1"/>
          <p:nvPr/>
        </p:nvSpPr>
        <p:spPr>
          <a:xfrm>
            <a:off x="2721935" y="3134465"/>
            <a:ext cx="153888" cy="193899"/>
          </a:xfrm>
          <a:prstGeom prst="rect">
            <a:avLst/>
          </a:prstGeom>
          <a:noFill/>
        </p:spPr>
        <p:txBody>
          <a:bodyPr wrap="none" lIns="0" tIns="36576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 smtClean="0"/>
              <a:t>是</a:t>
            </a:r>
            <a:endParaRPr lang="en-US" sz="1200" smtClean="0"/>
          </a:p>
        </p:txBody>
      </p:sp>
      <p:cxnSp>
        <p:nvCxnSpPr>
          <p:cNvPr id="74" name="Straight Arrow Connector 73"/>
          <p:cNvCxnSpPr>
            <a:stCxn id="56" idx="0"/>
            <a:endCxn id="44" idx="2"/>
          </p:cNvCxnSpPr>
          <p:nvPr/>
        </p:nvCxnSpPr>
        <p:spPr>
          <a:xfrm flipH="1" flipV="1">
            <a:off x="6627294" y="2476501"/>
            <a:ext cx="0" cy="244382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Flowchart: Decision 79"/>
          <p:cNvSpPr/>
          <p:nvPr/>
        </p:nvSpPr>
        <p:spPr>
          <a:xfrm>
            <a:off x="5362004" y="2471542"/>
            <a:ext cx="637954" cy="318095"/>
          </a:xfrm>
          <a:prstGeom prst="flowChartDecision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cs typeface="Arial" pitchFamily="34" charset="0"/>
              </a:rPr>
              <a:t>预算充足</a:t>
            </a:r>
            <a:r>
              <a:rPr lang="en-US" altLang="zh-CN" sz="1000" b="1" smtClean="0">
                <a:cs typeface="Arial" pitchFamily="34" charset="0"/>
              </a:rPr>
              <a:t>?</a:t>
            </a:r>
          </a:p>
        </p:txBody>
      </p:sp>
      <p:cxnSp>
        <p:nvCxnSpPr>
          <p:cNvPr id="82" name="Elbow Connector 81"/>
          <p:cNvCxnSpPr>
            <a:stCxn id="80" idx="3"/>
            <a:endCxn id="44" idx="1"/>
          </p:cNvCxnSpPr>
          <p:nvPr/>
        </p:nvCxnSpPr>
        <p:spPr>
          <a:xfrm flipV="1">
            <a:off x="5999958" y="2242501"/>
            <a:ext cx="231336" cy="388089"/>
          </a:xfrm>
          <a:prstGeom prst="bentConnector3">
            <a:avLst>
              <a:gd name="adj1" fmla="val 50000"/>
            </a:avLst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5" name="TextBox 84"/>
          <p:cNvSpPr txBox="1"/>
          <p:nvPr/>
        </p:nvSpPr>
        <p:spPr>
          <a:xfrm>
            <a:off x="5961738" y="2648844"/>
            <a:ext cx="153888" cy="193899"/>
          </a:xfrm>
          <a:prstGeom prst="rect">
            <a:avLst/>
          </a:prstGeom>
          <a:noFill/>
        </p:spPr>
        <p:txBody>
          <a:bodyPr wrap="none" lIns="0" tIns="36576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 smtClean="0"/>
              <a:t>是</a:t>
            </a:r>
            <a:endParaRPr lang="en-US" sz="1200" smtClean="0"/>
          </a:p>
        </p:txBody>
      </p:sp>
      <p:sp>
        <p:nvSpPr>
          <p:cNvPr id="90" name="Oval 89"/>
          <p:cNvSpPr/>
          <p:nvPr/>
        </p:nvSpPr>
        <p:spPr>
          <a:xfrm>
            <a:off x="5528930" y="2008502"/>
            <a:ext cx="308344" cy="308344"/>
          </a:xfrm>
          <a:prstGeom prst="ellipse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>
                <a:solidFill>
                  <a:schemeClr val="tx2"/>
                </a:solidFill>
                <a:cs typeface="Arial" pitchFamily="34" charset="0"/>
              </a:rPr>
              <a:t>停</a:t>
            </a:r>
            <a:endParaRPr lang="en-US" sz="1000" b="1">
              <a:solidFill>
                <a:schemeClr val="tx2"/>
              </a:solidFill>
              <a:cs typeface="Arial" pitchFamily="34" charset="0"/>
            </a:endParaRPr>
          </a:p>
        </p:txBody>
      </p:sp>
      <p:cxnSp>
        <p:nvCxnSpPr>
          <p:cNvPr id="91" name="Straight Arrow Connector 90"/>
          <p:cNvCxnSpPr>
            <a:stCxn id="80" idx="0"/>
            <a:endCxn id="90" idx="4"/>
          </p:cNvCxnSpPr>
          <p:nvPr/>
        </p:nvCxnSpPr>
        <p:spPr>
          <a:xfrm flipV="1">
            <a:off x="5680981" y="2316846"/>
            <a:ext cx="2121" cy="154696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Rectangle 93"/>
          <p:cNvSpPr/>
          <p:nvPr/>
        </p:nvSpPr>
        <p:spPr>
          <a:xfrm>
            <a:off x="457200" y="4114797"/>
            <a:ext cx="8280000" cy="2030822"/>
          </a:xfrm>
          <a:prstGeom prst="rect">
            <a:avLst/>
          </a:prstGeom>
          <a:noFill/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200">
              <a:solidFill>
                <a:schemeClr val="tx1"/>
              </a:solidFill>
            </a:endParaRPr>
          </a:p>
        </p:txBody>
      </p:sp>
      <p:sp>
        <p:nvSpPr>
          <p:cNvPr id="95" name="TextBox 94"/>
          <p:cNvSpPr txBox="1"/>
          <p:nvPr/>
        </p:nvSpPr>
        <p:spPr>
          <a:xfrm>
            <a:off x="786806" y="3974779"/>
            <a:ext cx="914848" cy="302372"/>
          </a:xfrm>
          <a:prstGeom prst="rect">
            <a:avLst/>
          </a:prstGeom>
          <a:solidFill>
            <a:schemeClr val="tx2"/>
          </a:solidFill>
        </p:spPr>
        <p:txBody>
          <a:bodyPr wrap="none" lIns="72000" tIns="72000" rIns="72000" bIns="7200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 smtClean="0"/>
              <a:t>存在的风险</a:t>
            </a:r>
            <a:endParaRPr lang="en-US" sz="1200" smtClean="0"/>
          </a:p>
        </p:txBody>
      </p:sp>
      <p:sp>
        <p:nvSpPr>
          <p:cNvPr id="97" name="TextBox 96"/>
          <p:cNvSpPr txBox="1"/>
          <p:nvPr/>
        </p:nvSpPr>
        <p:spPr>
          <a:xfrm>
            <a:off x="5837274" y="3974779"/>
            <a:ext cx="1052706" cy="302372"/>
          </a:xfrm>
          <a:prstGeom prst="rect">
            <a:avLst/>
          </a:prstGeom>
          <a:solidFill>
            <a:schemeClr val="tx2"/>
          </a:solidFill>
        </p:spPr>
        <p:txBody>
          <a:bodyPr wrap="none" lIns="72000" tIns="72000" rIns="72000" bIns="7200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en-US" altLang="zh-CN" sz="1200" smtClean="0"/>
              <a:t>IT</a:t>
            </a:r>
            <a:r>
              <a:rPr lang="zh-CN" altLang="en-US" sz="1200" smtClean="0"/>
              <a:t>系统控制点</a:t>
            </a:r>
            <a:endParaRPr lang="en-US" sz="1200" smtClean="0"/>
          </a:p>
        </p:txBody>
      </p:sp>
      <p:sp>
        <p:nvSpPr>
          <p:cNvPr id="98" name="TextBox 97"/>
          <p:cNvSpPr txBox="1"/>
          <p:nvPr/>
        </p:nvSpPr>
        <p:spPr>
          <a:xfrm>
            <a:off x="637200" y="4277151"/>
            <a:ext cx="3605191" cy="1286506"/>
          </a:xfrm>
          <a:prstGeom prst="rect">
            <a:avLst/>
          </a:prstGeom>
          <a:noFill/>
        </p:spPr>
        <p:txBody>
          <a:bodyPr wrap="square" lIns="0" tIns="36576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采购申请了不</a:t>
            </a:r>
            <a:r>
              <a:rPr lang="zh-CN" altLang="en-US" sz="1200"/>
              <a:t>需要或超过所</a:t>
            </a:r>
            <a:r>
              <a:rPr lang="zh-CN" altLang="en-US" sz="1200" smtClean="0"/>
              <a:t>需数量的</a:t>
            </a:r>
            <a:r>
              <a:rPr lang="zh-CN" altLang="en-US" sz="1200"/>
              <a:t>商品</a:t>
            </a:r>
            <a:r>
              <a:rPr lang="en-US" altLang="zh-CN" sz="1200"/>
              <a:t>/</a:t>
            </a:r>
            <a:r>
              <a:rPr lang="zh-CN" altLang="en-US" sz="1200" smtClean="0"/>
              <a:t>服务，导致</a:t>
            </a:r>
            <a:r>
              <a:rPr lang="zh-CN" altLang="en-US" sz="1200"/>
              <a:t>经济损失</a:t>
            </a:r>
            <a:r>
              <a:rPr lang="en-US" altLang="zh-CN" sz="1200" smtClean="0"/>
              <a:t>/</a:t>
            </a:r>
            <a:r>
              <a:rPr lang="zh-CN" altLang="en-US" sz="1200" smtClean="0"/>
              <a:t>占用营运资金</a:t>
            </a:r>
            <a:endParaRPr lang="zh-CN" altLang="en-US" sz="120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申请的商品</a:t>
            </a:r>
            <a:r>
              <a:rPr lang="en-US" altLang="zh-CN" sz="1200" smtClean="0"/>
              <a:t>/</a:t>
            </a:r>
            <a:r>
              <a:rPr lang="zh-CN" altLang="en-US" sz="1200" smtClean="0"/>
              <a:t>服务不可得，导致业务</a:t>
            </a:r>
            <a:r>
              <a:rPr lang="zh-CN" altLang="en-US" sz="1200"/>
              <a:t>中断的</a:t>
            </a:r>
            <a:r>
              <a:rPr lang="zh-CN" altLang="en-US" sz="1200" smtClean="0"/>
              <a:t>风险</a:t>
            </a:r>
            <a:endParaRPr lang="en-US" altLang="zh-CN" sz="1200" smtClean="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紧急采购申请涉及的商品</a:t>
            </a:r>
            <a:r>
              <a:rPr lang="en-US" altLang="zh-CN" sz="1200" smtClean="0"/>
              <a:t>/</a:t>
            </a:r>
            <a:r>
              <a:rPr lang="zh-CN" altLang="en-US" sz="1200" smtClean="0"/>
              <a:t>服务并不急需</a:t>
            </a:r>
            <a:endParaRPr lang="en-US" altLang="zh-CN" sz="1200" smtClean="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通过紧急采购申请绕开预算检查</a:t>
            </a:r>
            <a:endParaRPr lang="zh-CN" altLang="en-US" sz="120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endParaRPr lang="en-US" sz="1200" smtClean="0"/>
          </a:p>
        </p:txBody>
      </p:sp>
      <p:sp>
        <p:nvSpPr>
          <p:cNvPr id="99" name="TextBox 98"/>
          <p:cNvSpPr txBox="1"/>
          <p:nvPr/>
        </p:nvSpPr>
        <p:spPr>
          <a:xfrm>
            <a:off x="4949526" y="4277151"/>
            <a:ext cx="3605191" cy="1831271"/>
          </a:xfrm>
          <a:prstGeom prst="rect">
            <a:avLst/>
          </a:prstGeom>
          <a:noFill/>
        </p:spPr>
        <p:txBody>
          <a:bodyPr wrap="square" lIns="0" tIns="36576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 smtClean="0"/>
              <a:t>信息集成</a:t>
            </a:r>
            <a:r>
              <a:rPr lang="en-US" altLang="zh-CN" sz="1200" smtClean="0"/>
              <a:t>/</a:t>
            </a:r>
            <a:r>
              <a:rPr lang="zh-CN" altLang="en-US" sz="1200" smtClean="0"/>
              <a:t>自动化控制：</a:t>
            </a:r>
            <a:endParaRPr lang="en-US" altLang="zh-CN" sz="1200" smtClean="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en-US" altLang="zh-CN" sz="1200" smtClean="0"/>
              <a:t>IT</a:t>
            </a:r>
            <a:r>
              <a:rPr lang="zh-CN" altLang="en-US" sz="1200" smtClean="0"/>
              <a:t>系统提供申请采购的商品库存水平，供参考</a:t>
            </a:r>
            <a:endParaRPr lang="en-US" altLang="zh-CN" sz="1200" smtClean="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en-US" altLang="zh-CN" sz="1200" smtClean="0"/>
              <a:t>IT</a:t>
            </a:r>
            <a:r>
              <a:rPr lang="zh-CN" altLang="en-US" sz="1200" smtClean="0"/>
              <a:t>系统提供部门预算额度，执行预算控制</a:t>
            </a:r>
            <a:endParaRPr lang="en-US" altLang="zh-CN" sz="1200"/>
          </a:p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 smtClean="0"/>
              <a:t>职责分离：</a:t>
            </a:r>
            <a:endParaRPr lang="en-US" altLang="zh-CN" sz="1200" smtClean="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采购申请需要由具体职能负责人审批</a:t>
            </a:r>
            <a:endParaRPr lang="en-US" altLang="zh-CN" sz="1200" smtClean="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商品采购需要由仓库管理人员根据库存数据审批</a:t>
            </a:r>
            <a:endParaRPr lang="en-US" altLang="zh-CN" sz="120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采购申请的调整必须由申请人</a:t>
            </a:r>
            <a:r>
              <a:rPr lang="en-US" altLang="zh-CN" sz="1200" smtClean="0"/>
              <a:t>/</a:t>
            </a:r>
            <a:r>
              <a:rPr lang="zh-CN" altLang="en-US" sz="1200" smtClean="0"/>
              <a:t>代理人进行</a:t>
            </a:r>
            <a:endParaRPr lang="en-US" altLang="zh-CN" sz="1200" smtClean="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采购申请的调整必须经过职能负责人审批</a:t>
            </a:r>
            <a:endParaRPr lang="zh-CN" altLang="en-US" sz="1200"/>
          </a:p>
        </p:txBody>
      </p:sp>
      <p:sp>
        <p:nvSpPr>
          <p:cNvPr id="100" name="AutoShape 12"/>
          <p:cNvSpPr>
            <a:spLocks noChangeArrowheads="1"/>
          </p:cNvSpPr>
          <p:nvPr>
            <p:custDataLst>
              <p:tags r:id="rId2"/>
            </p:custDataLst>
          </p:nvPr>
        </p:nvSpPr>
        <p:spPr bwMode="blackWhite">
          <a:xfrm>
            <a:off x="4257740" y="4562422"/>
            <a:ext cx="509588" cy="715963"/>
          </a:xfrm>
          <a:prstGeom prst="rightArrow">
            <a:avLst>
              <a:gd name="adj1" fmla="val 54000"/>
              <a:gd name="adj2" fmla="val 53380"/>
            </a:avLst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76200" tIns="76200" rIns="0" bIns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95350" eaLnBrk="0" hangingPunct="0">
              <a:buSzPct val="75000"/>
              <a:buFontTx/>
              <a:buChar char="–"/>
            </a:pPr>
            <a:endParaRPr lang="zh-CN" altLang="en-US" sz="1600">
              <a:ea typeface="SimSun" pitchFamily="2" charset="-122"/>
            </a:endParaRPr>
          </a:p>
        </p:txBody>
      </p:sp>
      <p:sp>
        <p:nvSpPr>
          <p:cNvPr id="101" name="TextBox 100"/>
          <p:cNvSpPr txBox="1"/>
          <p:nvPr/>
        </p:nvSpPr>
        <p:spPr>
          <a:xfrm>
            <a:off x="499730" y="1283150"/>
            <a:ext cx="8187070" cy="427809"/>
          </a:xfrm>
          <a:prstGeom prst="rect">
            <a:avLst/>
          </a:prstGeom>
          <a:noFill/>
        </p:spPr>
        <p:txBody>
          <a:bodyPr wrap="square" lIns="0" tIns="36576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业务部门专员识别所需要的商品</a:t>
            </a:r>
            <a:r>
              <a:rPr lang="en-US" altLang="zh-CN" sz="1200" smtClean="0"/>
              <a:t>/</a:t>
            </a:r>
            <a:r>
              <a:rPr lang="zh-CN" altLang="en-US" sz="1200" smtClean="0"/>
              <a:t>服务，明确需求内容，提出采购申请</a:t>
            </a:r>
            <a:endParaRPr lang="en-US" altLang="zh-CN" sz="1200" smtClean="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部门经理检查预算可用性，申请合理性和规范性，通过审批后提交给采购部门</a:t>
            </a:r>
            <a:endParaRPr lang="en-US" sz="1200" smtClean="0"/>
          </a:p>
        </p:txBody>
      </p:sp>
      <p:grpSp>
        <p:nvGrpSpPr>
          <p:cNvPr id="104" name="Group 103"/>
          <p:cNvGrpSpPr/>
          <p:nvPr/>
        </p:nvGrpSpPr>
        <p:grpSpPr>
          <a:xfrm>
            <a:off x="7807509" y="2551895"/>
            <a:ext cx="683246" cy="582570"/>
            <a:chOff x="9832353" y="2297594"/>
            <a:chExt cx="683246" cy="582570"/>
          </a:xfrm>
        </p:grpSpPr>
        <p:sp>
          <p:nvSpPr>
            <p:cNvPr id="102" name="Vertical Scroll 101"/>
            <p:cNvSpPr/>
            <p:nvPr/>
          </p:nvSpPr>
          <p:spPr>
            <a:xfrm flipH="1" flipV="1">
              <a:off x="9832353" y="2297594"/>
              <a:ext cx="683246" cy="582570"/>
            </a:xfrm>
            <a:prstGeom prst="verticalScroll">
              <a:avLst/>
            </a:prstGeom>
            <a:solidFill>
              <a:schemeClr val="tx1"/>
            </a:solidFill>
            <a:ln w="952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 anchorCtr="0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sz="1200">
                <a:solidFill>
                  <a:schemeClr val="tx1"/>
                </a:solidFill>
              </a:endParaRPr>
            </a:p>
          </p:txBody>
        </p:sp>
        <p:sp>
          <p:nvSpPr>
            <p:cNvPr id="103" name="TextBox 102"/>
            <p:cNvSpPr txBox="1"/>
            <p:nvPr/>
          </p:nvSpPr>
          <p:spPr>
            <a:xfrm>
              <a:off x="9943143" y="2401549"/>
              <a:ext cx="461665" cy="350865"/>
            </a:xfrm>
            <a:prstGeom prst="rect">
              <a:avLst/>
            </a:prstGeom>
            <a:noFill/>
          </p:spPr>
          <p:txBody>
            <a:bodyPr wrap="none" lIns="0" tIns="36576" rIns="0" bIns="0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5000"/>
                </a:lnSpc>
                <a:spcAft>
                  <a:spcPts val="600"/>
                </a:spcAft>
                <a:buClr>
                  <a:schemeClr val="accent2"/>
                </a:buClr>
                <a:buSzPct val="70000"/>
              </a:pPr>
              <a:r>
                <a:rPr lang="zh-CN" altLang="en-US" sz="1200" smtClean="0">
                  <a:solidFill>
                    <a:schemeClr val="tx2"/>
                  </a:solidFill>
                </a:rPr>
                <a:t>采购</a:t>
              </a:r>
              <a:br>
                <a:rPr lang="en-US" altLang="zh-CN" sz="1200">
                  <a:solidFill>
                    <a:schemeClr val="tx2"/>
                  </a:solidFill>
                </a:rPr>
              </a:br>
              <a:r>
                <a:rPr lang="zh-CN" altLang="en-US" sz="1200" smtClean="0">
                  <a:solidFill>
                    <a:schemeClr val="tx2"/>
                  </a:solidFill>
                </a:rPr>
                <a:t>申请单</a:t>
              </a:r>
              <a:endParaRPr lang="en-US" sz="1200" smtClean="0">
                <a:solidFill>
                  <a:schemeClr val="tx2"/>
                </a:solidFill>
              </a:endParaRPr>
            </a:p>
          </p:txBody>
        </p:sp>
      </p:grpSp>
      <p:sp>
        <p:nvSpPr>
          <p:cNvPr id="49" name="Rectangle 48"/>
          <p:cNvSpPr/>
          <p:nvPr/>
        </p:nvSpPr>
        <p:spPr>
          <a:xfrm>
            <a:off x="913446" y="1867454"/>
            <a:ext cx="584791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b="1" smtClean="0">
                <a:solidFill>
                  <a:schemeClr val="tx2"/>
                </a:solidFill>
              </a:rPr>
              <a:t>ERP</a:t>
            </a:r>
            <a:endParaRPr lang="en-US" sz="1000" b="1">
              <a:solidFill>
                <a:schemeClr val="tx2"/>
              </a:solidFill>
            </a:endParaRPr>
          </a:p>
        </p:txBody>
      </p:sp>
      <p:sp>
        <p:nvSpPr>
          <p:cNvPr id="52" name="Rectangle 51"/>
          <p:cNvSpPr/>
          <p:nvPr/>
        </p:nvSpPr>
        <p:spPr>
          <a:xfrm>
            <a:off x="4299495" y="1894185"/>
            <a:ext cx="584791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b="1" smtClean="0">
                <a:solidFill>
                  <a:schemeClr val="tx2"/>
                </a:solidFill>
              </a:rPr>
              <a:t>ERP</a:t>
            </a:r>
            <a:endParaRPr lang="en-US" sz="1000" b="1">
              <a:solidFill>
                <a:schemeClr val="tx2"/>
              </a:solidFill>
            </a:endParaRPr>
          </a:p>
        </p:txBody>
      </p:sp>
      <p:sp>
        <p:nvSpPr>
          <p:cNvPr id="53" name="Rectangle 52"/>
          <p:cNvSpPr/>
          <p:nvPr/>
        </p:nvSpPr>
        <p:spPr>
          <a:xfrm>
            <a:off x="4324702" y="2627180"/>
            <a:ext cx="584791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b="1" smtClean="0">
                <a:solidFill>
                  <a:schemeClr val="tx2"/>
                </a:solidFill>
              </a:rPr>
              <a:t>ERP</a:t>
            </a:r>
            <a:endParaRPr lang="en-US" sz="1000" b="1">
              <a:solidFill>
                <a:schemeClr val="tx2"/>
              </a:solidFill>
            </a:endParaRPr>
          </a:p>
        </p:txBody>
      </p:sp>
      <p:sp>
        <p:nvSpPr>
          <p:cNvPr id="54" name="Rectangle 53"/>
          <p:cNvSpPr/>
          <p:nvPr/>
        </p:nvSpPr>
        <p:spPr>
          <a:xfrm>
            <a:off x="6192537" y="1929552"/>
            <a:ext cx="584791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b="1" smtClean="0">
                <a:solidFill>
                  <a:schemeClr val="tx2"/>
                </a:solidFill>
              </a:rPr>
              <a:t>ERP</a:t>
            </a:r>
            <a:endParaRPr lang="en-US" sz="1000" b="1">
              <a:solidFill>
                <a:schemeClr val="tx2"/>
              </a:solidFill>
            </a:endParaRPr>
          </a:p>
        </p:txBody>
      </p:sp>
      <p:sp>
        <p:nvSpPr>
          <p:cNvPr id="55" name="Rectangle 54"/>
          <p:cNvSpPr/>
          <p:nvPr/>
        </p:nvSpPr>
        <p:spPr>
          <a:xfrm>
            <a:off x="6192537" y="2623690"/>
            <a:ext cx="584791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b="1" smtClean="0">
                <a:solidFill>
                  <a:schemeClr val="tx2"/>
                </a:solidFill>
              </a:rPr>
              <a:t>ERP</a:t>
            </a:r>
            <a:endParaRPr lang="en-US" sz="1000" b="1">
              <a:solidFill>
                <a:schemeClr val="tx2"/>
              </a:solidFill>
            </a:endParaRPr>
          </a:p>
        </p:txBody>
      </p:sp>
      <p:sp>
        <p:nvSpPr>
          <p:cNvPr id="57" name="Rectangle 56"/>
          <p:cNvSpPr/>
          <p:nvPr/>
        </p:nvSpPr>
        <p:spPr>
          <a:xfrm>
            <a:off x="7346785" y="1929552"/>
            <a:ext cx="584791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b="1" smtClean="0">
                <a:solidFill>
                  <a:schemeClr val="tx2"/>
                </a:solidFill>
              </a:rPr>
              <a:t>ERP</a:t>
            </a:r>
            <a:endParaRPr lang="en-US" sz="1000" b="1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1529436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采购业务风险</a:t>
            </a:r>
            <a:br>
              <a:rPr lang="en-US" altLang="zh-CN" smtClean="0"/>
            </a:br>
            <a:r>
              <a:rPr lang="en-US" altLang="zh-CN" sz="2400"/>
              <a:t> </a:t>
            </a:r>
            <a:r>
              <a:rPr lang="en-US" altLang="zh-CN" sz="2400" smtClean="0"/>
              <a:t>- ②</a:t>
            </a:r>
            <a:r>
              <a:rPr lang="zh-CN" altLang="en-US" sz="2400" smtClean="0"/>
              <a:t>采购寻源流程、风险与常规控制点</a:t>
            </a:r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57200" y="1180208"/>
            <a:ext cx="8280000" cy="612000"/>
          </a:xfrm>
          <a:prstGeom prst="rect">
            <a:avLst/>
          </a:prstGeom>
          <a:noFill/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200">
              <a:solidFill>
                <a:schemeClr val="tx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86806" y="1051358"/>
            <a:ext cx="1068736" cy="302372"/>
          </a:xfrm>
          <a:prstGeom prst="rect">
            <a:avLst/>
          </a:prstGeom>
          <a:solidFill>
            <a:schemeClr val="tx2"/>
          </a:solidFill>
        </p:spPr>
        <p:txBody>
          <a:bodyPr wrap="none" lIns="72000" tIns="72000" rIns="72000" bIns="7200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 smtClean="0"/>
              <a:t>采购</a:t>
            </a:r>
            <a:r>
              <a:rPr lang="zh-CN" altLang="en-US" sz="1200"/>
              <a:t>寻源</a:t>
            </a:r>
            <a:r>
              <a:rPr lang="zh-CN" altLang="en-US" sz="1200" smtClean="0"/>
              <a:t>流程</a:t>
            </a:r>
            <a:endParaRPr lang="en-US" sz="1200" smtClean="0"/>
          </a:p>
        </p:txBody>
      </p:sp>
      <p:sp>
        <p:nvSpPr>
          <p:cNvPr id="9" name="Text Box 13"/>
          <p:cNvSpPr txBox="1">
            <a:spLocks noChangeArrowheads="1"/>
          </p:cNvSpPr>
          <p:nvPr/>
        </p:nvSpPr>
        <p:spPr bwMode="auto">
          <a:xfrm>
            <a:off x="981738" y="2008502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squar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审阅采购申请单</a:t>
            </a:r>
            <a:endParaRPr lang="en-US" altLang="zh-CN" sz="1000" b="1">
              <a:latin typeface="+mn-lt"/>
            </a:endParaRPr>
          </a:p>
        </p:txBody>
      </p:sp>
      <p:sp>
        <p:nvSpPr>
          <p:cNvPr id="10" name="Rectangle 3"/>
          <p:cNvSpPr>
            <a:spLocks noChangeArrowheads="1"/>
          </p:cNvSpPr>
          <p:nvPr/>
        </p:nvSpPr>
        <p:spPr bwMode="auto">
          <a:xfrm>
            <a:off x="457200" y="1894185"/>
            <a:ext cx="360000" cy="1986714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accent1"/>
            </a:solidFill>
            <a:miter lim="800000"/>
          </a:ln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zh-CN" altLang="en-US" sz="1200" b="1" smtClean="0">
                <a:solidFill>
                  <a:schemeClr val="tx2"/>
                </a:solidFill>
              </a:rPr>
              <a:t>采购部</a:t>
            </a:r>
            <a:endParaRPr lang="en-US" altLang="zh-CN" sz="1200" b="1">
              <a:solidFill>
                <a:schemeClr val="tx2"/>
              </a:solidFill>
            </a:endParaRPr>
          </a:p>
        </p:txBody>
      </p:sp>
      <p:sp>
        <p:nvSpPr>
          <p:cNvPr id="11" name="Line 29"/>
          <p:cNvSpPr>
            <a:spLocks noChangeShapeType="1"/>
          </p:cNvSpPr>
          <p:nvPr/>
        </p:nvSpPr>
        <p:spPr bwMode="auto">
          <a:xfrm>
            <a:off x="807328" y="3880899"/>
            <a:ext cx="7920000" cy="0"/>
          </a:xfrm>
          <a:prstGeom prst="line">
            <a:avLst/>
          </a:prstGeom>
          <a:noFill/>
          <a:ln w="9525">
            <a:solidFill>
              <a:schemeClr val="accent5">
                <a:lumMod val="20000"/>
                <a:lumOff val="80000"/>
              </a:schemeClr>
            </a:solidFill>
            <a:prstDash val="dash"/>
            <a:round/>
          </a:ln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spcBef>
                <a:spcPct val="50000"/>
              </a:spcBef>
              <a:defRPr/>
            </a:pPr>
            <a:endParaRPr lang="en-US" sz="1200"/>
          </a:p>
        </p:txBody>
      </p:sp>
      <p:cxnSp>
        <p:nvCxnSpPr>
          <p:cNvPr id="13" name="Straight Arrow Connector 12"/>
          <p:cNvCxnSpPr>
            <a:stCxn id="9" idx="3"/>
            <a:endCxn id="49" idx="1"/>
          </p:cNvCxnSpPr>
          <p:nvPr/>
        </p:nvCxnSpPr>
        <p:spPr>
          <a:xfrm>
            <a:off x="1773738" y="2242502"/>
            <a:ext cx="172014" cy="0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Line 29"/>
          <p:cNvSpPr>
            <a:spLocks noChangeShapeType="1"/>
          </p:cNvSpPr>
          <p:nvPr/>
        </p:nvSpPr>
        <p:spPr bwMode="auto">
          <a:xfrm>
            <a:off x="817200" y="1894186"/>
            <a:ext cx="7920000" cy="0"/>
          </a:xfrm>
          <a:prstGeom prst="line">
            <a:avLst/>
          </a:prstGeom>
          <a:noFill/>
          <a:ln w="9525">
            <a:solidFill>
              <a:schemeClr val="accent5">
                <a:lumMod val="20000"/>
                <a:lumOff val="80000"/>
              </a:schemeClr>
            </a:solidFill>
            <a:prstDash val="dash"/>
            <a:round/>
          </a:ln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spcBef>
                <a:spcPct val="50000"/>
              </a:spcBef>
              <a:defRPr/>
            </a:pPr>
            <a:endParaRPr lang="en-US" sz="1200"/>
          </a:p>
        </p:txBody>
      </p:sp>
      <p:sp>
        <p:nvSpPr>
          <p:cNvPr id="44" name="Text Box 26"/>
          <p:cNvSpPr txBox="1">
            <a:spLocks noChangeArrowheads="1"/>
          </p:cNvSpPr>
          <p:nvPr/>
        </p:nvSpPr>
        <p:spPr bwMode="auto">
          <a:xfrm>
            <a:off x="5933570" y="2008501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algn="ctr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更新采购</a:t>
            </a:r>
            <a:br>
              <a:rPr lang="en-US" altLang="zh-CN" sz="1000" b="1">
                <a:latin typeface="+mn-lt"/>
              </a:rPr>
            </a:br>
            <a:r>
              <a:rPr lang="zh-CN" altLang="en-US" sz="1000" b="1" smtClean="0">
                <a:latin typeface="+mn-lt"/>
              </a:rPr>
              <a:t>申请单</a:t>
            </a:r>
            <a:endParaRPr lang="en-US" altLang="zh-CN" sz="1000" b="1">
              <a:latin typeface="+mn-lt"/>
            </a:endParaRPr>
          </a:p>
        </p:txBody>
      </p:sp>
      <p:sp>
        <p:nvSpPr>
          <p:cNvPr id="50" name="Text Box 26"/>
          <p:cNvSpPr txBox="1">
            <a:spLocks noChangeArrowheads="1"/>
          </p:cNvSpPr>
          <p:nvPr/>
        </p:nvSpPr>
        <p:spPr bwMode="auto">
          <a:xfrm>
            <a:off x="6944011" y="3009224"/>
            <a:ext cx="792000" cy="468000"/>
          </a:xfrm>
          <a:prstGeom prst="flowChartPredefinedProcess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algn="ctr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>
                <a:latin typeface="+mn-lt"/>
              </a:rPr>
              <a:t>供应</a:t>
            </a:r>
            <a:r>
              <a:rPr lang="zh-CN" altLang="en-US" sz="1000" b="1" smtClean="0">
                <a:latin typeface="+mn-lt"/>
              </a:rPr>
              <a:t>商</a:t>
            </a:r>
            <a:br>
              <a:rPr lang="en-US" altLang="zh-CN" sz="1000" b="1">
                <a:latin typeface="+mn-lt"/>
              </a:rPr>
            </a:br>
            <a:r>
              <a:rPr lang="zh-CN" altLang="en-US" sz="1000" b="1" smtClean="0">
                <a:latin typeface="+mn-lt"/>
              </a:rPr>
              <a:t>管理</a:t>
            </a:r>
            <a:endParaRPr lang="en-US" altLang="zh-CN" sz="1000" b="1" smtClean="0">
              <a:latin typeface="+mn-lt"/>
            </a:endParaRPr>
          </a:p>
        </p:txBody>
      </p:sp>
      <p:sp>
        <p:nvSpPr>
          <p:cNvPr id="56" name="Text Box 26"/>
          <p:cNvSpPr txBox="1">
            <a:spLocks noChangeArrowheads="1"/>
          </p:cNvSpPr>
          <p:nvPr/>
        </p:nvSpPr>
        <p:spPr bwMode="auto">
          <a:xfrm>
            <a:off x="5933570" y="2693807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algn="ctr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采购经理</a:t>
            </a:r>
            <a:br>
              <a:rPr lang="en-US" altLang="zh-CN" sz="1000" b="1" smtClean="0">
                <a:latin typeface="+mn-lt"/>
              </a:rPr>
            </a:br>
            <a:r>
              <a:rPr lang="zh-CN" altLang="en-US" sz="1000" b="1" smtClean="0">
                <a:latin typeface="+mn-lt"/>
              </a:rPr>
              <a:t>审批</a:t>
            </a:r>
            <a:endParaRPr lang="en-US" altLang="zh-CN" sz="1000" b="1">
              <a:latin typeface="+mn-lt"/>
            </a:endParaRPr>
          </a:p>
        </p:txBody>
      </p:sp>
      <p:cxnSp>
        <p:nvCxnSpPr>
          <p:cNvPr id="70" name="Elbow Connector 69"/>
          <p:cNvCxnSpPr>
            <a:stCxn id="53" idx="2"/>
            <a:endCxn id="66" idx="1"/>
          </p:cNvCxnSpPr>
          <p:nvPr/>
        </p:nvCxnSpPr>
        <p:spPr>
          <a:xfrm rot="16200000" flipH="1">
            <a:off x="2997427" y="2601938"/>
            <a:ext cx="1178688" cy="777909"/>
          </a:xfrm>
          <a:prstGeom prst="bentConnector2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Straight Arrow Connector 73"/>
          <p:cNvCxnSpPr>
            <a:stCxn id="44" idx="2"/>
            <a:endCxn id="56" idx="0"/>
          </p:cNvCxnSpPr>
          <p:nvPr/>
        </p:nvCxnSpPr>
        <p:spPr>
          <a:xfrm flipH="1">
            <a:off x="6329570" y="2476501"/>
            <a:ext cx="0" cy="217306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Elbow Connector 81"/>
          <p:cNvCxnSpPr>
            <a:stCxn id="69" idx="3"/>
            <a:endCxn id="44" idx="1"/>
          </p:cNvCxnSpPr>
          <p:nvPr/>
        </p:nvCxnSpPr>
        <p:spPr>
          <a:xfrm flipV="1">
            <a:off x="5709627" y="2242501"/>
            <a:ext cx="223943" cy="685306"/>
          </a:xfrm>
          <a:prstGeom prst="bentConnector3">
            <a:avLst>
              <a:gd name="adj1" fmla="val 50000"/>
            </a:avLst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Rectangle 93"/>
          <p:cNvSpPr/>
          <p:nvPr/>
        </p:nvSpPr>
        <p:spPr>
          <a:xfrm>
            <a:off x="457200" y="4114797"/>
            <a:ext cx="8280000" cy="2222208"/>
          </a:xfrm>
          <a:prstGeom prst="rect">
            <a:avLst/>
          </a:prstGeom>
          <a:solidFill>
            <a:schemeClr val="tx2"/>
          </a:solidFill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200">
              <a:solidFill>
                <a:schemeClr val="tx1"/>
              </a:solidFill>
            </a:endParaRPr>
          </a:p>
        </p:txBody>
      </p:sp>
      <p:sp>
        <p:nvSpPr>
          <p:cNvPr id="95" name="TextBox 94"/>
          <p:cNvSpPr txBox="1"/>
          <p:nvPr/>
        </p:nvSpPr>
        <p:spPr>
          <a:xfrm>
            <a:off x="786806" y="3974779"/>
            <a:ext cx="914848" cy="302372"/>
          </a:xfrm>
          <a:prstGeom prst="rect">
            <a:avLst/>
          </a:prstGeom>
          <a:solidFill>
            <a:schemeClr val="tx2"/>
          </a:solidFill>
        </p:spPr>
        <p:txBody>
          <a:bodyPr wrap="none" lIns="72000" tIns="72000" rIns="72000" bIns="7200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 smtClean="0"/>
              <a:t>存在的风险</a:t>
            </a:r>
            <a:endParaRPr lang="en-US" sz="1200" smtClean="0"/>
          </a:p>
        </p:txBody>
      </p:sp>
      <p:sp>
        <p:nvSpPr>
          <p:cNvPr id="97" name="TextBox 96"/>
          <p:cNvSpPr txBox="1"/>
          <p:nvPr/>
        </p:nvSpPr>
        <p:spPr>
          <a:xfrm>
            <a:off x="5837274" y="3974779"/>
            <a:ext cx="914848" cy="302372"/>
          </a:xfrm>
          <a:prstGeom prst="rect">
            <a:avLst/>
          </a:prstGeom>
          <a:solidFill>
            <a:schemeClr val="tx2"/>
          </a:solidFill>
        </p:spPr>
        <p:txBody>
          <a:bodyPr wrap="none" lIns="72000" tIns="72000" rIns="72000" bIns="7200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 smtClean="0"/>
              <a:t>业务控制点</a:t>
            </a:r>
            <a:endParaRPr lang="en-US" sz="1200" smtClean="0"/>
          </a:p>
        </p:txBody>
      </p:sp>
      <p:sp>
        <p:nvSpPr>
          <p:cNvPr id="98" name="TextBox 97"/>
          <p:cNvSpPr txBox="1"/>
          <p:nvPr/>
        </p:nvSpPr>
        <p:spPr>
          <a:xfrm>
            <a:off x="637200" y="4277151"/>
            <a:ext cx="3605191" cy="1286506"/>
          </a:xfrm>
          <a:prstGeom prst="rect">
            <a:avLst/>
          </a:prstGeom>
          <a:noFill/>
        </p:spPr>
        <p:txBody>
          <a:bodyPr wrap="square" lIns="0" tIns="36576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选择了不合适的供应商，采购价格、商品</a:t>
            </a:r>
            <a:r>
              <a:rPr lang="en-US" altLang="zh-CN" sz="1200" smtClean="0"/>
              <a:t>/</a:t>
            </a:r>
            <a:r>
              <a:rPr lang="zh-CN" altLang="en-US" sz="1200" smtClean="0"/>
              <a:t>服务质量，交货及时性无法保证，影响业务稳定性</a:t>
            </a:r>
            <a:endParaRPr lang="en-US" altLang="zh-CN" sz="1200" smtClean="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/>
              <a:t>建立虚拟</a:t>
            </a:r>
            <a:r>
              <a:rPr lang="en-US" altLang="zh-CN" sz="1200"/>
              <a:t>/</a:t>
            </a:r>
            <a:r>
              <a:rPr lang="zh-CN" altLang="en-US" sz="1200"/>
              <a:t>错误的供应</a:t>
            </a:r>
            <a:r>
              <a:rPr lang="zh-CN" altLang="en-US" sz="1200" smtClean="0"/>
              <a:t>商</a:t>
            </a:r>
            <a:endParaRPr lang="zh-CN" altLang="en-US" sz="120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没有遵循适当的寻源方式，导致筛选结果不合理</a:t>
            </a:r>
            <a:endParaRPr lang="en-US" altLang="zh-CN" sz="1200" smtClean="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/>
              <a:t>寻</a:t>
            </a:r>
            <a:r>
              <a:rPr lang="zh-CN" altLang="en-US" sz="1200" smtClean="0"/>
              <a:t>源时间过长，影响商品</a:t>
            </a:r>
            <a:r>
              <a:rPr lang="en-US" altLang="zh-CN" sz="1200" smtClean="0"/>
              <a:t>/</a:t>
            </a:r>
            <a:r>
              <a:rPr lang="zh-CN" altLang="en-US" sz="1200" smtClean="0"/>
              <a:t>服务获取的及时性</a:t>
            </a:r>
            <a:endParaRPr lang="zh-CN" altLang="en-US" sz="120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endParaRPr lang="en-US" sz="1200" smtClean="0"/>
          </a:p>
        </p:txBody>
      </p:sp>
      <p:sp>
        <p:nvSpPr>
          <p:cNvPr id="99" name="TextBox 98"/>
          <p:cNvSpPr txBox="1"/>
          <p:nvPr/>
        </p:nvSpPr>
        <p:spPr>
          <a:xfrm>
            <a:off x="4949526" y="4277151"/>
            <a:ext cx="3605191" cy="2222147"/>
          </a:xfrm>
          <a:prstGeom prst="rect">
            <a:avLst/>
          </a:prstGeom>
          <a:noFill/>
        </p:spPr>
        <p:txBody>
          <a:bodyPr wrap="square" lIns="0" tIns="36576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/>
              <a:t>制定规范：</a:t>
            </a:r>
            <a:endParaRPr lang="en-US" altLang="zh-CN" sz="120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制定规范，明确具体商品</a:t>
            </a:r>
            <a:r>
              <a:rPr lang="en-US" altLang="zh-CN" sz="1200" smtClean="0"/>
              <a:t>/</a:t>
            </a:r>
            <a:r>
              <a:rPr lang="zh-CN" altLang="en-US" sz="1200" smtClean="0"/>
              <a:t>服务属性下，需要采取不同的寻源方式，流程和时间要求</a:t>
            </a:r>
            <a:endParaRPr lang="en-US" altLang="zh-CN" sz="1200" smtClean="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制定规范，明确供应商引入需要审阅的信息</a:t>
            </a:r>
            <a:endParaRPr lang="en-US" altLang="zh-CN" sz="1200" smtClean="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/>
              <a:t>制定规范，明确合格供应商优先于一次性供应</a:t>
            </a:r>
            <a:r>
              <a:rPr lang="zh-CN" altLang="en-US" sz="1200" smtClean="0"/>
              <a:t>商</a:t>
            </a:r>
            <a:endParaRPr lang="en-US" altLang="zh-CN" sz="1200" smtClean="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定期审阅寻源过程文档，尤其是采购合同文档</a:t>
            </a:r>
            <a:endParaRPr lang="en-US" altLang="zh-CN" sz="1200"/>
          </a:p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/>
              <a:t>职责分离：</a:t>
            </a:r>
            <a:endParaRPr lang="en-US" altLang="zh-CN" sz="120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选择的供应商需要有采购经理进行审批</a:t>
            </a:r>
            <a:endParaRPr lang="en-US" altLang="zh-CN" sz="1200" smtClean="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/>
              <a:t>供应</a:t>
            </a:r>
            <a:r>
              <a:rPr lang="zh-CN" altLang="en-US" sz="1200" smtClean="0"/>
              <a:t>商引入需要非采购部门的人员审批</a:t>
            </a:r>
            <a:endParaRPr lang="en-US" altLang="zh-CN" sz="1200" smtClean="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endParaRPr lang="zh-CN" altLang="en-US" sz="1200"/>
          </a:p>
        </p:txBody>
      </p:sp>
      <p:sp>
        <p:nvSpPr>
          <p:cNvPr id="100" name="AutoShape 12"/>
          <p:cNvSpPr>
            <a:spLocks noChangeArrowheads="1"/>
          </p:cNvSpPr>
          <p:nvPr>
            <p:custDataLst>
              <p:tags r:id="rId2"/>
            </p:custDataLst>
          </p:nvPr>
        </p:nvSpPr>
        <p:spPr bwMode="blackWhite">
          <a:xfrm>
            <a:off x="4257740" y="4562422"/>
            <a:ext cx="509588" cy="715963"/>
          </a:xfrm>
          <a:prstGeom prst="rightArrow">
            <a:avLst>
              <a:gd name="adj1" fmla="val 54000"/>
              <a:gd name="adj2" fmla="val 53380"/>
            </a:avLst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76200" tIns="76200" rIns="0" bIns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95350" eaLnBrk="0" hangingPunct="0">
              <a:buSzPct val="75000"/>
              <a:buFontTx/>
              <a:buChar char="–"/>
            </a:pPr>
            <a:endParaRPr lang="zh-CN" altLang="en-US" sz="1600">
              <a:ea typeface="SimSun" pitchFamily="2" charset="-122"/>
            </a:endParaRPr>
          </a:p>
        </p:txBody>
      </p:sp>
      <p:sp>
        <p:nvSpPr>
          <p:cNvPr id="101" name="TextBox 100"/>
          <p:cNvSpPr txBox="1"/>
          <p:nvPr/>
        </p:nvSpPr>
        <p:spPr>
          <a:xfrm>
            <a:off x="499730" y="1283150"/>
            <a:ext cx="8187070" cy="427809"/>
          </a:xfrm>
          <a:prstGeom prst="rect">
            <a:avLst/>
          </a:prstGeom>
          <a:noFill/>
        </p:spPr>
        <p:txBody>
          <a:bodyPr wrap="square" lIns="0" tIns="36576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采购部门审阅采购申请，寻找合适的供应商（服务采购可涉及招标）</a:t>
            </a:r>
            <a:endParaRPr lang="en-US" altLang="zh-CN" sz="1200" smtClean="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/>
              <a:t>寻</a:t>
            </a:r>
            <a:r>
              <a:rPr lang="zh-CN" altLang="en-US" sz="1200" smtClean="0"/>
              <a:t>源涉及采购合同管理与供应商管理流程</a:t>
            </a:r>
            <a:endParaRPr lang="en-US" sz="1200" smtClean="0"/>
          </a:p>
        </p:txBody>
      </p:sp>
      <p:grpSp>
        <p:nvGrpSpPr>
          <p:cNvPr id="46" name="Group 45"/>
          <p:cNvGrpSpPr/>
          <p:nvPr/>
        </p:nvGrpSpPr>
        <p:grpSpPr>
          <a:xfrm>
            <a:off x="885426" y="2551895"/>
            <a:ext cx="683246" cy="582570"/>
            <a:chOff x="9832353" y="2297594"/>
            <a:chExt cx="683246" cy="582570"/>
          </a:xfrm>
        </p:grpSpPr>
        <p:sp>
          <p:nvSpPr>
            <p:cNvPr id="47" name="Vertical Scroll 46"/>
            <p:cNvSpPr/>
            <p:nvPr/>
          </p:nvSpPr>
          <p:spPr>
            <a:xfrm flipH="1" flipV="1">
              <a:off x="9832353" y="2297594"/>
              <a:ext cx="683246" cy="582570"/>
            </a:xfrm>
            <a:prstGeom prst="verticalScroll">
              <a:avLst/>
            </a:prstGeom>
            <a:solidFill>
              <a:schemeClr val="tx1"/>
            </a:solidFill>
            <a:ln w="952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 anchorCtr="0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sz="1200">
                <a:solidFill>
                  <a:schemeClr val="tx1"/>
                </a:solidFill>
              </a:endParaRPr>
            </a:p>
          </p:txBody>
        </p:sp>
        <p:sp>
          <p:nvSpPr>
            <p:cNvPr id="48" name="TextBox 47"/>
            <p:cNvSpPr txBox="1"/>
            <p:nvPr/>
          </p:nvSpPr>
          <p:spPr>
            <a:xfrm>
              <a:off x="9943143" y="2401549"/>
              <a:ext cx="461665" cy="350865"/>
            </a:xfrm>
            <a:prstGeom prst="rect">
              <a:avLst/>
            </a:prstGeom>
            <a:noFill/>
          </p:spPr>
          <p:txBody>
            <a:bodyPr wrap="none" lIns="0" tIns="36576" rIns="0" bIns="0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5000"/>
                </a:lnSpc>
                <a:spcAft>
                  <a:spcPts val="600"/>
                </a:spcAft>
                <a:buClr>
                  <a:schemeClr val="accent2"/>
                </a:buClr>
                <a:buSzPct val="70000"/>
              </a:pPr>
              <a:r>
                <a:rPr lang="zh-CN" altLang="en-US" sz="1200" smtClean="0">
                  <a:solidFill>
                    <a:schemeClr val="tx2"/>
                  </a:solidFill>
                </a:rPr>
                <a:t>采购</a:t>
              </a:r>
              <a:br>
                <a:rPr lang="en-US" altLang="zh-CN" sz="1200">
                  <a:solidFill>
                    <a:schemeClr val="tx2"/>
                  </a:solidFill>
                </a:rPr>
              </a:br>
              <a:r>
                <a:rPr lang="zh-CN" altLang="en-US" sz="1200" smtClean="0">
                  <a:solidFill>
                    <a:schemeClr val="tx2"/>
                  </a:solidFill>
                </a:rPr>
                <a:t>申请单</a:t>
              </a:r>
              <a:endParaRPr lang="en-US" sz="1200" smtClean="0">
                <a:solidFill>
                  <a:schemeClr val="tx2"/>
                </a:solidFill>
              </a:endParaRPr>
            </a:p>
          </p:txBody>
        </p:sp>
      </p:grpSp>
      <p:sp>
        <p:nvSpPr>
          <p:cNvPr id="49" name="Text Box 13"/>
          <p:cNvSpPr txBox="1">
            <a:spLocks noChangeArrowheads="1"/>
          </p:cNvSpPr>
          <p:nvPr/>
        </p:nvSpPr>
        <p:spPr bwMode="auto">
          <a:xfrm>
            <a:off x="1945752" y="2008502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squar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确定寻源方式</a:t>
            </a:r>
            <a:endParaRPr lang="en-US" altLang="zh-CN" sz="1000" b="1">
              <a:latin typeface="+mn-lt"/>
            </a:endParaRPr>
          </a:p>
        </p:txBody>
      </p:sp>
      <p:sp>
        <p:nvSpPr>
          <p:cNvPr id="53" name="Flowchart: Decision 52"/>
          <p:cNvSpPr/>
          <p:nvPr/>
        </p:nvSpPr>
        <p:spPr>
          <a:xfrm>
            <a:off x="2878840" y="2083454"/>
            <a:ext cx="637954" cy="318095"/>
          </a:xfrm>
          <a:prstGeom prst="flowChartDecision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>
                <a:cs typeface="Arial" pitchFamily="34" charset="0"/>
              </a:rPr>
              <a:t>寻</a:t>
            </a:r>
            <a:r>
              <a:rPr lang="zh-CN" altLang="en-US" sz="1000" b="1" smtClean="0">
                <a:cs typeface="Arial" pitchFamily="34" charset="0"/>
              </a:rPr>
              <a:t>源方式</a:t>
            </a:r>
            <a:endParaRPr lang="en-US" altLang="zh-CN" sz="1000" b="1" smtClean="0">
              <a:cs typeface="Arial" pitchFamily="34" charset="0"/>
            </a:endParaRPr>
          </a:p>
        </p:txBody>
      </p:sp>
      <p:cxnSp>
        <p:nvCxnSpPr>
          <p:cNvPr id="54" name="Straight Arrow Connector 53"/>
          <p:cNvCxnSpPr>
            <a:stCxn id="49" idx="3"/>
            <a:endCxn id="53" idx="1"/>
          </p:cNvCxnSpPr>
          <p:nvPr/>
        </p:nvCxnSpPr>
        <p:spPr>
          <a:xfrm>
            <a:off x="2737752" y="2242502"/>
            <a:ext cx="141088" cy="0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 Box 13"/>
          <p:cNvSpPr txBox="1">
            <a:spLocks noChangeArrowheads="1"/>
          </p:cNvSpPr>
          <p:nvPr/>
        </p:nvSpPr>
        <p:spPr bwMode="auto">
          <a:xfrm>
            <a:off x="3975726" y="2008502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squar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发起询价</a:t>
            </a:r>
            <a:endParaRPr lang="en-US" altLang="zh-CN" sz="1000" b="1">
              <a:latin typeface="+mn-lt"/>
            </a:endParaRPr>
          </a:p>
        </p:txBody>
      </p:sp>
      <p:sp>
        <p:nvSpPr>
          <p:cNvPr id="63" name="Text Box 13"/>
          <p:cNvSpPr txBox="1">
            <a:spLocks noChangeArrowheads="1"/>
          </p:cNvSpPr>
          <p:nvPr/>
        </p:nvSpPr>
        <p:spPr bwMode="auto">
          <a:xfrm>
            <a:off x="3975726" y="2693807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squar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发起招标</a:t>
            </a:r>
            <a:endParaRPr lang="en-US" altLang="zh-CN" sz="1000" b="1">
              <a:latin typeface="+mn-lt"/>
            </a:endParaRPr>
          </a:p>
        </p:txBody>
      </p:sp>
      <p:sp>
        <p:nvSpPr>
          <p:cNvPr id="66" name="Text Box 13"/>
          <p:cNvSpPr txBox="1">
            <a:spLocks noChangeArrowheads="1"/>
          </p:cNvSpPr>
          <p:nvPr/>
        </p:nvSpPr>
        <p:spPr bwMode="auto">
          <a:xfrm>
            <a:off x="3975726" y="3346237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squar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选择合同</a:t>
            </a:r>
            <a:br>
              <a:rPr lang="en-US" altLang="zh-CN" sz="1000" b="1" smtClean="0">
                <a:latin typeface="+mn-lt"/>
              </a:rPr>
            </a:br>
            <a:r>
              <a:rPr lang="zh-CN" altLang="en-US" sz="1000" b="1" smtClean="0">
                <a:latin typeface="+mn-lt"/>
              </a:rPr>
              <a:t>供应商</a:t>
            </a:r>
            <a:endParaRPr lang="en-US" altLang="zh-CN" sz="1000" b="1">
              <a:latin typeface="+mn-lt"/>
            </a:endParaRPr>
          </a:p>
        </p:txBody>
      </p:sp>
      <p:sp>
        <p:nvSpPr>
          <p:cNvPr id="67" name="Text Box 13"/>
          <p:cNvSpPr txBox="1">
            <a:spLocks noChangeArrowheads="1"/>
          </p:cNvSpPr>
          <p:nvPr/>
        </p:nvSpPr>
        <p:spPr bwMode="auto">
          <a:xfrm>
            <a:off x="4917627" y="2008502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评估</a:t>
            </a:r>
            <a:r>
              <a:rPr lang="en-US" altLang="zh-CN" sz="1000" b="1" smtClean="0">
                <a:latin typeface="+mn-lt"/>
              </a:rPr>
              <a:t>/</a:t>
            </a:r>
            <a:r>
              <a:rPr lang="zh-CN" altLang="en-US" sz="1000" b="1" smtClean="0">
                <a:latin typeface="+mn-lt"/>
              </a:rPr>
              <a:t>选择</a:t>
            </a:r>
            <a:br>
              <a:rPr lang="en-US" altLang="zh-CN" sz="1000" b="1" smtClean="0">
                <a:latin typeface="+mn-lt"/>
              </a:rPr>
            </a:br>
            <a:r>
              <a:rPr lang="zh-CN" altLang="en-US" sz="1000" b="1" smtClean="0">
                <a:latin typeface="+mn-lt"/>
              </a:rPr>
              <a:t>供应商报价</a:t>
            </a:r>
            <a:endParaRPr lang="en-US" altLang="zh-CN" sz="1000" b="1">
              <a:latin typeface="+mn-lt"/>
            </a:endParaRPr>
          </a:p>
        </p:txBody>
      </p:sp>
      <p:sp>
        <p:nvSpPr>
          <p:cNvPr id="69" name="Text Box 13"/>
          <p:cNvSpPr txBox="1">
            <a:spLocks noChangeArrowheads="1"/>
          </p:cNvSpPr>
          <p:nvPr/>
        </p:nvSpPr>
        <p:spPr bwMode="auto">
          <a:xfrm>
            <a:off x="4917627" y="2693807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评估</a:t>
            </a:r>
            <a:r>
              <a:rPr lang="en-US" altLang="zh-CN" sz="1000" b="1" smtClean="0">
                <a:latin typeface="+mn-lt"/>
              </a:rPr>
              <a:t>/</a:t>
            </a:r>
            <a:r>
              <a:rPr lang="zh-CN" altLang="en-US" sz="1000" b="1" smtClean="0">
                <a:latin typeface="+mn-lt"/>
              </a:rPr>
              <a:t>选择</a:t>
            </a:r>
            <a:br>
              <a:rPr lang="en-US" altLang="zh-CN" sz="1000" b="1" smtClean="0">
                <a:latin typeface="+mn-lt"/>
              </a:rPr>
            </a:br>
            <a:r>
              <a:rPr lang="zh-CN" altLang="en-US" sz="1000" b="1" smtClean="0">
                <a:latin typeface="+mn-lt"/>
              </a:rPr>
              <a:t>中标供应商</a:t>
            </a:r>
            <a:endParaRPr lang="en-US" altLang="zh-CN" sz="1000" b="1">
              <a:latin typeface="+mn-lt"/>
            </a:endParaRPr>
          </a:p>
        </p:txBody>
      </p:sp>
      <p:cxnSp>
        <p:nvCxnSpPr>
          <p:cNvPr id="71" name="Elbow Connector 70"/>
          <p:cNvCxnSpPr>
            <a:stCxn id="53" idx="2"/>
            <a:endCxn id="63" idx="1"/>
          </p:cNvCxnSpPr>
          <p:nvPr/>
        </p:nvCxnSpPr>
        <p:spPr>
          <a:xfrm rot="16200000" flipH="1">
            <a:off x="3323642" y="2275723"/>
            <a:ext cx="526258" cy="777909"/>
          </a:xfrm>
          <a:prstGeom prst="bentConnector2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Straight Arrow Connector 74"/>
          <p:cNvCxnSpPr>
            <a:stCxn id="53" idx="3"/>
            <a:endCxn id="62" idx="1"/>
          </p:cNvCxnSpPr>
          <p:nvPr/>
        </p:nvCxnSpPr>
        <p:spPr>
          <a:xfrm>
            <a:off x="3516794" y="2242502"/>
            <a:ext cx="458932" cy="0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TextBox 76"/>
          <p:cNvSpPr txBox="1"/>
          <p:nvPr/>
        </p:nvSpPr>
        <p:spPr>
          <a:xfrm>
            <a:off x="3543085" y="2083454"/>
            <a:ext cx="307777" cy="193899"/>
          </a:xfrm>
          <a:prstGeom prst="rect">
            <a:avLst/>
          </a:prstGeom>
          <a:noFill/>
        </p:spPr>
        <p:txBody>
          <a:bodyPr wrap="none" lIns="0" tIns="36576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/>
              <a:t>询价</a:t>
            </a:r>
            <a:endParaRPr lang="en-US" sz="1200" smtClean="0"/>
          </a:p>
        </p:txBody>
      </p:sp>
      <p:sp>
        <p:nvSpPr>
          <p:cNvPr id="78" name="TextBox 77"/>
          <p:cNvSpPr txBox="1"/>
          <p:nvPr/>
        </p:nvSpPr>
        <p:spPr>
          <a:xfrm>
            <a:off x="3543085" y="2636347"/>
            <a:ext cx="307777" cy="193899"/>
          </a:xfrm>
          <a:prstGeom prst="rect">
            <a:avLst/>
          </a:prstGeom>
          <a:noFill/>
        </p:spPr>
        <p:txBody>
          <a:bodyPr wrap="none" lIns="0" tIns="36576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 smtClean="0"/>
              <a:t>招标</a:t>
            </a:r>
            <a:endParaRPr lang="en-US" sz="1200" smtClean="0"/>
          </a:p>
        </p:txBody>
      </p:sp>
      <p:sp>
        <p:nvSpPr>
          <p:cNvPr id="79" name="TextBox 78"/>
          <p:cNvSpPr txBox="1"/>
          <p:nvPr/>
        </p:nvSpPr>
        <p:spPr>
          <a:xfrm>
            <a:off x="3314766" y="3257690"/>
            <a:ext cx="615553" cy="193899"/>
          </a:xfrm>
          <a:prstGeom prst="rect">
            <a:avLst/>
          </a:prstGeom>
          <a:noFill/>
        </p:spPr>
        <p:txBody>
          <a:bodyPr wrap="none" lIns="0" tIns="36576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 smtClean="0"/>
              <a:t>采购合同</a:t>
            </a:r>
            <a:endParaRPr lang="en-US" sz="1200" smtClean="0"/>
          </a:p>
        </p:txBody>
      </p:sp>
      <p:cxnSp>
        <p:nvCxnSpPr>
          <p:cNvPr id="81" name="Straight Arrow Connector 80"/>
          <p:cNvCxnSpPr>
            <a:stCxn id="62" idx="3"/>
            <a:endCxn id="67" idx="1"/>
          </p:cNvCxnSpPr>
          <p:nvPr/>
        </p:nvCxnSpPr>
        <p:spPr>
          <a:xfrm>
            <a:off x="4767726" y="2242502"/>
            <a:ext cx="149901" cy="0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Arrow Connector 82"/>
          <p:cNvCxnSpPr>
            <a:stCxn id="63" idx="3"/>
            <a:endCxn id="69" idx="1"/>
          </p:cNvCxnSpPr>
          <p:nvPr/>
        </p:nvCxnSpPr>
        <p:spPr>
          <a:xfrm>
            <a:off x="4767726" y="2927807"/>
            <a:ext cx="149901" cy="0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>
            <a:stCxn id="67" idx="3"/>
            <a:endCxn id="44" idx="1"/>
          </p:cNvCxnSpPr>
          <p:nvPr/>
        </p:nvCxnSpPr>
        <p:spPr>
          <a:xfrm flipV="1">
            <a:off x="5709627" y="2242501"/>
            <a:ext cx="223943" cy="1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Elbow Connector 88"/>
          <p:cNvCxnSpPr>
            <a:stCxn id="66" idx="3"/>
            <a:endCxn id="44" idx="1"/>
          </p:cNvCxnSpPr>
          <p:nvPr/>
        </p:nvCxnSpPr>
        <p:spPr>
          <a:xfrm flipV="1">
            <a:off x="4767726" y="2242501"/>
            <a:ext cx="1165844" cy="1337736"/>
          </a:xfrm>
          <a:prstGeom prst="bentConnector3">
            <a:avLst>
              <a:gd name="adj1" fmla="val 91040"/>
            </a:avLst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Text Box 26"/>
          <p:cNvSpPr txBox="1">
            <a:spLocks noChangeArrowheads="1"/>
          </p:cNvSpPr>
          <p:nvPr/>
        </p:nvSpPr>
        <p:spPr bwMode="auto">
          <a:xfrm>
            <a:off x="6944011" y="2371060"/>
            <a:ext cx="792000" cy="468000"/>
          </a:xfrm>
          <a:prstGeom prst="flowChartPredefinedProcess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algn="ctr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采购合同</a:t>
            </a:r>
            <a:br>
              <a:rPr lang="en-US" altLang="zh-CN" sz="1000" b="1">
                <a:latin typeface="+mn-lt"/>
              </a:rPr>
            </a:br>
            <a:r>
              <a:rPr lang="zh-CN" altLang="en-US" sz="1000" b="1" smtClean="0">
                <a:latin typeface="+mn-lt"/>
              </a:rPr>
              <a:t>管理</a:t>
            </a:r>
            <a:endParaRPr lang="en-US" altLang="zh-CN" sz="1000" b="1" smtClean="0">
              <a:latin typeface="+mn-lt"/>
            </a:endParaRPr>
          </a:p>
        </p:txBody>
      </p:sp>
      <p:cxnSp>
        <p:nvCxnSpPr>
          <p:cNvPr id="110" name="Elbow Connector 109"/>
          <p:cNvCxnSpPr>
            <a:stCxn id="56" idx="3"/>
            <a:endCxn id="102" idx="1"/>
          </p:cNvCxnSpPr>
          <p:nvPr/>
        </p:nvCxnSpPr>
        <p:spPr>
          <a:xfrm flipV="1">
            <a:off x="6725570" y="2605060"/>
            <a:ext cx="218441" cy="322747"/>
          </a:xfrm>
          <a:prstGeom prst="bentConnector3">
            <a:avLst>
              <a:gd name="adj1" fmla="val 50000"/>
            </a:avLst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Elbow Connector 114"/>
          <p:cNvCxnSpPr>
            <a:stCxn id="56" idx="3"/>
            <a:endCxn id="50" idx="1"/>
          </p:cNvCxnSpPr>
          <p:nvPr/>
        </p:nvCxnSpPr>
        <p:spPr>
          <a:xfrm>
            <a:off x="6725570" y="2927807"/>
            <a:ext cx="218441" cy="315417"/>
          </a:xfrm>
          <a:prstGeom prst="bentConnector3">
            <a:avLst>
              <a:gd name="adj1" fmla="val 50000"/>
            </a:avLst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8" name="Text Box 26"/>
          <p:cNvSpPr txBox="1">
            <a:spLocks noChangeArrowheads="1"/>
          </p:cNvSpPr>
          <p:nvPr/>
        </p:nvSpPr>
        <p:spPr bwMode="auto">
          <a:xfrm>
            <a:off x="7958598" y="2693807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algn="ctr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>
                <a:latin typeface="+mn-lt"/>
              </a:rPr>
              <a:t>提请</a:t>
            </a:r>
            <a:r>
              <a:rPr lang="zh-CN" altLang="en-US" sz="1000" b="1" smtClean="0">
                <a:latin typeface="+mn-lt"/>
              </a:rPr>
              <a:t>转换</a:t>
            </a:r>
            <a:br>
              <a:rPr lang="en-US" altLang="zh-CN" sz="1000" b="1" smtClean="0">
                <a:latin typeface="+mn-lt"/>
              </a:rPr>
            </a:br>
            <a:r>
              <a:rPr lang="zh-CN" altLang="en-US" sz="1000" b="1" smtClean="0">
                <a:latin typeface="+mn-lt"/>
              </a:rPr>
              <a:t>采购订单</a:t>
            </a:r>
            <a:endParaRPr lang="en-US" altLang="zh-CN" sz="1000" b="1">
              <a:latin typeface="+mn-lt"/>
            </a:endParaRPr>
          </a:p>
        </p:txBody>
      </p:sp>
      <p:cxnSp>
        <p:nvCxnSpPr>
          <p:cNvPr id="130" name="Elbow Connector 129"/>
          <p:cNvCxnSpPr>
            <a:stCxn id="102" idx="3"/>
            <a:endCxn id="128" idx="1"/>
          </p:cNvCxnSpPr>
          <p:nvPr/>
        </p:nvCxnSpPr>
        <p:spPr>
          <a:xfrm>
            <a:off x="7736011" y="2605060"/>
            <a:ext cx="222587" cy="322747"/>
          </a:xfrm>
          <a:prstGeom prst="bentConnector3">
            <a:avLst>
              <a:gd name="adj1" fmla="val 50000"/>
            </a:avLst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Elbow Connector 132"/>
          <p:cNvCxnSpPr>
            <a:stCxn id="50" idx="3"/>
            <a:endCxn id="128" idx="1"/>
          </p:cNvCxnSpPr>
          <p:nvPr/>
        </p:nvCxnSpPr>
        <p:spPr>
          <a:xfrm flipV="1">
            <a:off x="7736011" y="2927807"/>
            <a:ext cx="222587" cy="315417"/>
          </a:xfrm>
          <a:prstGeom prst="bentConnector3">
            <a:avLst>
              <a:gd name="adj1" fmla="val 50000"/>
            </a:avLst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6" name="Group 135"/>
          <p:cNvGrpSpPr/>
          <p:nvPr/>
        </p:nvGrpSpPr>
        <p:grpSpPr>
          <a:xfrm>
            <a:off x="8073490" y="3185939"/>
            <a:ext cx="683246" cy="582570"/>
            <a:chOff x="9832353" y="2297594"/>
            <a:chExt cx="683246" cy="582570"/>
          </a:xfrm>
        </p:grpSpPr>
        <p:sp>
          <p:nvSpPr>
            <p:cNvPr id="137" name="Vertical Scroll 136"/>
            <p:cNvSpPr/>
            <p:nvPr/>
          </p:nvSpPr>
          <p:spPr>
            <a:xfrm flipH="1" flipV="1">
              <a:off x="9832353" y="2297594"/>
              <a:ext cx="683246" cy="582570"/>
            </a:xfrm>
            <a:prstGeom prst="verticalScroll">
              <a:avLst/>
            </a:prstGeom>
            <a:solidFill>
              <a:schemeClr val="tx1"/>
            </a:solidFill>
            <a:ln w="952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 anchorCtr="0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sz="1200">
                <a:solidFill>
                  <a:schemeClr val="tx1"/>
                </a:solidFill>
              </a:endParaRPr>
            </a:p>
          </p:txBody>
        </p:sp>
        <p:sp>
          <p:nvSpPr>
            <p:cNvPr id="138" name="TextBox 137"/>
            <p:cNvSpPr txBox="1"/>
            <p:nvPr/>
          </p:nvSpPr>
          <p:spPr>
            <a:xfrm>
              <a:off x="9943143" y="2401549"/>
              <a:ext cx="461665" cy="350865"/>
            </a:xfrm>
            <a:prstGeom prst="rect">
              <a:avLst/>
            </a:prstGeom>
            <a:noFill/>
          </p:spPr>
          <p:txBody>
            <a:bodyPr wrap="none" lIns="0" tIns="36576" rIns="0" bIns="0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5000"/>
                </a:lnSpc>
                <a:spcAft>
                  <a:spcPts val="600"/>
                </a:spcAft>
                <a:buClr>
                  <a:schemeClr val="accent2"/>
                </a:buClr>
                <a:buSzPct val="70000"/>
              </a:pPr>
              <a:r>
                <a:rPr lang="zh-CN" altLang="en-US" sz="1200" smtClean="0">
                  <a:solidFill>
                    <a:schemeClr val="tx2"/>
                  </a:solidFill>
                </a:rPr>
                <a:t>采购</a:t>
              </a:r>
              <a:br>
                <a:rPr lang="en-US" altLang="zh-CN" sz="1200">
                  <a:solidFill>
                    <a:schemeClr val="tx2"/>
                  </a:solidFill>
                </a:rPr>
              </a:br>
              <a:r>
                <a:rPr lang="zh-CN" altLang="en-US" sz="1200" smtClean="0">
                  <a:solidFill>
                    <a:schemeClr val="tx2"/>
                  </a:solidFill>
                </a:rPr>
                <a:t>申请单</a:t>
              </a:r>
              <a:endParaRPr lang="en-US" sz="1200" smtClean="0">
                <a:solidFill>
                  <a:schemeClr val="tx2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873414421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" name="Rectangle 57"/>
          <p:cNvSpPr/>
          <p:nvPr/>
        </p:nvSpPr>
        <p:spPr>
          <a:xfrm>
            <a:off x="457200" y="4114797"/>
            <a:ext cx="8280000" cy="2222208"/>
          </a:xfrm>
          <a:prstGeom prst="rect">
            <a:avLst/>
          </a:prstGeom>
          <a:solidFill>
            <a:schemeClr val="tx2"/>
          </a:solidFill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20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采购业务风险</a:t>
            </a:r>
            <a:br>
              <a:rPr lang="en-US" altLang="zh-CN" smtClean="0"/>
            </a:br>
            <a:r>
              <a:rPr lang="en-US" altLang="zh-CN" sz="2400"/>
              <a:t> </a:t>
            </a:r>
            <a:r>
              <a:rPr lang="en-US" altLang="zh-CN" sz="2400" smtClean="0"/>
              <a:t>- ②</a:t>
            </a:r>
            <a:r>
              <a:rPr lang="zh-CN" altLang="en-US" sz="2400" smtClean="0"/>
              <a:t>采购寻源流程</a:t>
            </a:r>
            <a:r>
              <a:rPr lang="en-US" altLang="zh-CN" sz="2400"/>
              <a:t>IT</a:t>
            </a:r>
            <a:r>
              <a:rPr lang="zh-CN" altLang="en-US" sz="2400"/>
              <a:t>系统支持与系统控制点</a:t>
            </a:r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57200" y="1180208"/>
            <a:ext cx="8280000" cy="612000"/>
          </a:xfrm>
          <a:prstGeom prst="rect">
            <a:avLst/>
          </a:prstGeom>
          <a:noFill/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200">
              <a:solidFill>
                <a:schemeClr val="tx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86806" y="1051358"/>
            <a:ext cx="1068736" cy="302372"/>
          </a:xfrm>
          <a:prstGeom prst="rect">
            <a:avLst/>
          </a:prstGeom>
          <a:solidFill>
            <a:schemeClr val="tx2"/>
          </a:solidFill>
        </p:spPr>
        <p:txBody>
          <a:bodyPr wrap="none" lIns="72000" tIns="72000" rIns="72000" bIns="7200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 smtClean="0"/>
              <a:t>采购</a:t>
            </a:r>
            <a:r>
              <a:rPr lang="zh-CN" altLang="en-US" sz="1200"/>
              <a:t>寻源</a:t>
            </a:r>
            <a:r>
              <a:rPr lang="zh-CN" altLang="en-US" sz="1200" smtClean="0"/>
              <a:t>流程</a:t>
            </a:r>
            <a:endParaRPr lang="en-US" sz="1200" smtClean="0"/>
          </a:p>
        </p:txBody>
      </p:sp>
      <p:sp>
        <p:nvSpPr>
          <p:cNvPr id="9" name="Text Box 13"/>
          <p:cNvSpPr txBox="1">
            <a:spLocks noChangeArrowheads="1"/>
          </p:cNvSpPr>
          <p:nvPr/>
        </p:nvSpPr>
        <p:spPr bwMode="auto">
          <a:xfrm>
            <a:off x="981738" y="2008502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squar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审阅采购申请单</a:t>
            </a:r>
            <a:endParaRPr lang="en-US" altLang="zh-CN" sz="1000" b="1">
              <a:latin typeface="+mn-lt"/>
            </a:endParaRPr>
          </a:p>
        </p:txBody>
      </p:sp>
      <p:sp>
        <p:nvSpPr>
          <p:cNvPr id="10" name="Rectangle 3"/>
          <p:cNvSpPr>
            <a:spLocks noChangeArrowheads="1"/>
          </p:cNvSpPr>
          <p:nvPr/>
        </p:nvSpPr>
        <p:spPr bwMode="auto">
          <a:xfrm>
            <a:off x="457200" y="1894185"/>
            <a:ext cx="360000" cy="1986714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accent1"/>
            </a:solidFill>
            <a:miter lim="800000"/>
          </a:ln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zh-CN" altLang="en-US" sz="1200" b="1" smtClean="0">
                <a:solidFill>
                  <a:schemeClr val="tx2"/>
                </a:solidFill>
              </a:rPr>
              <a:t>采购部</a:t>
            </a:r>
            <a:endParaRPr lang="en-US" altLang="zh-CN" sz="1200" b="1">
              <a:solidFill>
                <a:schemeClr val="tx2"/>
              </a:solidFill>
            </a:endParaRPr>
          </a:p>
        </p:txBody>
      </p:sp>
      <p:sp>
        <p:nvSpPr>
          <p:cNvPr id="11" name="Line 29"/>
          <p:cNvSpPr>
            <a:spLocks noChangeShapeType="1"/>
          </p:cNvSpPr>
          <p:nvPr/>
        </p:nvSpPr>
        <p:spPr bwMode="auto">
          <a:xfrm>
            <a:off x="807328" y="3880899"/>
            <a:ext cx="7920000" cy="0"/>
          </a:xfrm>
          <a:prstGeom prst="line">
            <a:avLst/>
          </a:prstGeom>
          <a:noFill/>
          <a:ln w="9525">
            <a:solidFill>
              <a:schemeClr val="accent5">
                <a:lumMod val="20000"/>
                <a:lumOff val="80000"/>
              </a:schemeClr>
            </a:solidFill>
            <a:prstDash val="dash"/>
            <a:round/>
          </a:ln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spcBef>
                <a:spcPct val="50000"/>
              </a:spcBef>
              <a:defRPr/>
            </a:pPr>
            <a:endParaRPr lang="en-US" sz="1200"/>
          </a:p>
        </p:txBody>
      </p:sp>
      <p:cxnSp>
        <p:nvCxnSpPr>
          <p:cNvPr id="13" name="Straight Arrow Connector 12"/>
          <p:cNvCxnSpPr>
            <a:stCxn id="9" idx="3"/>
            <a:endCxn id="49" idx="1"/>
          </p:cNvCxnSpPr>
          <p:nvPr/>
        </p:nvCxnSpPr>
        <p:spPr>
          <a:xfrm>
            <a:off x="1773738" y="2242502"/>
            <a:ext cx="172014" cy="0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Line 29"/>
          <p:cNvSpPr>
            <a:spLocks noChangeShapeType="1"/>
          </p:cNvSpPr>
          <p:nvPr/>
        </p:nvSpPr>
        <p:spPr bwMode="auto">
          <a:xfrm>
            <a:off x="817200" y="1894186"/>
            <a:ext cx="7920000" cy="0"/>
          </a:xfrm>
          <a:prstGeom prst="line">
            <a:avLst/>
          </a:prstGeom>
          <a:noFill/>
          <a:ln w="9525">
            <a:solidFill>
              <a:schemeClr val="accent5">
                <a:lumMod val="20000"/>
                <a:lumOff val="80000"/>
              </a:schemeClr>
            </a:solidFill>
            <a:prstDash val="dash"/>
            <a:round/>
          </a:ln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spcBef>
                <a:spcPct val="50000"/>
              </a:spcBef>
              <a:defRPr/>
            </a:pPr>
            <a:endParaRPr lang="en-US" sz="1200"/>
          </a:p>
        </p:txBody>
      </p:sp>
      <p:sp>
        <p:nvSpPr>
          <p:cNvPr id="44" name="Text Box 26"/>
          <p:cNvSpPr txBox="1">
            <a:spLocks noChangeArrowheads="1"/>
          </p:cNvSpPr>
          <p:nvPr/>
        </p:nvSpPr>
        <p:spPr bwMode="auto">
          <a:xfrm>
            <a:off x="5933570" y="2008501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algn="ctr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更新采购</a:t>
            </a:r>
            <a:br>
              <a:rPr lang="en-US" altLang="zh-CN" sz="1000" b="1">
                <a:latin typeface="+mn-lt"/>
              </a:rPr>
            </a:br>
            <a:r>
              <a:rPr lang="zh-CN" altLang="en-US" sz="1000" b="1" smtClean="0">
                <a:latin typeface="+mn-lt"/>
              </a:rPr>
              <a:t>申请单</a:t>
            </a:r>
            <a:endParaRPr lang="en-US" altLang="zh-CN" sz="1000" b="1">
              <a:latin typeface="+mn-lt"/>
            </a:endParaRPr>
          </a:p>
        </p:txBody>
      </p:sp>
      <p:sp>
        <p:nvSpPr>
          <p:cNvPr id="50" name="Text Box 26"/>
          <p:cNvSpPr txBox="1">
            <a:spLocks noChangeArrowheads="1"/>
          </p:cNvSpPr>
          <p:nvPr/>
        </p:nvSpPr>
        <p:spPr bwMode="auto">
          <a:xfrm>
            <a:off x="6944011" y="3009224"/>
            <a:ext cx="792000" cy="468000"/>
          </a:xfrm>
          <a:prstGeom prst="flowChartPredefinedProcess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algn="ctr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>
                <a:latin typeface="+mn-lt"/>
              </a:rPr>
              <a:t>供应</a:t>
            </a:r>
            <a:r>
              <a:rPr lang="zh-CN" altLang="en-US" sz="1000" b="1" smtClean="0">
                <a:latin typeface="+mn-lt"/>
              </a:rPr>
              <a:t>商</a:t>
            </a:r>
            <a:br>
              <a:rPr lang="en-US" altLang="zh-CN" sz="1000" b="1">
                <a:latin typeface="+mn-lt"/>
              </a:rPr>
            </a:br>
            <a:r>
              <a:rPr lang="zh-CN" altLang="en-US" sz="1000" b="1" smtClean="0">
                <a:latin typeface="+mn-lt"/>
              </a:rPr>
              <a:t>管理</a:t>
            </a:r>
            <a:endParaRPr lang="en-US" altLang="zh-CN" sz="1000" b="1" smtClean="0">
              <a:latin typeface="+mn-lt"/>
            </a:endParaRPr>
          </a:p>
        </p:txBody>
      </p:sp>
      <p:sp>
        <p:nvSpPr>
          <p:cNvPr id="56" name="Text Box 26"/>
          <p:cNvSpPr txBox="1">
            <a:spLocks noChangeArrowheads="1"/>
          </p:cNvSpPr>
          <p:nvPr/>
        </p:nvSpPr>
        <p:spPr bwMode="auto">
          <a:xfrm>
            <a:off x="5933570" y="2693807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algn="ctr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采购经理</a:t>
            </a:r>
            <a:br>
              <a:rPr lang="en-US" altLang="zh-CN" sz="1000" b="1" smtClean="0">
                <a:latin typeface="+mn-lt"/>
              </a:rPr>
            </a:br>
            <a:r>
              <a:rPr lang="zh-CN" altLang="en-US" sz="1000" b="1" smtClean="0">
                <a:latin typeface="+mn-lt"/>
              </a:rPr>
              <a:t>审批</a:t>
            </a:r>
            <a:endParaRPr lang="en-US" altLang="zh-CN" sz="1000" b="1">
              <a:latin typeface="+mn-lt"/>
            </a:endParaRPr>
          </a:p>
        </p:txBody>
      </p:sp>
      <p:cxnSp>
        <p:nvCxnSpPr>
          <p:cNvPr id="70" name="Elbow Connector 69"/>
          <p:cNvCxnSpPr>
            <a:stCxn id="53" idx="2"/>
            <a:endCxn id="66" idx="1"/>
          </p:cNvCxnSpPr>
          <p:nvPr/>
        </p:nvCxnSpPr>
        <p:spPr>
          <a:xfrm rot="16200000" flipH="1">
            <a:off x="2997427" y="2601938"/>
            <a:ext cx="1178688" cy="777909"/>
          </a:xfrm>
          <a:prstGeom prst="bentConnector2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Straight Arrow Connector 73"/>
          <p:cNvCxnSpPr>
            <a:stCxn id="44" idx="2"/>
            <a:endCxn id="56" idx="0"/>
          </p:cNvCxnSpPr>
          <p:nvPr/>
        </p:nvCxnSpPr>
        <p:spPr>
          <a:xfrm flipH="1">
            <a:off x="6329570" y="2476501"/>
            <a:ext cx="0" cy="217306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Elbow Connector 81"/>
          <p:cNvCxnSpPr>
            <a:stCxn id="69" idx="3"/>
            <a:endCxn id="44" idx="1"/>
          </p:cNvCxnSpPr>
          <p:nvPr/>
        </p:nvCxnSpPr>
        <p:spPr>
          <a:xfrm flipV="1">
            <a:off x="5709627" y="2242501"/>
            <a:ext cx="223943" cy="685306"/>
          </a:xfrm>
          <a:prstGeom prst="bentConnector3">
            <a:avLst>
              <a:gd name="adj1" fmla="val 50000"/>
            </a:avLst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5" name="TextBox 94"/>
          <p:cNvSpPr txBox="1"/>
          <p:nvPr/>
        </p:nvSpPr>
        <p:spPr>
          <a:xfrm>
            <a:off x="786806" y="3974779"/>
            <a:ext cx="914848" cy="302372"/>
          </a:xfrm>
          <a:prstGeom prst="rect">
            <a:avLst/>
          </a:prstGeom>
          <a:solidFill>
            <a:schemeClr val="tx2"/>
          </a:solidFill>
        </p:spPr>
        <p:txBody>
          <a:bodyPr wrap="none" lIns="72000" tIns="72000" rIns="72000" bIns="7200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 smtClean="0"/>
              <a:t>存在的风险</a:t>
            </a:r>
            <a:endParaRPr lang="en-US" sz="1200" smtClean="0"/>
          </a:p>
        </p:txBody>
      </p:sp>
      <p:sp>
        <p:nvSpPr>
          <p:cNvPr id="97" name="TextBox 96"/>
          <p:cNvSpPr txBox="1"/>
          <p:nvPr/>
        </p:nvSpPr>
        <p:spPr>
          <a:xfrm>
            <a:off x="5837274" y="3974779"/>
            <a:ext cx="1052706" cy="302372"/>
          </a:xfrm>
          <a:prstGeom prst="rect">
            <a:avLst/>
          </a:prstGeom>
          <a:solidFill>
            <a:schemeClr val="tx2"/>
          </a:solidFill>
        </p:spPr>
        <p:txBody>
          <a:bodyPr wrap="none" lIns="72000" tIns="72000" rIns="72000" bIns="7200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en-US" altLang="zh-CN" sz="1200" smtClean="0"/>
              <a:t>IT</a:t>
            </a:r>
            <a:r>
              <a:rPr lang="zh-CN" altLang="en-US" sz="1200" smtClean="0"/>
              <a:t>系统控制点</a:t>
            </a:r>
            <a:endParaRPr lang="en-US" sz="1200" smtClean="0"/>
          </a:p>
        </p:txBody>
      </p:sp>
      <p:sp>
        <p:nvSpPr>
          <p:cNvPr id="98" name="TextBox 97"/>
          <p:cNvSpPr txBox="1"/>
          <p:nvPr/>
        </p:nvSpPr>
        <p:spPr>
          <a:xfrm>
            <a:off x="637200" y="4277151"/>
            <a:ext cx="3605191" cy="1286506"/>
          </a:xfrm>
          <a:prstGeom prst="rect">
            <a:avLst/>
          </a:prstGeom>
          <a:noFill/>
        </p:spPr>
        <p:txBody>
          <a:bodyPr wrap="square" lIns="0" tIns="36576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选择了不合适的供应商，采购价格、商品</a:t>
            </a:r>
            <a:r>
              <a:rPr lang="en-US" altLang="zh-CN" sz="1200" smtClean="0"/>
              <a:t>/</a:t>
            </a:r>
            <a:r>
              <a:rPr lang="zh-CN" altLang="en-US" sz="1200" smtClean="0"/>
              <a:t>服务质量，交货及时性无法保证，影响业务稳定性</a:t>
            </a:r>
            <a:endParaRPr lang="en-US" altLang="zh-CN" sz="1200" smtClean="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建立虚拟</a:t>
            </a:r>
            <a:r>
              <a:rPr lang="en-US" altLang="zh-CN" sz="1200" smtClean="0"/>
              <a:t>/</a:t>
            </a:r>
            <a:r>
              <a:rPr lang="zh-CN" altLang="en-US" sz="1200" smtClean="0"/>
              <a:t>错误的供应商</a:t>
            </a:r>
            <a:endParaRPr lang="zh-CN" altLang="en-US" sz="120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没有遵循适当的寻源方式，导致筛选结果不合理</a:t>
            </a:r>
            <a:endParaRPr lang="en-US" altLang="zh-CN" sz="1200" smtClean="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/>
              <a:t>寻</a:t>
            </a:r>
            <a:r>
              <a:rPr lang="zh-CN" altLang="en-US" sz="1200" smtClean="0"/>
              <a:t>源时间过长，影响商品</a:t>
            </a:r>
            <a:r>
              <a:rPr lang="en-US" altLang="zh-CN" sz="1200" smtClean="0"/>
              <a:t>/</a:t>
            </a:r>
            <a:r>
              <a:rPr lang="zh-CN" altLang="en-US" sz="1200" smtClean="0"/>
              <a:t>服务获取的及时性</a:t>
            </a:r>
            <a:endParaRPr lang="zh-CN" altLang="en-US" sz="120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endParaRPr lang="en-US" sz="1200" smtClean="0"/>
          </a:p>
        </p:txBody>
      </p:sp>
      <p:sp>
        <p:nvSpPr>
          <p:cNvPr id="99" name="TextBox 98"/>
          <p:cNvSpPr txBox="1"/>
          <p:nvPr/>
        </p:nvSpPr>
        <p:spPr>
          <a:xfrm>
            <a:off x="4949526" y="4277151"/>
            <a:ext cx="3605191" cy="1911292"/>
          </a:xfrm>
          <a:prstGeom prst="rect">
            <a:avLst/>
          </a:prstGeom>
          <a:noFill/>
        </p:spPr>
        <p:txBody>
          <a:bodyPr wrap="square" lIns="0" tIns="36576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/>
              <a:t>信息集成</a:t>
            </a:r>
            <a:r>
              <a:rPr lang="en-US" altLang="zh-CN" sz="1200"/>
              <a:t>/</a:t>
            </a:r>
            <a:r>
              <a:rPr lang="zh-CN" altLang="en-US" sz="1200"/>
              <a:t>自动化控制：</a:t>
            </a:r>
            <a:endParaRPr lang="en-US" altLang="zh-CN" sz="120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en-US" altLang="zh-CN" sz="1200"/>
              <a:t>IT</a:t>
            </a:r>
            <a:r>
              <a:rPr lang="zh-CN" altLang="en-US" sz="1200"/>
              <a:t>系统提供申请</a:t>
            </a:r>
            <a:r>
              <a:rPr lang="zh-CN" altLang="en-US" sz="1200" smtClean="0"/>
              <a:t>采购商品历史价格，库存均价作为采购参考</a:t>
            </a:r>
            <a:endParaRPr lang="en-US" altLang="zh-CN" sz="120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en-US" altLang="zh-CN" sz="1200" smtClean="0"/>
              <a:t>IT</a:t>
            </a:r>
            <a:r>
              <a:rPr lang="zh-CN" altLang="en-US" sz="1200" smtClean="0"/>
              <a:t>系统要求一次性供应商仅能用于某些低值易耗品的采购，其他采购要求使用合格供应商</a:t>
            </a:r>
            <a:endParaRPr lang="en-US" altLang="zh-CN" sz="1200"/>
          </a:p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/>
              <a:t>职责分离：</a:t>
            </a:r>
            <a:endParaRPr lang="en-US" altLang="zh-CN" sz="120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采购申请单的更新必须有采购专员更新</a:t>
            </a:r>
            <a:endParaRPr lang="en-US" altLang="zh-CN" sz="1200" smtClean="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寻源后的采购申请需要有采购经理审批</a:t>
            </a:r>
            <a:endParaRPr lang="en-US" altLang="zh-CN" sz="1200" smtClean="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/>
              <a:t>供应</a:t>
            </a:r>
            <a:r>
              <a:rPr lang="zh-CN" altLang="en-US" sz="1200" smtClean="0"/>
              <a:t>商引入需要非采购部人员审批</a:t>
            </a:r>
            <a:endParaRPr lang="en-US" altLang="zh-CN" sz="1200"/>
          </a:p>
        </p:txBody>
      </p:sp>
      <p:sp>
        <p:nvSpPr>
          <p:cNvPr id="100" name="AutoShape 12"/>
          <p:cNvSpPr>
            <a:spLocks noChangeArrowheads="1"/>
          </p:cNvSpPr>
          <p:nvPr>
            <p:custDataLst>
              <p:tags r:id="rId2"/>
            </p:custDataLst>
          </p:nvPr>
        </p:nvSpPr>
        <p:spPr bwMode="blackWhite">
          <a:xfrm>
            <a:off x="4257740" y="4562422"/>
            <a:ext cx="509588" cy="715963"/>
          </a:xfrm>
          <a:prstGeom prst="rightArrow">
            <a:avLst>
              <a:gd name="adj1" fmla="val 54000"/>
              <a:gd name="adj2" fmla="val 53380"/>
            </a:avLst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76200" tIns="76200" rIns="0" bIns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95350" eaLnBrk="0" hangingPunct="0">
              <a:buSzPct val="75000"/>
              <a:buFontTx/>
              <a:buChar char="–"/>
            </a:pPr>
            <a:endParaRPr lang="zh-CN" altLang="en-US" sz="1600">
              <a:ea typeface="SimSun" pitchFamily="2" charset="-122"/>
            </a:endParaRPr>
          </a:p>
        </p:txBody>
      </p:sp>
      <p:sp>
        <p:nvSpPr>
          <p:cNvPr id="101" name="TextBox 100"/>
          <p:cNvSpPr txBox="1"/>
          <p:nvPr/>
        </p:nvSpPr>
        <p:spPr>
          <a:xfrm>
            <a:off x="499730" y="1283150"/>
            <a:ext cx="8187070" cy="427809"/>
          </a:xfrm>
          <a:prstGeom prst="rect">
            <a:avLst/>
          </a:prstGeom>
          <a:noFill/>
        </p:spPr>
        <p:txBody>
          <a:bodyPr wrap="square" lIns="0" tIns="36576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采购部门审阅采购申请，寻找合适的供应商（服务采购可涉及招标）</a:t>
            </a:r>
            <a:endParaRPr lang="en-US" altLang="zh-CN" sz="1200" smtClean="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/>
              <a:t>寻</a:t>
            </a:r>
            <a:r>
              <a:rPr lang="zh-CN" altLang="en-US" sz="1200" smtClean="0"/>
              <a:t>源涉及采购合同管理与供应商管理流程</a:t>
            </a:r>
            <a:endParaRPr lang="en-US" sz="1200" smtClean="0"/>
          </a:p>
        </p:txBody>
      </p:sp>
      <p:grpSp>
        <p:nvGrpSpPr>
          <p:cNvPr id="46" name="Group 45"/>
          <p:cNvGrpSpPr/>
          <p:nvPr/>
        </p:nvGrpSpPr>
        <p:grpSpPr>
          <a:xfrm>
            <a:off x="885426" y="2551895"/>
            <a:ext cx="683246" cy="582570"/>
            <a:chOff x="9832353" y="2297594"/>
            <a:chExt cx="683246" cy="582570"/>
          </a:xfrm>
        </p:grpSpPr>
        <p:sp>
          <p:nvSpPr>
            <p:cNvPr id="47" name="Vertical Scroll 46"/>
            <p:cNvSpPr/>
            <p:nvPr/>
          </p:nvSpPr>
          <p:spPr>
            <a:xfrm flipH="1" flipV="1">
              <a:off x="9832353" y="2297594"/>
              <a:ext cx="683246" cy="582570"/>
            </a:xfrm>
            <a:prstGeom prst="verticalScroll">
              <a:avLst/>
            </a:prstGeom>
            <a:solidFill>
              <a:schemeClr val="tx1"/>
            </a:solidFill>
            <a:ln w="952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 anchorCtr="0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sz="1200">
                <a:solidFill>
                  <a:schemeClr val="tx1"/>
                </a:solidFill>
              </a:endParaRPr>
            </a:p>
          </p:txBody>
        </p:sp>
        <p:sp>
          <p:nvSpPr>
            <p:cNvPr id="48" name="TextBox 47"/>
            <p:cNvSpPr txBox="1"/>
            <p:nvPr/>
          </p:nvSpPr>
          <p:spPr>
            <a:xfrm>
              <a:off x="9943143" y="2401549"/>
              <a:ext cx="461665" cy="350865"/>
            </a:xfrm>
            <a:prstGeom prst="rect">
              <a:avLst/>
            </a:prstGeom>
            <a:noFill/>
          </p:spPr>
          <p:txBody>
            <a:bodyPr wrap="none" lIns="0" tIns="36576" rIns="0" bIns="0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5000"/>
                </a:lnSpc>
                <a:spcAft>
                  <a:spcPts val="600"/>
                </a:spcAft>
                <a:buClr>
                  <a:schemeClr val="accent2"/>
                </a:buClr>
                <a:buSzPct val="70000"/>
              </a:pPr>
              <a:r>
                <a:rPr lang="zh-CN" altLang="en-US" sz="1200" smtClean="0">
                  <a:solidFill>
                    <a:schemeClr val="tx2"/>
                  </a:solidFill>
                </a:rPr>
                <a:t>采购</a:t>
              </a:r>
              <a:br>
                <a:rPr lang="en-US" altLang="zh-CN" sz="1200">
                  <a:solidFill>
                    <a:schemeClr val="tx2"/>
                  </a:solidFill>
                </a:rPr>
              </a:br>
              <a:r>
                <a:rPr lang="zh-CN" altLang="en-US" sz="1200" smtClean="0">
                  <a:solidFill>
                    <a:schemeClr val="tx2"/>
                  </a:solidFill>
                </a:rPr>
                <a:t>申请单</a:t>
              </a:r>
              <a:endParaRPr lang="en-US" sz="1200" smtClean="0">
                <a:solidFill>
                  <a:schemeClr val="tx2"/>
                </a:solidFill>
              </a:endParaRPr>
            </a:p>
          </p:txBody>
        </p:sp>
      </p:grpSp>
      <p:sp>
        <p:nvSpPr>
          <p:cNvPr id="49" name="Text Box 13"/>
          <p:cNvSpPr txBox="1">
            <a:spLocks noChangeArrowheads="1"/>
          </p:cNvSpPr>
          <p:nvPr/>
        </p:nvSpPr>
        <p:spPr bwMode="auto">
          <a:xfrm>
            <a:off x="1945752" y="2008502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squar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确定寻源方式</a:t>
            </a:r>
            <a:endParaRPr lang="en-US" altLang="zh-CN" sz="1000" b="1">
              <a:latin typeface="+mn-lt"/>
            </a:endParaRPr>
          </a:p>
        </p:txBody>
      </p:sp>
      <p:sp>
        <p:nvSpPr>
          <p:cNvPr id="53" name="Flowchart: Decision 52"/>
          <p:cNvSpPr/>
          <p:nvPr/>
        </p:nvSpPr>
        <p:spPr>
          <a:xfrm>
            <a:off x="2878840" y="2083454"/>
            <a:ext cx="637954" cy="318095"/>
          </a:xfrm>
          <a:prstGeom prst="flowChartDecision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>
                <a:cs typeface="Arial" pitchFamily="34" charset="0"/>
              </a:rPr>
              <a:t>寻</a:t>
            </a:r>
            <a:r>
              <a:rPr lang="zh-CN" altLang="en-US" sz="1000" b="1" smtClean="0">
                <a:cs typeface="Arial" pitchFamily="34" charset="0"/>
              </a:rPr>
              <a:t>源方式</a:t>
            </a:r>
            <a:endParaRPr lang="en-US" altLang="zh-CN" sz="1000" b="1" smtClean="0">
              <a:cs typeface="Arial" pitchFamily="34" charset="0"/>
            </a:endParaRPr>
          </a:p>
        </p:txBody>
      </p:sp>
      <p:cxnSp>
        <p:nvCxnSpPr>
          <p:cNvPr id="54" name="Straight Arrow Connector 53"/>
          <p:cNvCxnSpPr>
            <a:stCxn id="49" idx="3"/>
            <a:endCxn id="53" idx="1"/>
          </p:cNvCxnSpPr>
          <p:nvPr/>
        </p:nvCxnSpPr>
        <p:spPr>
          <a:xfrm>
            <a:off x="2737752" y="2242502"/>
            <a:ext cx="141088" cy="0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 Box 13"/>
          <p:cNvSpPr txBox="1">
            <a:spLocks noChangeArrowheads="1"/>
          </p:cNvSpPr>
          <p:nvPr/>
        </p:nvSpPr>
        <p:spPr bwMode="auto">
          <a:xfrm>
            <a:off x="3975726" y="2008502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squar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发起询价</a:t>
            </a:r>
            <a:endParaRPr lang="en-US" altLang="zh-CN" sz="1000" b="1">
              <a:latin typeface="+mn-lt"/>
            </a:endParaRPr>
          </a:p>
        </p:txBody>
      </p:sp>
      <p:sp>
        <p:nvSpPr>
          <p:cNvPr id="63" name="Text Box 13"/>
          <p:cNvSpPr txBox="1">
            <a:spLocks noChangeArrowheads="1"/>
          </p:cNvSpPr>
          <p:nvPr/>
        </p:nvSpPr>
        <p:spPr bwMode="auto">
          <a:xfrm>
            <a:off x="3975726" y="2693807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squar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发起招标</a:t>
            </a:r>
            <a:endParaRPr lang="en-US" altLang="zh-CN" sz="1000" b="1">
              <a:latin typeface="+mn-lt"/>
            </a:endParaRPr>
          </a:p>
        </p:txBody>
      </p:sp>
      <p:sp>
        <p:nvSpPr>
          <p:cNvPr id="66" name="Text Box 13"/>
          <p:cNvSpPr txBox="1">
            <a:spLocks noChangeArrowheads="1"/>
          </p:cNvSpPr>
          <p:nvPr/>
        </p:nvSpPr>
        <p:spPr bwMode="auto">
          <a:xfrm>
            <a:off x="3975726" y="3346237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squar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选择合同</a:t>
            </a:r>
            <a:br>
              <a:rPr lang="en-US" altLang="zh-CN" sz="1000" b="1" smtClean="0">
                <a:latin typeface="+mn-lt"/>
              </a:rPr>
            </a:br>
            <a:r>
              <a:rPr lang="zh-CN" altLang="en-US" sz="1000" b="1" smtClean="0">
                <a:latin typeface="+mn-lt"/>
              </a:rPr>
              <a:t>供应商</a:t>
            </a:r>
            <a:endParaRPr lang="en-US" altLang="zh-CN" sz="1000" b="1">
              <a:latin typeface="+mn-lt"/>
            </a:endParaRPr>
          </a:p>
        </p:txBody>
      </p:sp>
      <p:sp>
        <p:nvSpPr>
          <p:cNvPr id="67" name="Text Box 13"/>
          <p:cNvSpPr txBox="1">
            <a:spLocks noChangeArrowheads="1"/>
          </p:cNvSpPr>
          <p:nvPr/>
        </p:nvSpPr>
        <p:spPr bwMode="auto">
          <a:xfrm>
            <a:off x="4917627" y="2008502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评估</a:t>
            </a:r>
            <a:r>
              <a:rPr lang="en-US" altLang="zh-CN" sz="1000" b="1" smtClean="0">
                <a:latin typeface="+mn-lt"/>
              </a:rPr>
              <a:t>/</a:t>
            </a:r>
            <a:r>
              <a:rPr lang="zh-CN" altLang="en-US" sz="1000" b="1" smtClean="0">
                <a:latin typeface="+mn-lt"/>
              </a:rPr>
              <a:t>选择</a:t>
            </a:r>
            <a:br>
              <a:rPr lang="en-US" altLang="zh-CN" sz="1000" b="1" smtClean="0">
                <a:latin typeface="+mn-lt"/>
              </a:rPr>
            </a:br>
            <a:r>
              <a:rPr lang="zh-CN" altLang="en-US" sz="1000" b="1" smtClean="0">
                <a:latin typeface="+mn-lt"/>
              </a:rPr>
              <a:t>供应商报价</a:t>
            </a:r>
            <a:endParaRPr lang="en-US" altLang="zh-CN" sz="1000" b="1">
              <a:latin typeface="+mn-lt"/>
            </a:endParaRPr>
          </a:p>
        </p:txBody>
      </p:sp>
      <p:sp>
        <p:nvSpPr>
          <p:cNvPr id="69" name="Text Box 13"/>
          <p:cNvSpPr txBox="1">
            <a:spLocks noChangeArrowheads="1"/>
          </p:cNvSpPr>
          <p:nvPr/>
        </p:nvSpPr>
        <p:spPr bwMode="auto">
          <a:xfrm>
            <a:off x="4917627" y="2693807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评估</a:t>
            </a:r>
            <a:r>
              <a:rPr lang="en-US" altLang="zh-CN" sz="1000" b="1" smtClean="0">
                <a:latin typeface="+mn-lt"/>
              </a:rPr>
              <a:t>/</a:t>
            </a:r>
            <a:r>
              <a:rPr lang="zh-CN" altLang="en-US" sz="1000" b="1" smtClean="0">
                <a:latin typeface="+mn-lt"/>
              </a:rPr>
              <a:t>选择</a:t>
            </a:r>
            <a:br>
              <a:rPr lang="en-US" altLang="zh-CN" sz="1000" b="1" smtClean="0">
                <a:latin typeface="+mn-lt"/>
              </a:rPr>
            </a:br>
            <a:r>
              <a:rPr lang="zh-CN" altLang="en-US" sz="1000" b="1" smtClean="0">
                <a:latin typeface="+mn-lt"/>
              </a:rPr>
              <a:t>中标供应商</a:t>
            </a:r>
            <a:endParaRPr lang="en-US" altLang="zh-CN" sz="1000" b="1">
              <a:latin typeface="+mn-lt"/>
            </a:endParaRPr>
          </a:p>
        </p:txBody>
      </p:sp>
      <p:cxnSp>
        <p:nvCxnSpPr>
          <p:cNvPr id="71" name="Elbow Connector 70"/>
          <p:cNvCxnSpPr>
            <a:stCxn id="53" idx="2"/>
            <a:endCxn id="63" idx="1"/>
          </p:cNvCxnSpPr>
          <p:nvPr/>
        </p:nvCxnSpPr>
        <p:spPr>
          <a:xfrm rot="16200000" flipH="1">
            <a:off x="3323642" y="2275723"/>
            <a:ext cx="526258" cy="777909"/>
          </a:xfrm>
          <a:prstGeom prst="bentConnector2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Straight Arrow Connector 74"/>
          <p:cNvCxnSpPr>
            <a:stCxn id="53" idx="3"/>
            <a:endCxn id="62" idx="1"/>
          </p:cNvCxnSpPr>
          <p:nvPr/>
        </p:nvCxnSpPr>
        <p:spPr>
          <a:xfrm>
            <a:off x="3516794" y="2242502"/>
            <a:ext cx="458932" cy="0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TextBox 76"/>
          <p:cNvSpPr txBox="1"/>
          <p:nvPr/>
        </p:nvSpPr>
        <p:spPr>
          <a:xfrm>
            <a:off x="3543085" y="2083454"/>
            <a:ext cx="307777" cy="193899"/>
          </a:xfrm>
          <a:prstGeom prst="rect">
            <a:avLst/>
          </a:prstGeom>
          <a:noFill/>
        </p:spPr>
        <p:txBody>
          <a:bodyPr wrap="none" lIns="0" tIns="36576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/>
              <a:t>询价</a:t>
            </a:r>
            <a:endParaRPr lang="en-US" sz="1200" smtClean="0"/>
          </a:p>
        </p:txBody>
      </p:sp>
      <p:sp>
        <p:nvSpPr>
          <p:cNvPr id="78" name="TextBox 77"/>
          <p:cNvSpPr txBox="1"/>
          <p:nvPr/>
        </p:nvSpPr>
        <p:spPr>
          <a:xfrm>
            <a:off x="3543085" y="2700145"/>
            <a:ext cx="307777" cy="193899"/>
          </a:xfrm>
          <a:prstGeom prst="rect">
            <a:avLst/>
          </a:prstGeom>
          <a:noFill/>
        </p:spPr>
        <p:txBody>
          <a:bodyPr wrap="none" lIns="0" tIns="36576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 smtClean="0"/>
              <a:t>招标</a:t>
            </a:r>
            <a:endParaRPr lang="en-US" sz="1200" smtClean="0"/>
          </a:p>
        </p:txBody>
      </p:sp>
      <p:sp>
        <p:nvSpPr>
          <p:cNvPr id="79" name="TextBox 78"/>
          <p:cNvSpPr txBox="1"/>
          <p:nvPr/>
        </p:nvSpPr>
        <p:spPr>
          <a:xfrm>
            <a:off x="3314766" y="3310855"/>
            <a:ext cx="615553" cy="193899"/>
          </a:xfrm>
          <a:prstGeom prst="rect">
            <a:avLst/>
          </a:prstGeom>
          <a:noFill/>
        </p:spPr>
        <p:txBody>
          <a:bodyPr wrap="none" lIns="0" tIns="36576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 smtClean="0"/>
              <a:t>采购合同</a:t>
            </a:r>
            <a:endParaRPr lang="en-US" sz="1200" smtClean="0"/>
          </a:p>
        </p:txBody>
      </p:sp>
      <p:cxnSp>
        <p:nvCxnSpPr>
          <p:cNvPr id="81" name="Straight Arrow Connector 80"/>
          <p:cNvCxnSpPr>
            <a:stCxn id="62" idx="3"/>
            <a:endCxn id="67" idx="1"/>
          </p:cNvCxnSpPr>
          <p:nvPr/>
        </p:nvCxnSpPr>
        <p:spPr>
          <a:xfrm>
            <a:off x="4767726" y="2242502"/>
            <a:ext cx="149901" cy="0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Arrow Connector 82"/>
          <p:cNvCxnSpPr>
            <a:stCxn id="63" idx="3"/>
            <a:endCxn id="69" idx="1"/>
          </p:cNvCxnSpPr>
          <p:nvPr/>
        </p:nvCxnSpPr>
        <p:spPr>
          <a:xfrm>
            <a:off x="4767726" y="2927807"/>
            <a:ext cx="149901" cy="0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>
            <a:stCxn id="67" idx="3"/>
            <a:endCxn id="44" idx="1"/>
          </p:cNvCxnSpPr>
          <p:nvPr/>
        </p:nvCxnSpPr>
        <p:spPr>
          <a:xfrm flipV="1">
            <a:off x="5709627" y="2242501"/>
            <a:ext cx="223943" cy="1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Elbow Connector 88"/>
          <p:cNvCxnSpPr>
            <a:stCxn id="66" idx="3"/>
            <a:endCxn id="44" idx="1"/>
          </p:cNvCxnSpPr>
          <p:nvPr/>
        </p:nvCxnSpPr>
        <p:spPr>
          <a:xfrm flipV="1">
            <a:off x="4767726" y="2242501"/>
            <a:ext cx="1165844" cy="1337736"/>
          </a:xfrm>
          <a:prstGeom prst="bentConnector3">
            <a:avLst>
              <a:gd name="adj1" fmla="val 91040"/>
            </a:avLst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Text Box 26"/>
          <p:cNvSpPr txBox="1">
            <a:spLocks noChangeArrowheads="1"/>
          </p:cNvSpPr>
          <p:nvPr/>
        </p:nvSpPr>
        <p:spPr bwMode="auto">
          <a:xfrm>
            <a:off x="6944011" y="2371060"/>
            <a:ext cx="792000" cy="468000"/>
          </a:xfrm>
          <a:prstGeom prst="flowChartPredefinedProcess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algn="ctr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采购合同</a:t>
            </a:r>
            <a:br>
              <a:rPr lang="en-US" altLang="zh-CN" sz="1000" b="1">
                <a:latin typeface="+mn-lt"/>
              </a:rPr>
            </a:br>
            <a:r>
              <a:rPr lang="zh-CN" altLang="en-US" sz="1000" b="1" smtClean="0">
                <a:latin typeface="+mn-lt"/>
              </a:rPr>
              <a:t>管理</a:t>
            </a:r>
            <a:endParaRPr lang="en-US" altLang="zh-CN" sz="1000" b="1" smtClean="0">
              <a:latin typeface="+mn-lt"/>
            </a:endParaRPr>
          </a:p>
        </p:txBody>
      </p:sp>
      <p:cxnSp>
        <p:nvCxnSpPr>
          <p:cNvPr id="110" name="Elbow Connector 109"/>
          <p:cNvCxnSpPr>
            <a:stCxn id="56" idx="3"/>
            <a:endCxn id="102" idx="1"/>
          </p:cNvCxnSpPr>
          <p:nvPr/>
        </p:nvCxnSpPr>
        <p:spPr>
          <a:xfrm flipV="1">
            <a:off x="6725570" y="2605060"/>
            <a:ext cx="218441" cy="322747"/>
          </a:xfrm>
          <a:prstGeom prst="bentConnector3">
            <a:avLst>
              <a:gd name="adj1" fmla="val 50000"/>
            </a:avLst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Elbow Connector 114"/>
          <p:cNvCxnSpPr>
            <a:stCxn id="56" idx="3"/>
            <a:endCxn id="50" idx="1"/>
          </p:cNvCxnSpPr>
          <p:nvPr/>
        </p:nvCxnSpPr>
        <p:spPr>
          <a:xfrm>
            <a:off x="6725570" y="2927807"/>
            <a:ext cx="218441" cy="315417"/>
          </a:xfrm>
          <a:prstGeom prst="bentConnector3">
            <a:avLst>
              <a:gd name="adj1" fmla="val 50000"/>
            </a:avLst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8" name="Text Box 26"/>
          <p:cNvSpPr txBox="1">
            <a:spLocks noChangeArrowheads="1"/>
          </p:cNvSpPr>
          <p:nvPr/>
        </p:nvSpPr>
        <p:spPr bwMode="auto">
          <a:xfrm>
            <a:off x="7958598" y="2693807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algn="ctr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>
                <a:latin typeface="+mn-lt"/>
              </a:rPr>
              <a:t>提请</a:t>
            </a:r>
            <a:r>
              <a:rPr lang="zh-CN" altLang="en-US" sz="1000" b="1" smtClean="0">
                <a:latin typeface="+mn-lt"/>
              </a:rPr>
              <a:t>转换</a:t>
            </a:r>
            <a:br>
              <a:rPr lang="en-US" altLang="zh-CN" sz="1000" b="1" smtClean="0">
                <a:latin typeface="+mn-lt"/>
              </a:rPr>
            </a:br>
            <a:r>
              <a:rPr lang="zh-CN" altLang="en-US" sz="1000" b="1" smtClean="0">
                <a:latin typeface="+mn-lt"/>
              </a:rPr>
              <a:t>采购订单</a:t>
            </a:r>
            <a:endParaRPr lang="en-US" altLang="zh-CN" sz="1000" b="1">
              <a:latin typeface="+mn-lt"/>
            </a:endParaRPr>
          </a:p>
        </p:txBody>
      </p:sp>
      <p:cxnSp>
        <p:nvCxnSpPr>
          <p:cNvPr id="130" name="Elbow Connector 129"/>
          <p:cNvCxnSpPr>
            <a:stCxn id="102" idx="3"/>
            <a:endCxn id="128" idx="1"/>
          </p:cNvCxnSpPr>
          <p:nvPr/>
        </p:nvCxnSpPr>
        <p:spPr>
          <a:xfrm>
            <a:off x="7736011" y="2605060"/>
            <a:ext cx="222587" cy="322747"/>
          </a:xfrm>
          <a:prstGeom prst="bentConnector3">
            <a:avLst>
              <a:gd name="adj1" fmla="val 50000"/>
            </a:avLst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Elbow Connector 132"/>
          <p:cNvCxnSpPr>
            <a:stCxn id="50" idx="3"/>
            <a:endCxn id="128" idx="1"/>
          </p:cNvCxnSpPr>
          <p:nvPr/>
        </p:nvCxnSpPr>
        <p:spPr>
          <a:xfrm flipV="1">
            <a:off x="7736011" y="2927807"/>
            <a:ext cx="222587" cy="315417"/>
          </a:xfrm>
          <a:prstGeom prst="bentConnector3">
            <a:avLst>
              <a:gd name="adj1" fmla="val 50000"/>
            </a:avLst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6" name="Group 135"/>
          <p:cNvGrpSpPr/>
          <p:nvPr/>
        </p:nvGrpSpPr>
        <p:grpSpPr>
          <a:xfrm>
            <a:off x="8073490" y="3185939"/>
            <a:ext cx="683246" cy="582570"/>
            <a:chOff x="9832353" y="2297594"/>
            <a:chExt cx="683246" cy="582570"/>
          </a:xfrm>
        </p:grpSpPr>
        <p:sp>
          <p:nvSpPr>
            <p:cNvPr id="137" name="Vertical Scroll 136"/>
            <p:cNvSpPr/>
            <p:nvPr/>
          </p:nvSpPr>
          <p:spPr>
            <a:xfrm flipH="1" flipV="1">
              <a:off x="9832353" y="2297594"/>
              <a:ext cx="683246" cy="582570"/>
            </a:xfrm>
            <a:prstGeom prst="verticalScroll">
              <a:avLst/>
            </a:prstGeom>
            <a:solidFill>
              <a:schemeClr val="tx1"/>
            </a:solidFill>
            <a:ln w="952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 anchorCtr="0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sz="1200">
                <a:solidFill>
                  <a:schemeClr val="tx1"/>
                </a:solidFill>
              </a:endParaRPr>
            </a:p>
          </p:txBody>
        </p:sp>
        <p:sp>
          <p:nvSpPr>
            <p:cNvPr id="138" name="TextBox 137"/>
            <p:cNvSpPr txBox="1"/>
            <p:nvPr/>
          </p:nvSpPr>
          <p:spPr>
            <a:xfrm>
              <a:off x="9943143" y="2401549"/>
              <a:ext cx="461665" cy="350865"/>
            </a:xfrm>
            <a:prstGeom prst="rect">
              <a:avLst/>
            </a:prstGeom>
            <a:noFill/>
          </p:spPr>
          <p:txBody>
            <a:bodyPr wrap="none" lIns="0" tIns="36576" rIns="0" bIns="0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5000"/>
                </a:lnSpc>
                <a:spcAft>
                  <a:spcPts val="600"/>
                </a:spcAft>
                <a:buClr>
                  <a:schemeClr val="accent2"/>
                </a:buClr>
                <a:buSzPct val="70000"/>
              </a:pPr>
              <a:r>
                <a:rPr lang="zh-CN" altLang="en-US" sz="1200" smtClean="0">
                  <a:solidFill>
                    <a:schemeClr val="tx2"/>
                  </a:solidFill>
                </a:rPr>
                <a:t>采购</a:t>
              </a:r>
              <a:br>
                <a:rPr lang="en-US" altLang="zh-CN" sz="1200">
                  <a:solidFill>
                    <a:schemeClr val="tx2"/>
                  </a:solidFill>
                </a:rPr>
              </a:br>
              <a:r>
                <a:rPr lang="zh-CN" altLang="en-US" sz="1200" smtClean="0">
                  <a:solidFill>
                    <a:schemeClr val="tx2"/>
                  </a:solidFill>
                </a:rPr>
                <a:t>申请单</a:t>
              </a:r>
              <a:endParaRPr lang="en-US" sz="1200" smtClean="0">
                <a:solidFill>
                  <a:schemeClr val="tx2"/>
                </a:solidFill>
              </a:endParaRPr>
            </a:p>
          </p:txBody>
        </p:sp>
      </p:grpSp>
      <p:sp>
        <p:nvSpPr>
          <p:cNvPr id="52" name="Rectangle 51"/>
          <p:cNvSpPr/>
          <p:nvPr/>
        </p:nvSpPr>
        <p:spPr>
          <a:xfrm>
            <a:off x="913446" y="1867454"/>
            <a:ext cx="584791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b="1" smtClean="0">
                <a:solidFill>
                  <a:schemeClr val="tx2"/>
                </a:solidFill>
              </a:rPr>
              <a:t>ERP</a:t>
            </a:r>
            <a:endParaRPr lang="en-US" sz="1000" b="1">
              <a:solidFill>
                <a:schemeClr val="tx2"/>
              </a:solidFill>
            </a:endParaRPr>
          </a:p>
        </p:txBody>
      </p:sp>
      <p:sp>
        <p:nvSpPr>
          <p:cNvPr id="55" name="Rectangle 54"/>
          <p:cNvSpPr/>
          <p:nvPr/>
        </p:nvSpPr>
        <p:spPr>
          <a:xfrm>
            <a:off x="5837274" y="1888192"/>
            <a:ext cx="584791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b="1" smtClean="0">
                <a:solidFill>
                  <a:schemeClr val="tx2"/>
                </a:solidFill>
              </a:rPr>
              <a:t>ERP</a:t>
            </a:r>
            <a:endParaRPr lang="en-US" sz="1000" b="1">
              <a:solidFill>
                <a:schemeClr val="tx2"/>
              </a:solidFill>
            </a:endParaRPr>
          </a:p>
        </p:txBody>
      </p:sp>
      <p:sp>
        <p:nvSpPr>
          <p:cNvPr id="57" name="Rectangle 56"/>
          <p:cNvSpPr/>
          <p:nvPr/>
        </p:nvSpPr>
        <p:spPr>
          <a:xfrm>
            <a:off x="5821598" y="2528347"/>
            <a:ext cx="584791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b="1" smtClean="0">
                <a:solidFill>
                  <a:schemeClr val="tx2"/>
                </a:solidFill>
              </a:rPr>
              <a:t>ERP</a:t>
            </a:r>
            <a:endParaRPr lang="en-US" sz="1000" b="1">
              <a:solidFill>
                <a:schemeClr val="tx2"/>
              </a:solidFill>
            </a:endParaRPr>
          </a:p>
        </p:txBody>
      </p:sp>
      <p:sp>
        <p:nvSpPr>
          <p:cNvPr id="59" name="Rectangle 58"/>
          <p:cNvSpPr/>
          <p:nvPr/>
        </p:nvSpPr>
        <p:spPr>
          <a:xfrm>
            <a:off x="6882505" y="2232598"/>
            <a:ext cx="584791" cy="216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b="1">
                <a:solidFill>
                  <a:schemeClr val="tx2"/>
                </a:solidFill>
              </a:rPr>
              <a:t>SRM</a:t>
            </a:r>
            <a:endParaRPr lang="en-US" sz="1000" b="1">
              <a:solidFill>
                <a:schemeClr val="tx2"/>
              </a:solidFill>
            </a:endParaRPr>
          </a:p>
        </p:txBody>
      </p:sp>
      <p:sp>
        <p:nvSpPr>
          <p:cNvPr id="60" name="Rectangle 59"/>
          <p:cNvSpPr/>
          <p:nvPr/>
        </p:nvSpPr>
        <p:spPr>
          <a:xfrm>
            <a:off x="6907316" y="2869515"/>
            <a:ext cx="584791" cy="216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b="1">
                <a:solidFill>
                  <a:schemeClr val="tx2"/>
                </a:solidFill>
              </a:rPr>
              <a:t>SRM</a:t>
            </a:r>
            <a:endParaRPr lang="en-US" sz="1000" b="1">
              <a:solidFill>
                <a:schemeClr val="tx2"/>
              </a:solidFill>
            </a:endParaRPr>
          </a:p>
        </p:txBody>
      </p:sp>
      <p:sp>
        <p:nvSpPr>
          <p:cNvPr id="61" name="Rectangle 60"/>
          <p:cNvSpPr/>
          <p:nvPr/>
        </p:nvSpPr>
        <p:spPr>
          <a:xfrm>
            <a:off x="7847304" y="2525200"/>
            <a:ext cx="584791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b="1" smtClean="0">
                <a:solidFill>
                  <a:schemeClr val="tx2"/>
                </a:solidFill>
              </a:rPr>
              <a:t>ERP</a:t>
            </a:r>
            <a:endParaRPr lang="en-US" sz="1000" b="1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0868754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" name="Line 29"/>
          <p:cNvSpPr>
            <a:spLocks noChangeShapeType="1"/>
          </p:cNvSpPr>
          <p:nvPr/>
        </p:nvSpPr>
        <p:spPr bwMode="auto">
          <a:xfrm>
            <a:off x="807328" y="2855643"/>
            <a:ext cx="7920000" cy="0"/>
          </a:xfrm>
          <a:prstGeom prst="line">
            <a:avLst/>
          </a:prstGeom>
          <a:noFill/>
          <a:ln w="9525">
            <a:solidFill>
              <a:schemeClr val="accent5">
                <a:lumMod val="20000"/>
                <a:lumOff val="80000"/>
              </a:schemeClr>
            </a:solidFill>
            <a:prstDash val="dash"/>
            <a:round/>
          </a:ln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spcBef>
                <a:spcPct val="50000"/>
              </a:spcBef>
              <a:defRPr/>
            </a:pPr>
            <a:endParaRPr lang="en-US" sz="12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采购业务风险</a:t>
            </a:r>
            <a:br>
              <a:rPr lang="en-US" altLang="zh-CN" smtClean="0"/>
            </a:br>
            <a:r>
              <a:rPr lang="en-US" altLang="zh-CN" sz="2400"/>
              <a:t> </a:t>
            </a:r>
            <a:r>
              <a:rPr lang="en-US" altLang="zh-CN" sz="2400" smtClean="0"/>
              <a:t>- ③</a:t>
            </a:r>
            <a:r>
              <a:rPr lang="zh-CN" altLang="en-US" sz="2400" smtClean="0"/>
              <a:t>采购</a:t>
            </a:r>
            <a:r>
              <a:rPr lang="zh-CN" altLang="en-US" sz="2400"/>
              <a:t>订单</a:t>
            </a:r>
            <a:r>
              <a:rPr lang="zh-CN" altLang="en-US" sz="2400" smtClean="0"/>
              <a:t>流程、风险与常规控制点</a:t>
            </a:r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57200" y="1180208"/>
            <a:ext cx="8280000" cy="612000"/>
          </a:xfrm>
          <a:prstGeom prst="rect">
            <a:avLst/>
          </a:prstGeom>
          <a:noFill/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200">
              <a:solidFill>
                <a:schemeClr val="tx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86806" y="1051358"/>
            <a:ext cx="1068736" cy="302372"/>
          </a:xfrm>
          <a:prstGeom prst="rect">
            <a:avLst/>
          </a:prstGeom>
          <a:solidFill>
            <a:schemeClr val="tx2"/>
          </a:solidFill>
        </p:spPr>
        <p:txBody>
          <a:bodyPr wrap="none" lIns="72000" tIns="72000" rIns="72000" bIns="7200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 smtClean="0"/>
              <a:t>采购</a:t>
            </a:r>
            <a:r>
              <a:rPr lang="zh-CN" altLang="en-US" sz="1200"/>
              <a:t>订单</a:t>
            </a:r>
            <a:r>
              <a:rPr lang="zh-CN" altLang="en-US" sz="1200" smtClean="0"/>
              <a:t>流程</a:t>
            </a:r>
            <a:endParaRPr lang="en-US" sz="1200" smtClean="0"/>
          </a:p>
        </p:txBody>
      </p:sp>
      <p:sp>
        <p:nvSpPr>
          <p:cNvPr id="9" name="Text Box 13"/>
          <p:cNvSpPr txBox="1">
            <a:spLocks noChangeArrowheads="1"/>
          </p:cNvSpPr>
          <p:nvPr/>
        </p:nvSpPr>
        <p:spPr bwMode="auto">
          <a:xfrm>
            <a:off x="981738" y="2008502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squar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紧急采购申请</a:t>
            </a:r>
            <a:endParaRPr lang="en-US" altLang="zh-CN" sz="1000" b="1">
              <a:latin typeface="+mn-lt"/>
            </a:endParaRPr>
          </a:p>
        </p:txBody>
      </p:sp>
      <p:sp>
        <p:nvSpPr>
          <p:cNvPr id="10" name="Rectangle 3"/>
          <p:cNvSpPr>
            <a:spLocks noChangeArrowheads="1"/>
          </p:cNvSpPr>
          <p:nvPr/>
        </p:nvSpPr>
        <p:spPr bwMode="auto">
          <a:xfrm>
            <a:off x="457200" y="1894185"/>
            <a:ext cx="360000" cy="937097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accent1"/>
            </a:solidFill>
            <a:miter lim="800000"/>
          </a:ln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zh-CN" altLang="en-US" sz="1200" b="1" smtClean="0">
                <a:solidFill>
                  <a:schemeClr val="tx2"/>
                </a:solidFill>
              </a:rPr>
              <a:t>业务部</a:t>
            </a:r>
            <a:endParaRPr lang="en-US" altLang="zh-CN" sz="1200" b="1">
              <a:solidFill>
                <a:schemeClr val="tx2"/>
              </a:solidFill>
            </a:endParaRPr>
          </a:p>
        </p:txBody>
      </p:sp>
      <p:sp>
        <p:nvSpPr>
          <p:cNvPr id="11" name="Line 29"/>
          <p:cNvSpPr>
            <a:spLocks noChangeShapeType="1"/>
          </p:cNvSpPr>
          <p:nvPr/>
        </p:nvSpPr>
        <p:spPr bwMode="auto">
          <a:xfrm>
            <a:off x="807328" y="3880899"/>
            <a:ext cx="7920000" cy="0"/>
          </a:xfrm>
          <a:prstGeom prst="line">
            <a:avLst/>
          </a:prstGeom>
          <a:noFill/>
          <a:ln w="9525">
            <a:solidFill>
              <a:schemeClr val="accent5">
                <a:lumMod val="20000"/>
                <a:lumOff val="80000"/>
              </a:schemeClr>
            </a:solidFill>
            <a:prstDash val="dash"/>
            <a:round/>
          </a:ln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spcBef>
                <a:spcPct val="50000"/>
              </a:spcBef>
              <a:defRPr/>
            </a:pPr>
            <a:endParaRPr lang="en-US" sz="1200"/>
          </a:p>
        </p:txBody>
      </p:sp>
      <p:cxnSp>
        <p:nvCxnSpPr>
          <p:cNvPr id="13" name="Straight Arrow Connector 12"/>
          <p:cNvCxnSpPr>
            <a:stCxn id="9" idx="3"/>
            <a:endCxn id="49" idx="1"/>
          </p:cNvCxnSpPr>
          <p:nvPr/>
        </p:nvCxnSpPr>
        <p:spPr>
          <a:xfrm>
            <a:off x="1773738" y="2242502"/>
            <a:ext cx="172014" cy="0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Line 29"/>
          <p:cNvSpPr>
            <a:spLocks noChangeShapeType="1"/>
          </p:cNvSpPr>
          <p:nvPr/>
        </p:nvSpPr>
        <p:spPr bwMode="auto">
          <a:xfrm>
            <a:off x="817200" y="1894186"/>
            <a:ext cx="7920000" cy="0"/>
          </a:xfrm>
          <a:prstGeom prst="line">
            <a:avLst/>
          </a:prstGeom>
          <a:noFill/>
          <a:ln w="9525">
            <a:solidFill>
              <a:schemeClr val="accent5">
                <a:lumMod val="20000"/>
                <a:lumOff val="80000"/>
              </a:schemeClr>
            </a:solidFill>
            <a:prstDash val="dash"/>
            <a:round/>
          </a:ln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spcBef>
                <a:spcPct val="50000"/>
              </a:spcBef>
              <a:defRPr/>
            </a:pPr>
            <a:endParaRPr lang="en-US" sz="1200"/>
          </a:p>
        </p:txBody>
      </p:sp>
      <p:sp>
        <p:nvSpPr>
          <p:cNvPr id="94" name="Rectangle 93"/>
          <p:cNvSpPr/>
          <p:nvPr/>
        </p:nvSpPr>
        <p:spPr>
          <a:xfrm>
            <a:off x="457200" y="4114797"/>
            <a:ext cx="8280000" cy="2030822"/>
          </a:xfrm>
          <a:prstGeom prst="rect">
            <a:avLst/>
          </a:prstGeom>
          <a:noFill/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200">
              <a:solidFill>
                <a:schemeClr val="tx1"/>
              </a:solidFill>
            </a:endParaRPr>
          </a:p>
        </p:txBody>
      </p:sp>
      <p:sp>
        <p:nvSpPr>
          <p:cNvPr id="95" name="TextBox 94"/>
          <p:cNvSpPr txBox="1"/>
          <p:nvPr/>
        </p:nvSpPr>
        <p:spPr>
          <a:xfrm>
            <a:off x="786806" y="3974779"/>
            <a:ext cx="914848" cy="302372"/>
          </a:xfrm>
          <a:prstGeom prst="rect">
            <a:avLst/>
          </a:prstGeom>
          <a:solidFill>
            <a:schemeClr val="tx2"/>
          </a:solidFill>
        </p:spPr>
        <p:txBody>
          <a:bodyPr wrap="none" lIns="72000" tIns="72000" rIns="72000" bIns="7200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 smtClean="0"/>
              <a:t>存在的风险</a:t>
            </a:r>
            <a:endParaRPr lang="en-US" sz="1200" smtClean="0"/>
          </a:p>
        </p:txBody>
      </p:sp>
      <p:sp>
        <p:nvSpPr>
          <p:cNvPr id="97" name="TextBox 96"/>
          <p:cNvSpPr txBox="1"/>
          <p:nvPr/>
        </p:nvSpPr>
        <p:spPr>
          <a:xfrm>
            <a:off x="5837274" y="3974779"/>
            <a:ext cx="914848" cy="302372"/>
          </a:xfrm>
          <a:prstGeom prst="rect">
            <a:avLst/>
          </a:prstGeom>
          <a:solidFill>
            <a:schemeClr val="tx2"/>
          </a:solidFill>
        </p:spPr>
        <p:txBody>
          <a:bodyPr wrap="none" lIns="72000" tIns="72000" rIns="72000" bIns="7200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 smtClean="0"/>
              <a:t>业务控制点</a:t>
            </a:r>
            <a:endParaRPr lang="en-US" sz="1200" smtClean="0"/>
          </a:p>
        </p:txBody>
      </p:sp>
      <p:sp>
        <p:nvSpPr>
          <p:cNvPr id="98" name="TextBox 97"/>
          <p:cNvSpPr txBox="1"/>
          <p:nvPr/>
        </p:nvSpPr>
        <p:spPr>
          <a:xfrm>
            <a:off x="637200" y="4277151"/>
            <a:ext cx="3605191" cy="1677382"/>
          </a:xfrm>
          <a:prstGeom prst="rect">
            <a:avLst/>
          </a:prstGeom>
          <a:noFill/>
        </p:spPr>
        <p:txBody>
          <a:bodyPr wrap="square" lIns="0" tIns="36576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/>
              <a:t>申请的商品</a:t>
            </a:r>
            <a:r>
              <a:rPr lang="en-US" altLang="zh-CN" sz="1200"/>
              <a:t>/</a:t>
            </a:r>
            <a:r>
              <a:rPr lang="zh-CN" altLang="en-US" sz="1200"/>
              <a:t>服务不可得，导致业务中断的</a:t>
            </a:r>
            <a:r>
              <a:rPr lang="zh-CN" altLang="en-US" sz="1200" smtClean="0"/>
              <a:t>风险</a:t>
            </a:r>
            <a:endParaRPr lang="en-US" altLang="zh-CN" sz="1200" smtClean="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虚拟下单 </a:t>
            </a:r>
            <a:r>
              <a:rPr lang="en-US" altLang="zh-CN" sz="1200" smtClean="0"/>
              <a:t>/ </a:t>
            </a:r>
            <a:r>
              <a:rPr lang="zh-CN" altLang="en-US" sz="1200" smtClean="0"/>
              <a:t>重复下单的风险</a:t>
            </a:r>
            <a:endParaRPr lang="en-US" altLang="zh-CN" sz="1200" smtClean="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未经过完整审批的订单下达的风险</a:t>
            </a:r>
            <a:endParaRPr lang="en-US" altLang="zh-CN" sz="1200" smtClean="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采购了</a:t>
            </a:r>
            <a:r>
              <a:rPr lang="zh-CN" altLang="en-US" sz="1200"/>
              <a:t>不需要或超过所需数量的商品</a:t>
            </a:r>
            <a:r>
              <a:rPr lang="en-US" altLang="zh-CN" sz="1200"/>
              <a:t>/</a:t>
            </a:r>
            <a:r>
              <a:rPr lang="zh-CN" altLang="en-US" sz="1200"/>
              <a:t>服务，导致经济损失</a:t>
            </a:r>
            <a:r>
              <a:rPr lang="en-US" altLang="zh-CN" sz="1200"/>
              <a:t>/</a:t>
            </a:r>
            <a:r>
              <a:rPr lang="zh-CN" altLang="en-US" sz="1200"/>
              <a:t>占用营运资金</a:t>
            </a:r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以不具有竞争力的价格采购商品</a:t>
            </a:r>
            <a:r>
              <a:rPr lang="en-US" altLang="zh-CN" sz="1200" smtClean="0"/>
              <a:t>/</a:t>
            </a:r>
            <a:r>
              <a:rPr lang="zh-CN" altLang="en-US" sz="1200" smtClean="0"/>
              <a:t>服务，引起财务方面的损失，违反资金与其他外汇管理规定</a:t>
            </a:r>
            <a:endParaRPr lang="en-US" altLang="zh-CN" sz="1200" smtClean="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endParaRPr lang="en-US" altLang="zh-CN" sz="1200"/>
          </a:p>
        </p:txBody>
      </p:sp>
      <p:sp>
        <p:nvSpPr>
          <p:cNvPr id="99" name="TextBox 98"/>
          <p:cNvSpPr txBox="1"/>
          <p:nvPr/>
        </p:nvSpPr>
        <p:spPr>
          <a:xfrm>
            <a:off x="4949526" y="4277151"/>
            <a:ext cx="3605191" cy="1831271"/>
          </a:xfrm>
          <a:prstGeom prst="rect">
            <a:avLst/>
          </a:prstGeom>
          <a:noFill/>
        </p:spPr>
        <p:txBody>
          <a:bodyPr wrap="square" lIns="0" tIns="36576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/>
              <a:t>制定规范：</a:t>
            </a:r>
            <a:endParaRPr lang="en-US" altLang="zh-CN" sz="120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制定规范，明确采购订单审批的</a:t>
            </a:r>
            <a:r>
              <a:rPr lang="en-US" altLang="zh-CN" sz="1200" err="1" smtClean="0"/>
              <a:t>DoA</a:t>
            </a:r>
            <a:r>
              <a:rPr lang="zh-CN" altLang="en-US" sz="1200" smtClean="0"/>
              <a:t>矩阵</a:t>
            </a:r>
            <a:endParaRPr lang="en-US" altLang="zh-CN" sz="1200" smtClean="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制定规范，明确紧急采购订单的审批要求</a:t>
            </a:r>
            <a:endParaRPr lang="en-US" altLang="zh-CN" sz="1200" smtClean="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制定规范，明确采购订单必须有采购申请单</a:t>
            </a:r>
            <a:endParaRPr lang="en-US" altLang="zh-CN" sz="1200" smtClean="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定期审阅下达的采购订单，尤其是紧急采购订单</a:t>
            </a:r>
            <a:endParaRPr lang="en-US" altLang="zh-CN" sz="1200"/>
          </a:p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/>
              <a:t>职责分离：</a:t>
            </a:r>
            <a:endParaRPr lang="en-US" altLang="zh-CN" sz="120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紧急采购订单由业务部自行下达，并提交采购部</a:t>
            </a:r>
            <a:endParaRPr lang="en-US" altLang="zh-CN" sz="1200" smtClean="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预算占用由采购部送达财务部进行记录</a:t>
            </a:r>
            <a:endParaRPr lang="zh-CN" altLang="en-US" sz="1200"/>
          </a:p>
        </p:txBody>
      </p:sp>
      <p:sp>
        <p:nvSpPr>
          <p:cNvPr id="100" name="AutoShape 12"/>
          <p:cNvSpPr>
            <a:spLocks noChangeArrowheads="1"/>
          </p:cNvSpPr>
          <p:nvPr>
            <p:custDataLst>
              <p:tags r:id="rId2"/>
            </p:custDataLst>
          </p:nvPr>
        </p:nvSpPr>
        <p:spPr bwMode="blackWhite">
          <a:xfrm>
            <a:off x="4257740" y="4562422"/>
            <a:ext cx="509588" cy="715963"/>
          </a:xfrm>
          <a:prstGeom prst="rightArrow">
            <a:avLst>
              <a:gd name="adj1" fmla="val 54000"/>
              <a:gd name="adj2" fmla="val 53380"/>
            </a:avLst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76200" tIns="76200" rIns="0" bIns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95350" eaLnBrk="0" hangingPunct="0">
              <a:buSzPct val="75000"/>
              <a:buFontTx/>
              <a:buChar char="–"/>
            </a:pPr>
            <a:endParaRPr lang="zh-CN" altLang="en-US" sz="1600">
              <a:ea typeface="SimSun" pitchFamily="2" charset="-122"/>
            </a:endParaRPr>
          </a:p>
        </p:txBody>
      </p:sp>
      <p:sp>
        <p:nvSpPr>
          <p:cNvPr id="101" name="TextBox 100"/>
          <p:cNvSpPr txBox="1"/>
          <p:nvPr/>
        </p:nvSpPr>
        <p:spPr>
          <a:xfrm>
            <a:off x="499730" y="1283150"/>
            <a:ext cx="8187070" cy="427809"/>
          </a:xfrm>
          <a:prstGeom prst="rect">
            <a:avLst/>
          </a:prstGeom>
          <a:noFill/>
        </p:spPr>
        <p:txBody>
          <a:bodyPr wrap="square" lIns="0" tIns="36576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采购部门依据完成寻源的采购申请单，审阅后转化为确定的采购订单，并下达给供应商</a:t>
            </a:r>
            <a:endParaRPr lang="en-US" altLang="zh-CN" sz="1200" smtClean="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紧急采购可以在审批后由紧急采购申请单直接创建采购订单，下达给事先指定的供应商</a:t>
            </a:r>
            <a:endParaRPr lang="en-US" sz="1200" smtClean="0"/>
          </a:p>
        </p:txBody>
      </p:sp>
      <p:grpSp>
        <p:nvGrpSpPr>
          <p:cNvPr id="46" name="Group 45"/>
          <p:cNvGrpSpPr/>
          <p:nvPr/>
        </p:nvGrpSpPr>
        <p:grpSpPr>
          <a:xfrm>
            <a:off x="885426" y="2519996"/>
            <a:ext cx="683246" cy="582570"/>
            <a:chOff x="9832353" y="2297594"/>
            <a:chExt cx="683246" cy="582570"/>
          </a:xfrm>
        </p:grpSpPr>
        <p:sp>
          <p:nvSpPr>
            <p:cNvPr id="47" name="Vertical Scroll 46"/>
            <p:cNvSpPr/>
            <p:nvPr/>
          </p:nvSpPr>
          <p:spPr>
            <a:xfrm flipH="1" flipV="1">
              <a:off x="9832353" y="2297594"/>
              <a:ext cx="683246" cy="582570"/>
            </a:xfrm>
            <a:prstGeom prst="verticalScroll">
              <a:avLst/>
            </a:prstGeom>
            <a:solidFill>
              <a:schemeClr val="tx1"/>
            </a:solidFill>
            <a:ln w="952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 anchorCtr="0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sz="1200">
                <a:solidFill>
                  <a:schemeClr val="tx1"/>
                </a:solidFill>
              </a:endParaRPr>
            </a:p>
          </p:txBody>
        </p:sp>
        <p:sp>
          <p:nvSpPr>
            <p:cNvPr id="48" name="TextBox 47"/>
            <p:cNvSpPr txBox="1"/>
            <p:nvPr/>
          </p:nvSpPr>
          <p:spPr>
            <a:xfrm>
              <a:off x="9943143" y="2401549"/>
              <a:ext cx="461665" cy="350865"/>
            </a:xfrm>
            <a:prstGeom prst="rect">
              <a:avLst/>
            </a:prstGeom>
            <a:noFill/>
          </p:spPr>
          <p:txBody>
            <a:bodyPr wrap="none" lIns="0" tIns="36576" rIns="0" bIns="0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5000"/>
                </a:lnSpc>
                <a:spcAft>
                  <a:spcPts val="600"/>
                </a:spcAft>
                <a:buClr>
                  <a:schemeClr val="accent2"/>
                </a:buClr>
                <a:buSzPct val="70000"/>
              </a:pPr>
              <a:r>
                <a:rPr lang="zh-CN" altLang="en-US" sz="1200" smtClean="0">
                  <a:solidFill>
                    <a:schemeClr val="tx2"/>
                  </a:solidFill>
                </a:rPr>
                <a:t>采购</a:t>
              </a:r>
              <a:br>
                <a:rPr lang="en-US" altLang="zh-CN" sz="1200">
                  <a:solidFill>
                    <a:schemeClr val="tx2"/>
                  </a:solidFill>
                </a:rPr>
              </a:br>
              <a:r>
                <a:rPr lang="zh-CN" altLang="en-US" sz="1200" smtClean="0">
                  <a:solidFill>
                    <a:schemeClr val="tx2"/>
                  </a:solidFill>
                </a:rPr>
                <a:t>申请单</a:t>
              </a:r>
              <a:endParaRPr lang="en-US" sz="1200" smtClean="0">
                <a:solidFill>
                  <a:schemeClr val="tx2"/>
                </a:solidFill>
              </a:endParaRPr>
            </a:p>
          </p:txBody>
        </p:sp>
      </p:grpSp>
      <p:sp>
        <p:nvSpPr>
          <p:cNvPr id="49" name="Text Box 13"/>
          <p:cNvSpPr txBox="1">
            <a:spLocks noChangeArrowheads="1"/>
          </p:cNvSpPr>
          <p:nvPr/>
        </p:nvSpPr>
        <p:spPr bwMode="auto">
          <a:xfrm>
            <a:off x="1945752" y="2008502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squar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创建紧急采购订单</a:t>
            </a:r>
            <a:endParaRPr lang="en-US" altLang="zh-CN" sz="1000" b="1">
              <a:latin typeface="+mn-lt"/>
            </a:endParaRPr>
          </a:p>
        </p:txBody>
      </p:sp>
      <p:cxnSp>
        <p:nvCxnSpPr>
          <p:cNvPr id="54" name="Straight Arrow Connector 53"/>
          <p:cNvCxnSpPr>
            <a:stCxn id="49" idx="3"/>
            <a:endCxn id="55" idx="1"/>
          </p:cNvCxnSpPr>
          <p:nvPr/>
        </p:nvCxnSpPr>
        <p:spPr>
          <a:xfrm>
            <a:off x="2737752" y="2242502"/>
            <a:ext cx="167293" cy="0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Text Box 13"/>
          <p:cNvSpPr txBox="1">
            <a:spLocks noChangeArrowheads="1"/>
          </p:cNvSpPr>
          <p:nvPr/>
        </p:nvSpPr>
        <p:spPr bwMode="auto">
          <a:xfrm>
            <a:off x="2905045" y="2008502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squar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审批紧急采购订单</a:t>
            </a:r>
            <a:endParaRPr lang="en-US" altLang="zh-CN" sz="1000" b="1">
              <a:latin typeface="+mn-lt"/>
            </a:endParaRPr>
          </a:p>
        </p:txBody>
      </p:sp>
      <p:sp>
        <p:nvSpPr>
          <p:cNvPr id="57" name="Rectangle 3"/>
          <p:cNvSpPr>
            <a:spLocks noChangeArrowheads="1"/>
          </p:cNvSpPr>
          <p:nvPr/>
        </p:nvSpPr>
        <p:spPr bwMode="auto">
          <a:xfrm>
            <a:off x="457200" y="2887542"/>
            <a:ext cx="360000" cy="993357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accent1"/>
            </a:solidFill>
            <a:miter lim="800000"/>
          </a:ln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zh-CN" altLang="en-US" sz="1200" b="1" smtClean="0">
                <a:solidFill>
                  <a:schemeClr val="tx2"/>
                </a:solidFill>
              </a:rPr>
              <a:t>采购部</a:t>
            </a:r>
            <a:endParaRPr lang="en-US" altLang="zh-CN" sz="1200" b="1">
              <a:solidFill>
                <a:schemeClr val="tx2"/>
              </a:solidFill>
            </a:endParaRPr>
          </a:p>
        </p:txBody>
      </p:sp>
      <p:sp>
        <p:nvSpPr>
          <p:cNvPr id="59" name="Text Box 13"/>
          <p:cNvSpPr txBox="1">
            <a:spLocks noChangeArrowheads="1"/>
          </p:cNvSpPr>
          <p:nvPr/>
        </p:nvSpPr>
        <p:spPr bwMode="auto">
          <a:xfrm>
            <a:off x="3865915" y="2007534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squar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下达紧急采购订单</a:t>
            </a:r>
            <a:endParaRPr lang="en-US" altLang="zh-CN" sz="1000" b="1">
              <a:latin typeface="+mn-lt"/>
            </a:endParaRPr>
          </a:p>
        </p:txBody>
      </p:sp>
      <p:cxnSp>
        <p:nvCxnSpPr>
          <p:cNvPr id="60" name="Straight Arrow Connector 59"/>
          <p:cNvCxnSpPr>
            <a:stCxn id="55" idx="3"/>
            <a:endCxn id="59" idx="1"/>
          </p:cNvCxnSpPr>
          <p:nvPr/>
        </p:nvCxnSpPr>
        <p:spPr>
          <a:xfrm flipV="1">
            <a:off x="3697045" y="2241534"/>
            <a:ext cx="168870" cy="968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Text Box 13"/>
          <p:cNvSpPr txBox="1">
            <a:spLocks noChangeArrowheads="1"/>
          </p:cNvSpPr>
          <p:nvPr/>
        </p:nvSpPr>
        <p:spPr bwMode="auto">
          <a:xfrm>
            <a:off x="5109072" y="2007534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squar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填写紧急采购说明</a:t>
            </a:r>
            <a:endParaRPr lang="en-US" altLang="zh-CN" sz="1000" b="1">
              <a:latin typeface="+mn-lt"/>
            </a:endParaRPr>
          </a:p>
        </p:txBody>
      </p:sp>
      <p:sp>
        <p:nvSpPr>
          <p:cNvPr id="65" name="Text Box 13"/>
          <p:cNvSpPr txBox="1">
            <a:spLocks noChangeArrowheads="1"/>
          </p:cNvSpPr>
          <p:nvPr/>
        </p:nvSpPr>
        <p:spPr bwMode="auto">
          <a:xfrm>
            <a:off x="6098722" y="2008502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squar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提交紧急采购订单</a:t>
            </a:r>
            <a:endParaRPr lang="en-US" altLang="zh-CN" sz="1000" b="1">
              <a:latin typeface="+mn-lt"/>
            </a:endParaRPr>
          </a:p>
        </p:txBody>
      </p:sp>
      <p:cxnSp>
        <p:nvCxnSpPr>
          <p:cNvPr id="68" name="Straight Arrow Connector 67"/>
          <p:cNvCxnSpPr>
            <a:stCxn id="64" idx="3"/>
            <a:endCxn id="65" idx="1"/>
          </p:cNvCxnSpPr>
          <p:nvPr/>
        </p:nvCxnSpPr>
        <p:spPr>
          <a:xfrm>
            <a:off x="5901072" y="2241534"/>
            <a:ext cx="197650" cy="968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2" name="Group 71"/>
          <p:cNvGrpSpPr/>
          <p:nvPr/>
        </p:nvGrpSpPr>
        <p:grpSpPr>
          <a:xfrm>
            <a:off x="4380090" y="2304972"/>
            <a:ext cx="683246" cy="582570"/>
            <a:chOff x="9832353" y="2297594"/>
            <a:chExt cx="683246" cy="582570"/>
          </a:xfrm>
        </p:grpSpPr>
        <p:sp>
          <p:nvSpPr>
            <p:cNvPr id="73" name="Vertical Scroll 72"/>
            <p:cNvSpPr/>
            <p:nvPr/>
          </p:nvSpPr>
          <p:spPr>
            <a:xfrm flipH="1" flipV="1">
              <a:off x="9832353" y="2297594"/>
              <a:ext cx="683246" cy="582570"/>
            </a:xfrm>
            <a:prstGeom prst="verticalScroll">
              <a:avLst/>
            </a:prstGeom>
            <a:solidFill>
              <a:schemeClr val="tx1"/>
            </a:solidFill>
            <a:ln w="952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 anchorCtr="0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sz="1200">
                <a:solidFill>
                  <a:schemeClr val="tx1"/>
                </a:solidFill>
              </a:endParaRPr>
            </a:p>
          </p:txBody>
        </p:sp>
        <p:sp>
          <p:nvSpPr>
            <p:cNvPr id="76" name="TextBox 75"/>
            <p:cNvSpPr txBox="1"/>
            <p:nvPr/>
          </p:nvSpPr>
          <p:spPr>
            <a:xfrm>
              <a:off x="10020087" y="2401549"/>
              <a:ext cx="307777" cy="350865"/>
            </a:xfrm>
            <a:prstGeom prst="rect">
              <a:avLst/>
            </a:prstGeom>
            <a:noFill/>
          </p:spPr>
          <p:txBody>
            <a:bodyPr wrap="none" lIns="0" tIns="36576" rIns="0" bIns="0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5000"/>
                </a:lnSpc>
                <a:spcAft>
                  <a:spcPts val="600"/>
                </a:spcAft>
                <a:buClr>
                  <a:schemeClr val="accent2"/>
                </a:buClr>
                <a:buSzPct val="70000"/>
              </a:pPr>
              <a:r>
                <a:rPr lang="zh-CN" altLang="en-US" sz="1200" smtClean="0">
                  <a:solidFill>
                    <a:schemeClr val="tx2"/>
                  </a:solidFill>
                </a:rPr>
                <a:t>采购</a:t>
              </a:r>
              <a:br>
                <a:rPr lang="en-US" altLang="zh-CN" sz="1200">
                  <a:solidFill>
                    <a:schemeClr val="tx2"/>
                  </a:solidFill>
                </a:rPr>
              </a:br>
              <a:r>
                <a:rPr lang="zh-CN" altLang="en-US" sz="1200" smtClean="0">
                  <a:solidFill>
                    <a:schemeClr val="tx2"/>
                  </a:solidFill>
                </a:rPr>
                <a:t>订单</a:t>
              </a:r>
              <a:endParaRPr lang="en-US" sz="1200" smtClean="0">
                <a:solidFill>
                  <a:schemeClr val="tx2"/>
                </a:solidFill>
              </a:endParaRPr>
            </a:p>
          </p:txBody>
        </p:sp>
      </p:grpSp>
      <p:sp>
        <p:nvSpPr>
          <p:cNvPr id="80" name="Text Box 13"/>
          <p:cNvSpPr txBox="1">
            <a:spLocks noChangeArrowheads="1"/>
          </p:cNvSpPr>
          <p:nvPr/>
        </p:nvSpPr>
        <p:spPr bwMode="auto">
          <a:xfrm>
            <a:off x="925174" y="3150220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squar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转换生成采购订单</a:t>
            </a:r>
            <a:endParaRPr lang="en-US" altLang="zh-CN" sz="1000" b="1">
              <a:latin typeface="+mn-lt"/>
            </a:endParaRPr>
          </a:p>
        </p:txBody>
      </p:sp>
      <p:sp>
        <p:nvSpPr>
          <p:cNvPr id="84" name="Text Box 13"/>
          <p:cNvSpPr txBox="1">
            <a:spLocks noChangeArrowheads="1"/>
          </p:cNvSpPr>
          <p:nvPr/>
        </p:nvSpPr>
        <p:spPr bwMode="auto">
          <a:xfrm>
            <a:off x="2905045" y="3150220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squar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下达采购订单</a:t>
            </a:r>
            <a:endParaRPr lang="en-US" altLang="zh-CN" sz="1000" b="1">
              <a:latin typeface="+mn-lt"/>
            </a:endParaRPr>
          </a:p>
        </p:txBody>
      </p:sp>
      <p:sp>
        <p:nvSpPr>
          <p:cNvPr id="85" name="Text Box 13"/>
          <p:cNvSpPr txBox="1">
            <a:spLocks noChangeArrowheads="1"/>
          </p:cNvSpPr>
          <p:nvPr/>
        </p:nvSpPr>
        <p:spPr bwMode="auto">
          <a:xfrm>
            <a:off x="1945752" y="3150220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squar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审批采购订单</a:t>
            </a:r>
            <a:endParaRPr lang="en-US" altLang="zh-CN" sz="1000" b="1">
              <a:latin typeface="+mn-lt"/>
            </a:endParaRPr>
          </a:p>
        </p:txBody>
      </p:sp>
      <p:sp>
        <p:nvSpPr>
          <p:cNvPr id="87" name="Text Box 13"/>
          <p:cNvSpPr txBox="1">
            <a:spLocks noChangeArrowheads="1"/>
          </p:cNvSpPr>
          <p:nvPr/>
        </p:nvSpPr>
        <p:spPr bwMode="auto">
          <a:xfrm>
            <a:off x="3865915" y="3150220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squar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获取供应商反馈</a:t>
            </a:r>
            <a:endParaRPr lang="en-US" altLang="zh-CN" sz="1000" b="1">
              <a:latin typeface="+mn-lt"/>
            </a:endParaRPr>
          </a:p>
        </p:txBody>
      </p:sp>
      <p:grpSp>
        <p:nvGrpSpPr>
          <p:cNvPr id="88" name="Group 87"/>
          <p:cNvGrpSpPr/>
          <p:nvPr/>
        </p:nvGrpSpPr>
        <p:grpSpPr>
          <a:xfrm>
            <a:off x="3197865" y="3430890"/>
            <a:ext cx="683246" cy="582570"/>
            <a:chOff x="9832353" y="2297594"/>
            <a:chExt cx="683246" cy="582570"/>
          </a:xfrm>
        </p:grpSpPr>
        <p:sp>
          <p:nvSpPr>
            <p:cNvPr id="90" name="Vertical Scroll 89"/>
            <p:cNvSpPr/>
            <p:nvPr/>
          </p:nvSpPr>
          <p:spPr>
            <a:xfrm flipH="1" flipV="1">
              <a:off x="9832353" y="2297594"/>
              <a:ext cx="683246" cy="582570"/>
            </a:xfrm>
            <a:prstGeom prst="verticalScroll">
              <a:avLst/>
            </a:prstGeom>
            <a:solidFill>
              <a:schemeClr val="tx1"/>
            </a:solidFill>
            <a:ln w="952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 anchorCtr="0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sz="1200">
                <a:solidFill>
                  <a:schemeClr val="tx1"/>
                </a:solidFill>
              </a:endParaRPr>
            </a:p>
          </p:txBody>
        </p:sp>
        <p:sp>
          <p:nvSpPr>
            <p:cNvPr id="91" name="TextBox 90"/>
            <p:cNvSpPr txBox="1"/>
            <p:nvPr/>
          </p:nvSpPr>
          <p:spPr>
            <a:xfrm>
              <a:off x="10020087" y="2401549"/>
              <a:ext cx="307777" cy="350865"/>
            </a:xfrm>
            <a:prstGeom prst="rect">
              <a:avLst/>
            </a:prstGeom>
            <a:noFill/>
          </p:spPr>
          <p:txBody>
            <a:bodyPr wrap="none" lIns="0" tIns="36576" rIns="0" bIns="0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5000"/>
                </a:lnSpc>
                <a:spcAft>
                  <a:spcPts val="600"/>
                </a:spcAft>
                <a:buClr>
                  <a:schemeClr val="accent2"/>
                </a:buClr>
                <a:buSzPct val="70000"/>
              </a:pPr>
              <a:r>
                <a:rPr lang="zh-CN" altLang="en-US" sz="1200" smtClean="0">
                  <a:solidFill>
                    <a:schemeClr val="tx2"/>
                  </a:solidFill>
                </a:rPr>
                <a:t>采购</a:t>
              </a:r>
              <a:br>
                <a:rPr lang="en-US" altLang="zh-CN" sz="1200">
                  <a:solidFill>
                    <a:schemeClr val="tx2"/>
                  </a:solidFill>
                </a:rPr>
              </a:br>
              <a:r>
                <a:rPr lang="zh-CN" altLang="en-US" sz="1200" smtClean="0">
                  <a:solidFill>
                    <a:schemeClr val="tx2"/>
                  </a:solidFill>
                </a:rPr>
                <a:t>订单</a:t>
              </a:r>
              <a:endParaRPr lang="en-US" sz="1200" smtClean="0">
                <a:solidFill>
                  <a:schemeClr val="tx2"/>
                </a:solidFill>
              </a:endParaRPr>
            </a:p>
          </p:txBody>
        </p:sp>
      </p:grpSp>
      <p:cxnSp>
        <p:nvCxnSpPr>
          <p:cNvPr id="92" name="Straight Arrow Connector 91"/>
          <p:cNvCxnSpPr>
            <a:stCxn id="80" idx="3"/>
            <a:endCxn id="85" idx="1"/>
          </p:cNvCxnSpPr>
          <p:nvPr/>
        </p:nvCxnSpPr>
        <p:spPr>
          <a:xfrm>
            <a:off x="1717174" y="3384220"/>
            <a:ext cx="228578" cy="0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>
            <a:stCxn id="85" idx="3"/>
            <a:endCxn id="84" idx="1"/>
          </p:cNvCxnSpPr>
          <p:nvPr/>
        </p:nvCxnSpPr>
        <p:spPr>
          <a:xfrm>
            <a:off x="2737752" y="3384220"/>
            <a:ext cx="167293" cy="0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Straight Arrow Connector 95"/>
          <p:cNvCxnSpPr>
            <a:stCxn id="84" idx="3"/>
            <a:endCxn id="87" idx="1"/>
          </p:cNvCxnSpPr>
          <p:nvPr/>
        </p:nvCxnSpPr>
        <p:spPr>
          <a:xfrm>
            <a:off x="3697045" y="3384220"/>
            <a:ext cx="168870" cy="0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Straight Arrow Connector 103"/>
          <p:cNvCxnSpPr>
            <a:stCxn id="59" idx="3"/>
            <a:endCxn id="64" idx="1"/>
          </p:cNvCxnSpPr>
          <p:nvPr/>
        </p:nvCxnSpPr>
        <p:spPr>
          <a:xfrm>
            <a:off x="4657915" y="2241534"/>
            <a:ext cx="451157" cy="0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" name="Text Box 13"/>
          <p:cNvSpPr txBox="1">
            <a:spLocks noChangeArrowheads="1"/>
          </p:cNvSpPr>
          <p:nvPr/>
        </p:nvSpPr>
        <p:spPr bwMode="auto">
          <a:xfrm>
            <a:off x="6098722" y="3150220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squar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更新预算占用</a:t>
            </a:r>
            <a:endParaRPr lang="en-US" altLang="zh-CN" sz="1000" b="1">
              <a:latin typeface="+mn-lt"/>
            </a:endParaRPr>
          </a:p>
        </p:txBody>
      </p:sp>
      <p:cxnSp>
        <p:nvCxnSpPr>
          <p:cNvPr id="106" name="Straight Arrow Connector 105"/>
          <p:cNvCxnSpPr>
            <a:stCxn id="87" idx="3"/>
            <a:endCxn id="105" idx="1"/>
          </p:cNvCxnSpPr>
          <p:nvPr/>
        </p:nvCxnSpPr>
        <p:spPr>
          <a:xfrm>
            <a:off x="4657915" y="3384220"/>
            <a:ext cx="1440807" cy="0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8" name="Text Box 13"/>
          <p:cNvSpPr txBox="1">
            <a:spLocks noChangeArrowheads="1"/>
          </p:cNvSpPr>
          <p:nvPr/>
        </p:nvSpPr>
        <p:spPr bwMode="auto">
          <a:xfrm>
            <a:off x="7133975" y="3150220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squar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归档 </a:t>
            </a:r>
            <a:r>
              <a:rPr lang="en-US" altLang="zh-CN" sz="1000" b="1" smtClean="0">
                <a:latin typeface="+mn-lt"/>
              </a:rPr>
              <a:t>/ </a:t>
            </a:r>
            <a:br>
              <a:rPr lang="en-US" altLang="zh-CN" sz="1000" b="1" smtClean="0">
                <a:latin typeface="+mn-lt"/>
              </a:rPr>
            </a:br>
            <a:r>
              <a:rPr lang="zh-CN" altLang="en-US" sz="1000" b="1" smtClean="0">
                <a:latin typeface="+mn-lt"/>
              </a:rPr>
              <a:t>跟踪</a:t>
            </a:r>
            <a:endParaRPr lang="en-US" altLang="zh-CN" sz="1000" b="1">
              <a:latin typeface="+mn-lt"/>
            </a:endParaRPr>
          </a:p>
        </p:txBody>
      </p:sp>
      <p:cxnSp>
        <p:nvCxnSpPr>
          <p:cNvPr id="114" name="Straight Arrow Connector 113"/>
          <p:cNvCxnSpPr>
            <a:stCxn id="105" idx="3"/>
            <a:endCxn id="108" idx="1"/>
          </p:cNvCxnSpPr>
          <p:nvPr/>
        </p:nvCxnSpPr>
        <p:spPr>
          <a:xfrm>
            <a:off x="6890722" y="3384220"/>
            <a:ext cx="243253" cy="0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Straight Arrow Connector 115"/>
          <p:cNvCxnSpPr>
            <a:stCxn id="65" idx="2"/>
            <a:endCxn id="105" idx="0"/>
          </p:cNvCxnSpPr>
          <p:nvPr/>
        </p:nvCxnSpPr>
        <p:spPr>
          <a:xfrm flipH="1">
            <a:off x="6494722" y="2476502"/>
            <a:ext cx="0" cy="673718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Straight Arrow Connector 118"/>
          <p:cNvCxnSpPr>
            <a:stCxn id="59" idx="2"/>
            <a:endCxn id="87" idx="0"/>
          </p:cNvCxnSpPr>
          <p:nvPr/>
        </p:nvCxnSpPr>
        <p:spPr>
          <a:xfrm flipH="1">
            <a:off x="4261915" y="2475534"/>
            <a:ext cx="0" cy="674686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9055517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采购业务风险</a:t>
            </a:r>
            <a:br>
              <a:rPr lang="en-US" altLang="zh-CN" smtClean="0"/>
            </a:br>
            <a:r>
              <a:rPr lang="en-US" altLang="zh-CN" sz="2400"/>
              <a:t> </a:t>
            </a:r>
            <a:r>
              <a:rPr lang="en-US" altLang="zh-CN" sz="2400" smtClean="0"/>
              <a:t>- ③</a:t>
            </a:r>
            <a:r>
              <a:rPr lang="zh-CN" altLang="en-US" sz="2400" smtClean="0"/>
              <a:t>采购</a:t>
            </a:r>
            <a:r>
              <a:rPr lang="zh-CN" altLang="en-US" sz="2400"/>
              <a:t>订单</a:t>
            </a:r>
            <a:r>
              <a:rPr lang="zh-CN" altLang="en-US" sz="2400" smtClean="0"/>
              <a:t>流程</a:t>
            </a:r>
            <a:r>
              <a:rPr lang="en-US" altLang="zh-CN" sz="2400"/>
              <a:t>IT</a:t>
            </a:r>
            <a:r>
              <a:rPr lang="zh-CN" altLang="en-US" sz="2400"/>
              <a:t>系统支持与系统控制点</a:t>
            </a:r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57200" y="1180208"/>
            <a:ext cx="8280000" cy="612000"/>
          </a:xfrm>
          <a:prstGeom prst="rect">
            <a:avLst/>
          </a:prstGeom>
          <a:noFill/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200">
              <a:solidFill>
                <a:schemeClr val="tx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86806" y="1051358"/>
            <a:ext cx="1068736" cy="302372"/>
          </a:xfrm>
          <a:prstGeom prst="rect">
            <a:avLst/>
          </a:prstGeom>
          <a:solidFill>
            <a:schemeClr val="tx2"/>
          </a:solidFill>
        </p:spPr>
        <p:txBody>
          <a:bodyPr wrap="none" lIns="72000" tIns="72000" rIns="72000" bIns="7200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 smtClean="0"/>
              <a:t>采购</a:t>
            </a:r>
            <a:r>
              <a:rPr lang="zh-CN" altLang="en-US" sz="1200"/>
              <a:t>订单</a:t>
            </a:r>
            <a:r>
              <a:rPr lang="zh-CN" altLang="en-US" sz="1200" smtClean="0"/>
              <a:t>流程</a:t>
            </a:r>
            <a:endParaRPr lang="en-US" sz="1200" smtClean="0"/>
          </a:p>
        </p:txBody>
      </p:sp>
      <p:sp>
        <p:nvSpPr>
          <p:cNvPr id="94" name="Rectangle 93"/>
          <p:cNvSpPr/>
          <p:nvPr/>
        </p:nvSpPr>
        <p:spPr>
          <a:xfrm>
            <a:off x="457200" y="4114797"/>
            <a:ext cx="8280000" cy="2030822"/>
          </a:xfrm>
          <a:prstGeom prst="rect">
            <a:avLst/>
          </a:prstGeom>
          <a:noFill/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200">
              <a:solidFill>
                <a:schemeClr val="tx1"/>
              </a:solidFill>
            </a:endParaRPr>
          </a:p>
        </p:txBody>
      </p:sp>
      <p:sp>
        <p:nvSpPr>
          <p:cNvPr id="97" name="TextBox 96"/>
          <p:cNvSpPr txBox="1"/>
          <p:nvPr/>
        </p:nvSpPr>
        <p:spPr>
          <a:xfrm>
            <a:off x="1509643" y="3974779"/>
            <a:ext cx="1052706" cy="302372"/>
          </a:xfrm>
          <a:prstGeom prst="rect">
            <a:avLst/>
          </a:prstGeom>
          <a:solidFill>
            <a:schemeClr val="tx2"/>
          </a:solidFill>
        </p:spPr>
        <p:txBody>
          <a:bodyPr wrap="none" lIns="72000" tIns="72000" rIns="72000" bIns="7200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en-US" altLang="zh-CN" sz="1200" smtClean="0"/>
              <a:t>IT</a:t>
            </a:r>
            <a:r>
              <a:rPr lang="zh-CN" altLang="en-US" sz="1200" smtClean="0"/>
              <a:t>系统控制点</a:t>
            </a:r>
            <a:endParaRPr lang="en-US" sz="1200" smtClean="0"/>
          </a:p>
        </p:txBody>
      </p:sp>
      <p:sp>
        <p:nvSpPr>
          <p:cNvPr id="99" name="TextBox 98"/>
          <p:cNvSpPr txBox="1"/>
          <p:nvPr/>
        </p:nvSpPr>
        <p:spPr>
          <a:xfrm>
            <a:off x="621895" y="4277151"/>
            <a:ext cx="8064905" cy="1836000"/>
          </a:xfrm>
          <a:prstGeom prst="rect">
            <a:avLst/>
          </a:prstGeom>
          <a:noFill/>
        </p:spPr>
        <p:txBody>
          <a:bodyPr wrap="square" lIns="0" tIns="36576" rIns="0" bIns="0" numCol="2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/>
              <a:t>信息集成</a:t>
            </a:r>
            <a:r>
              <a:rPr lang="en-US" altLang="zh-CN" sz="1200"/>
              <a:t>/</a:t>
            </a:r>
            <a:r>
              <a:rPr lang="zh-CN" altLang="en-US" sz="1200"/>
              <a:t>自动化控制：</a:t>
            </a:r>
            <a:endParaRPr lang="en-US" altLang="zh-CN" sz="120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en-US" altLang="zh-CN" sz="1200" smtClean="0"/>
              <a:t>IT</a:t>
            </a:r>
            <a:r>
              <a:rPr lang="zh-CN" altLang="en-US" sz="1200" smtClean="0"/>
              <a:t>系统自动基于采购申请数据生成采购订单，源采购申请单关闭，不允许修改</a:t>
            </a:r>
            <a:endParaRPr lang="en-US" altLang="zh-CN" sz="1200" smtClean="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en-US" altLang="zh-CN" sz="1200" smtClean="0"/>
              <a:t>IT</a:t>
            </a:r>
            <a:r>
              <a:rPr lang="zh-CN" altLang="en-US" sz="1200" smtClean="0"/>
              <a:t>系统提供信息校验，包括必输项目、供应商主数据合规、物料</a:t>
            </a:r>
            <a:r>
              <a:rPr lang="en-US" altLang="zh-CN" sz="1200" smtClean="0"/>
              <a:t>/</a:t>
            </a:r>
            <a:r>
              <a:rPr lang="zh-CN" altLang="en-US" sz="1200" smtClean="0"/>
              <a:t>服务主数据合规，采购订单的数量小于采购申请的数量，交货期，付款条件等</a:t>
            </a:r>
            <a:endParaRPr lang="en-US" altLang="zh-CN" sz="1200" smtClean="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en-US" altLang="zh-CN" sz="1200" smtClean="0"/>
              <a:t>IT</a:t>
            </a:r>
            <a:r>
              <a:rPr lang="zh-CN" altLang="en-US" sz="1200" smtClean="0"/>
              <a:t>系统自动锁定有修改的订单，待审批后释放</a:t>
            </a:r>
            <a:endParaRPr lang="en-US" altLang="zh-CN" sz="1200" smtClean="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en-US" altLang="zh-CN" sz="1200" smtClean="0"/>
              <a:t>IT</a:t>
            </a:r>
            <a:r>
              <a:rPr lang="zh-CN" altLang="en-US" sz="1200" smtClean="0"/>
              <a:t>系统提供历史采购价格信息供审批人员参考</a:t>
            </a:r>
            <a:endParaRPr lang="en-US" altLang="zh-CN" sz="1200" smtClean="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en-US" altLang="zh-CN" sz="1200" smtClean="0"/>
              <a:t>IT</a:t>
            </a:r>
            <a:r>
              <a:rPr lang="zh-CN" altLang="en-US" sz="1200" smtClean="0"/>
              <a:t>系统提供采购订单监控报表，监控订单情况</a:t>
            </a:r>
            <a:endParaRPr lang="en-US" altLang="zh-CN" sz="1200"/>
          </a:p>
          <a:p>
            <a:pPr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</a:pPr>
            <a:r>
              <a:rPr lang="zh-CN" altLang="en-US" sz="1200"/>
              <a:t>职责分离：</a:t>
            </a:r>
            <a:endParaRPr lang="en-US" altLang="zh-CN" sz="120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en-US" altLang="zh-CN" sz="1200"/>
              <a:t>IT</a:t>
            </a:r>
            <a:r>
              <a:rPr lang="zh-CN" altLang="en-US" sz="1200"/>
              <a:t>系统</a:t>
            </a:r>
            <a:r>
              <a:rPr lang="zh-CN" altLang="en-US" sz="1200" smtClean="0"/>
              <a:t>依据</a:t>
            </a:r>
            <a:r>
              <a:rPr lang="en-US" altLang="zh-CN" sz="1200" err="1"/>
              <a:t>DoA</a:t>
            </a:r>
            <a:r>
              <a:rPr lang="zh-CN" altLang="en-US" sz="1200" smtClean="0"/>
              <a:t>矩阵</a:t>
            </a:r>
            <a:r>
              <a:rPr lang="zh-CN" altLang="en-US" sz="1200"/>
              <a:t>固化采购订单审批</a:t>
            </a:r>
            <a:r>
              <a:rPr lang="zh-CN" altLang="en-US" sz="1200" smtClean="0"/>
              <a:t>要求</a:t>
            </a:r>
            <a:endParaRPr lang="en-US" altLang="zh-CN" sz="1200" smtClean="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 smtClean="0"/>
              <a:t>仅授权人员可以处理采购订单业务操作，并保证严格按照授权进行操作（依据</a:t>
            </a:r>
            <a:r>
              <a:rPr lang="en-US" altLang="zh-CN" sz="1200" smtClean="0"/>
              <a:t>SOD</a:t>
            </a:r>
            <a:r>
              <a:rPr lang="zh-CN" altLang="en-US" sz="1200" smtClean="0"/>
              <a:t>要求授权）</a:t>
            </a:r>
            <a:endParaRPr lang="en-US" altLang="zh-CN" sz="1200" smtClean="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en-US" altLang="zh-CN" sz="1200" smtClean="0"/>
              <a:t>IT</a:t>
            </a:r>
            <a:r>
              <a:rPr lang="zh-CN" altLang="en-US" sz="1200" smtClean="0"/>
              <a:t>系统保证自动触发提请财务人员更新预算占用</a:t>
            </a:r>
            <a:endParaRPr lang="en-US" altLang="zh-CN" sz="1200" smtClean="0"/>
          </a:p>
        </p:txBody>
      </p:sp>
      <p:sp>
        <p:nvSpPr>
          <p:cNvPr id="101" name="TextBox 100"/>
          <p:cNvSpPr txBox="1"/>
          <p:nvPr/>
        </p:nvSpPr>
        <p:spPr>
          <a:xfrm>
            <a:off x="499730" y="1283150"/>
            <a:ext cx="8187070" cy="427809"/>
          </a:xfrm>
          <a:prstGeom prst="rect">
            <a:avLst/>
          </a:prstGeom>
          <a:noFill/>
        </p:spPr>
        <p:txBody>
          <a:bodyPr wrap="square" lIns="0" tIns="36576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/>
              <a:t>采购部门依据完成寻源的采购申请单，审阅后转化为确定的采购订单，并下达给供应商</a:t>
            </a:r>
            <a:endParaRPr lang="en-US" altLang="zh-CN" sz="1200"/>
          </a:p>
          <a:p>
            <a:pPr marL="285750" indent="-285750">
              <a:lnSpc>
                <a:spcPct val="85000"/>
              </a:lnSpc>
              <a:spcAft>
                <a:spcPts val="600"/>
              </a:spcAft>
              <a:buClr>
                <a:schemeClr val="accent2"/>
              </a:buClr>
              <a:buSzPct val="70000"/>
              <a:buFont typeface="Arial" pitchFamily="34" charset="0"/>
              <a:buChar char="►"/>
            </a:pPr>
            <a:r>
              <a:rPr lang="zh-CN" altLang="en-US" sz="1200"/>
              <a:t>紧急采购可以在审批后由紧急采购申请单直接创建采购订单，下达给指定供应商</a:t>
            </a:r>
            <a:endParaRPr lang="en-US" sz="1200"/>
          </a:p>
        </p:txBody>
      </p:sp>
      <p:sp>
        <p:nvSpPr>
          <p:cNvPr id="58" name="Line 29"/>
          <p:cNvSpPr>
            <a:spLocks noChangeShapeType="1"/>
          </p:cNvSpPr>
          <p:nvPr/>
        </p:nvSpPr>
        <p:spPr bwMode="auto">
          <a:xfrm>
            <a:off x="807328" y="2855643"/>
            <a:ext cx="7920000" cy="0"/>
          </a:xfrm>
          <a:prstGeom prst="line">
            <a:avLst/>
          </a:prstGeom>
          <a:noFill/>
          <a:ln w="9525">
            <a:solidFill>
              <a:schemeClr val="accent5">
                <a:lumMod val="20000"/>
                <a:lumOff val="80000"/>
              </a:schemeClr>
            </a:solidFill>
            <a:prstDash val="dash"/>
            <a:round/>
          </a:ln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spcBef>
                <a:spcPct val="50000"/>
              </a:spcBef>
              <a:defRPr/>
            </a:pPr>
            <a:endParaRPr lang="en-US" sz="1200"/>
          </a:p>
        </p:txBody>
      </p:sp>
      <p:sp>
        <p:nvSpPr>
          <p:cNvPr id="64" name="Text Box 13"/>
          <p:cNvSpPr txBox="1">
            <a:spLocks noChangeArrowheads="1"/>
          </p:cNvSpPr>
          <p:nvPr/>
        </p:nvSpPr>
        <p:spPr bwMode="auto">
          <a:xfrm>
            <a:off x="981738" y="2008502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squar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紧急采购申请</a:t>
            </a:r>
            <a:endParaRPr lang="en-US" altLang="zh-CN" sz="1000" b="1">
              <a:latin typeface="+mn-lt"/>
            </a:endParaRPr>
          </a:p>
        </p:txBody>
      </p:sp>
      <p:sp>
        <p:nvSpPr>
          <p:cNvPr id="65" name="Rectangle 3"/>
          <p:cNvSpPr>
            <a:spLocks noChangeArrowheads="1"/>
          </p:cNvSpPr>
          <p:nvPr/>
        </p:nvSpPr>
        <p:spPr bwMode="auto">
          <a:xfrm>
            <a:off x="457200" y="1894185"/>
            <a:ext cx="360000" cy="937097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accent1"/>
            </a:solidFill>
            <a:miter lim="800000"/>
          </a:ln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zh-CN" altLang="en-US" sz="1200" b="1" smtClean="0">
                <a:solidFill>
                  <a:schemeClr val="tx2"/>
                </a:solidFill>
              </a:rPr>
              <a:t>业务部</a:t>
            </a:r>
            <a:endParaRPr lang="en-US" altLang="zh-CN" sz="1200" b="1">
              <a:solidFill>
                <a:schemeClr val="tx2"/>
              </a:solidFill>
            </a:endParaRPr>
          </a:p>
        </p:txBody>
      </p:sp>
      <p:sp>
        <p:nvSpPr>
          <p:cNvPr id="68" name="Line 29"/>
          <p:cNvSpPr>
            <a:spLocks noChangeShapeType="1"/>
          </p:cNvSpPr>
          <p:nvPr/>
        </p:nvSpPr>
        <p:spPr bwMode="auto">
          <a:xfrm>
            <a:off x="807328" y="3880899"/>
            <a:ext cx="7920000" cy="0"/>
          </a:xfrm>
          <a:prstGeom prst="line">
            <a:avLst/>
          </a:prstGeom>
          <a:noFill/>
          <a:ln w="9525">
            <a:solidFill>
              <a:schemeClr val="accent5">
                <a:lumMod val="20000"/>
                <a:lumOff val="80000"/>
              </a:schemeClr>
            </a:solidFill>
            <a:prstDash val="dash"/>
            <a:round/>
          </a:ln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spcBef>
                <a:spcPct val="50000"/>
              </a:spcBef>
              <a:defRPr/>
            </a:pPr>
            <a:endParaRPr lang="en-US" sz="1200"/>
          </a:p>
        </p:txBody>
      </p:sp>
      <p:cxnSp>
        <p:nvCxnSpPr>
          <p:cNvPr id="72" name="Straight Arrow Connector 71"/>
          <p:cNvCxnSpPr>
            <a:stCxn id="64" idx="3"/>
            <a:endCxn id="85" idx="1"/>
          </p:cNvCxnSpPr>
          <p:nvPr/>
        </p:nvCxnSpPr>
        <p:spPr>
          <a:xfrm>
            <a:off x="1773738" y="2242502"/>
            <a:ext cx="172014" cy="0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Line 29"/>
          <p:cNvSpPr>
            <a:spLocks noChangeShapeType="1"/>
          </p:cNvSpPr>
          <p:nvPr/>
        </p:nvSpPr>
        <p:spPr bwMode="auto">
          <a:xfrm>
            <a:off x="817200" y="1894186"/>
            <a:ext cx="7920000" cy="0"/>
          </a:xfrm>
          <a:prstGeom prst="line">
            <a:avLst/>
          </a:prstGeom>
          <a:noFill/>
          <a:ln w="9525">
            <a:solidFill>
              <a:schemeClr val="accent5">
                <a:lumMod val="20000"/>
                <a:lumOff val="80000"/>
              </a:schemeClr>
            </a:solidFill>
            <a:prstDash val="dash"/>
            <a:round/>
          </a:ln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spcBef>
                <a:spcPct val="50000"/>
              </a:spcBef>
              <a:defRPr/>
            </a:pPr>
            <a:endParaRPr lang="en-US" sz="1200"/>
          </a:p>
        </p:txBody>
      </p:sp>
      <p:grpSp>
        <p:nvGrpSpPr>
          <p:cNvPr id="76" name="Group 75"/>
          <p:cNvGrpSpPr/>
          <p:nvPr/>
        </p:nvGrpSpPr>
        <p:grpSpPr>
          <a:xfrm>
            <a:off x="885426" y="2519996"/>
            <a:ext cx="683246" cy="582570"/>
            <a:chOff x="9832353" y="2297594"/>
            <a:chExt cx="683246" cy="582570"/>
          </a:xfrm>
        </p:grpSpPr>
        <p:sp>
          <p:nvSpPr>
            <p:cNvPr id="80" name="Vertical Scroll 79"/>
            <p:cNvSpPr/>
            <p:nvPr/>
          </p:nvSpPr>
          <p:spPr>
            <a:xfrm flipH="1" flipV="1">
              <a:off x="9832353" y="2297594"/>
              <a:ext cx="683246" cy="582570"/>
            </a:xfrm>
            <a:prstGeom prst="verticalScroll">
              <a:avLst/>
            </a:prstGeom>
            <a:solidFill>
              <a:schemeClr val="tx1"/>
            </a:solidFill>
            <a:ln w="952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 anchorCtr="0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sz="1200">
                <a:solidFill>
                  <a:schemeClr val="tx1"/>
                </a:solidFill>
              </a:endParaRPr>
            </a:p>
          </p:txBody>
        </p:sp>
        <p:sp>
          <p:nvSpPr>
            <p:cNvPr id="84" name="TextBox 83"/>
            <p:cNvSpPr txBox="1"/>
            <p:nvPr/>
          </p:nvSpPr>
          <p:spPr>
            <a:xfrm>
              <a:off x="9943143" y="2401549"/>
              <a:ext cx="461665" cy="350865"/>
            </a:xfrm>
            <a:prstGeom prst="rect">
              <a:avLst/>
            </a:prstGeom>
            <a:noFill/>
          </p:spPr>
          <p:txBody>
            <a:bodyPr wrap="none" lIns="0" tIns="36576" rIns="0" bIns="0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5000"/>
                </a:lnSpc>
                <a:spcAft>
                  <a:spcPts val="600"/>
                </a:spcAft>
                <a:buClr>
                  <a:schemeClr val="accent2"/>
                </a:buClr>
                <a:buSzPct val="70000"/>
              </a:pPr>
              <a:r>
                <a:rPr lang="zh-CN" altLang="en-US" sz="1200" smtClean="0">
                  <a:solidFill>
                    <a:schemeClr val="tx2"/>
                  </a:solidFill>
                </a:rPr>
                <a:t>采购</a:t>
              </a:r>
              <a:br>
                <a:rPr lang="en-US" altLang="zh-CN" sz="1200">
                  <a:solidFill>
                    <a:schemeClr val="tx2"/>
                  </a:solidFill>
                </a:rPr>
              </a:br>
              <a:r>
                <a:rPr lang="zh-CN" altLang="en-US" sz="1200" smtClean="0">
                  <a:solidFill>
                    <a:schemeClr val="tx2"/>
                  </a:solidFill>
                </a:rPr>
                <a:t>申请单</a:t>
              </a:r>
              <a:endParaRPr lang="en-US" sz="1200" smtClean="0">
                <a:solidFill>
                  <a:schemeClr val="tx2"/>
                </a:solidFill>
              </a:endParaRPr>
            </a:p>
          </p:txBody>
        </p:sp>
      </p:grpSp>
      <p:sp>
        <p:nvSpPr>
          <p:cNvPr id="85" name="Text Box 13"/>
          <p:cNvSpPr txBox="1">
            <a:spLocks noChangeArrowheads="1"/>
          </p:cNvSpPr>
          <p:nvPr/>
        </p:nvSpPr>
        <p:spPr bwMode="auto">
          <a:xfrm>
            <a:off x="1945752" y="2008502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squar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创建紧急采购订单</a:t>
            </a:r>
            <a:endParaRPr lang="en-US" altLang="zh-CN" sz="1000" b="1">
              <a:latin typeface="+mn-lt"/>
            </a:endParaRPr>
          </a:p>
        </p:txBody>
      </p:sp>
      <p:cxnSp>
        <p:nvCxnSpPr>
          <p:cNvPr id="87" name="Straight Arrow Connector 86"/>
          <p:cNvCxnSpPr>
            <a:stCxn id="85" idx="3"/>
            <a:endCxn id="88" idx="1"/>
          </p:cNvCxnSpPr>
          <p:nvPr/>
        </p:nvCxnSpPr>
        <p:spPr>
          <a:xfrm>
            <a:off x="2737752" y="2242502"/>
            <a:ext cx="167293" cy="0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8" name="Text Box 13"/>
          <p:cNvSpPr txBox="1">
            <a:spLocks noChangeArrowheads="1"/>
          </p:cNvSpPr>
          <p:nvPr/>
        </p:nvSpPr>
        <p:spPr bwMode="auto">
          <a:xfrm>
            <a:off x="2905045" y="2008502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squar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审批紧急采购订单</a:t>
            </a:r>
            <a:endParaRPr lang="en-US" altLang="zh-CN" sz="1000" b="1">
              <a:latin typeface="+mn-lt"/>
            </a:endParaRPr>
          </a:p>
        </p:txBody>
      </p:sp>
      <p:sp>
        <p:nvSpPr>
          <p:cNvPr id="90" name="Rectangle 3"/>
          <p:cNvSpPr>
            <a:spLocks noChangeArrowheads="1"/>
          </p:cNvSpPr>
          <p:nvPr/>
        </p:nvSpPr>
        <p:spPr bwMode="auto">
          <a:xfrm>
            <a:off x="457200" y="2887542"/>
            <a:ext cx="360000" cy="993357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accent1"/>
            </a:solidFill>
            <a:miter lim="800000"/>
          </a:ln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zh-CN" altLang="en-US" sz="1200" b="1" smtClean="0">
                <a:solidFill>
                  <a:schemeClr val="tx2"/>
                </a:solidFill>
              </a:rPr>
              <a:t>采购部</a:t>
            </a:r>
            <a:endParaRPr lang="en-US" altLang="zh-CN" sz="1200" b="1">
              <a:solidFill>
                <a:schemeClr val="tx2"/>
              </a:solidFill>
            </a:endParaRPr>
          </a:p>
        </p:txBody>
      </p:sp>
      <p:sp>
        <p:nvSpPr>
          <p:cNvPr id="91" name="Text Box 13"/>
          <p:cNvSpPr txBox="1">
            <a:spLocks noChangeArrowheads="1"/>
          </p:cNvSpPr>
          <p:nvPr/>
        </p:nvSpPr>
        <p:spPr bwMode="auto">
          <a:xfrm>
            <a:off x="3865915" y="2007534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squar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下达紧急采购订单</a:t>
            </a:r>
            <a:endParaRPr lang="en-US" altLang="zh-CN" sz="1000" b="1">
              <a:latin typeface="+mn-lt"/>
            </a:endParaRPr>
          </a:p>
        </p:txBody>
      </p:sp>
      <p:cxnSp>
        <p:nvCxnSpPr>
          <p:cNvPr id="92" name="Straight Arrow Connector 91"/>
          <p:cNvCxnSpPr>
            <a:stCxn id="88" idx="3"/>
            <a:endCxn id="91" idx="1"/>
          </p:cNvCxnSpPr>
          <p:nvPr/>
        </p:nvCxnSpPr>
        <p:spPr>
          <a:xfrm flipV="1">
            <a:off x="3697045" y="2241534"/>
            <a:ext cx="168870" cy="968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3" name="Text Box 13"/>
          <p:cNvSpPr txBox="1">
            <a:spLocks noChangeArrowheads="1"/>
          </p:cNvSpPr>
          <p:nvPr/>
        </p:nvSpPr>
        <p:spPr bwMode="auto">
          <a:xfrm>
            <a:off x="5109072" y="2007534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squar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填写紧急采购说明</a:t>
            </a:r>
            <a:endParaRPr lang="en-US" altLang="zh-CN" sz="1000" b="1">
              <a:latin typeface="+mn-lt"/>
            </a:endParaRPr>
          </a:p>
        </p:txBody>
      </p:sp>
      <p:sp>
        <p:nvSpPr>
          <p:cNvPr id="96" name="Text Box 13"/>
          <p:cNvSpPr txBox="1">
            <a:spLocks noChangeArrowheads="1"/>
          </p:cNvSpPr>
          <p:nvPr/>
        </p:nvSpPr>
        <p:spPr bwMode="auto">
          <a:xfrm>
            <a:off x="6098722" y="2008502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squar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提交紧急采购订单</a:t>
            </a:r>
            <a:endParaRPr lang="en-US" altLang="zh-CN" sz="1000" b="1">
              <a:latin typeface="+mn-lt"/>
            </a:endParaRPr>
          </a:p>
        </p:txBody>
      </p:sp>
      <p:cxnSp>
        <p:nvCxnSpPr>
          <p:cNvPr id="103" name="Straight Arrow Connector 102"/>
          <p:cNvCxnSpPr>
            <a:stCxn id="93" idx="3"/>
            <a:endCxn id="96" idx="1"/>
          </p:cNvCxnSpPr>
          <p:nvPr/>
        </p:nvCxnSpPr>
        <p:spPr>
          <a:xfrm>
            <a:off x="5901072" y="2241534"/>
            <a:ext cx="197650" cy="968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4" name="Group 103"/>
          <p:cNvGrpSpPr/>
          <p:nvPr/>
        </p:nvGrpSpPr>
        <p:grpSpPr>
          <a:xfrm>
            <a:off x="4380090" y="2304972"/>
            <a:ext cx="683246" cy="582570"/>
            <a:chOff x="9832353" y="2297594"/>
            <a:chExt cx="683246" cy="582570"/>
          </a:xfrm>
        </p:grpSpPr>
        <p:sp>
          <p:nvSpPr>
            <p:cNvPr id="105" name="Vertical Scroll 104"/>
            <p:cNvSpPr/>
            <p:nvPr/>
          </p:nvSpPr>
          <p:spPr>
            <a:xfrm flipH="1" flipV="1">
              <a:off x="9832353" y="2297594"/>
              <a:ext cx="683246" cy="582570"/>
            </a:xfrm>
            <a:prstGeom prst="verticalScroll">
              <a:avLst/>
            </a:prstGeom>
            <a:solidFill>
              <a:schemeClr val="tx1"/>
            </a:solidFill>
            <a:ln w="952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 anchorCtr="0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sz="1200">
                <a:solidFill>
                  <a:schemeClr val="tx1"/>
                </a:solidFill>
              </a:endParaRPr>
            </a:p>
          </p:txBody>
        </p:sp>
        <p:sp>
          <p:nvSpPr>
            <p:cNvPr id="106" name="TextBox 105"/>
            <p:cNvSpPr txBox="1"/>
            <p:nvPr/>
          </p:nvSpPr>
          <p:spPr>
            <a:xfrm>
              <a:off x="10020087" y="2401549"/>
              <a:ext cx="307777" cy="350865"/>
            </a:xfrm>
            <a:prstGeom prst="rect">
              <a:avLst/>
            </a:prstGeom>
            <a:noFill/>
          </p:spPr>
          <p:txBody>
            <a:bodyPr wrap="none" lIns="0" tIns="36576" rIns="0" bIns="0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5000"/>
                </a:lnSpc>
                <a:spcAft>
                  <a:spcPts val="600"/>
                </a:spcAft>
                <a:buClr>
                  <a:schemeClr val="accent2"/>
                </a:buClr>
                <a:buSzPct val="70000"/>
              </a:pPr>
              <a:r>
                <a:rPr lang="zh-CN" altLang="en-US" sz="1200" smtClean="0">
                  <a:solidFill>
                    <a:schemeClr val="tx2"/>
                  </a:solidFill>
                </a:rPr>
                <a:t>采购</a:t>
              </a:r>
              <a:br>
                <a:rPr lang="en-US" altLang="zh-CN" sz="1200">
                  <a:solidFill>
                    <a:schemeClr val="tx2"/>
                  </a:solidFill>
                </a:rPr>
              </a:br>
              <a:r>
                <a:rPr lang="zh-CN" altLang="en-US" sz="1200" smtClean="0">
                  <a:solidFill>
                    <a:schemeClr val="tx2"/>
                  </a:solidFill>
                </a:rPr>
                <a:t>订单</a:t>
              </a:r>
              <a:endParaRPr lang="en-US" sz="1200" smtClean="0">
                <a:solidFill>
                  <a:schemeClr val="tx2"/>
                </a:solidFill>
              </a:endParaRPr>
            </a:p>
          </p:txBody>
        </p:sp>
      </p:grpSp>
      <p:sp>
        <p:nvSpPr>
          <p:cNvPr id="107" name="Text Box 13"/>
          <p:cNvSpPr txBox="1">
            <a:spLocks noChangeArrowheads="1"/>
          </p:cNvSpPr>
          <p:nvPr/>
        </p:nvSpPr>
        <p:spPr bwMode="auto">
          <a:xfrm>
            <a:off x="925174" y="3150220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squar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转换生成采购订单</a:t>
            </a:r>
            <a:endParaRPr lang="en-US" altLang="zh-CN" sz="1000" b="1">
              <a:latin typeface="+mn-lt"/>
            </a:endParaRPr>
          </a:p>
        </p:txBody>
      </p:sp>
      <p:sp>
        <p:nvSpPr>
          <p:cNvPr id="108" name="Text Box 13"/>
          <p:cNvSpPr txBox="1">
            <a:spLocks noChangeArrowheads="1"/>
          </p:cNvSpPr>
          <p:nvPr/>
        </p:nvSpPr>
        <p:spPr bwMode="auto">
          <a:xfrm>
            <a:off x="2905045" y="3150220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squar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下达采购订单</a:t>
            </a:r>
            <a:endParaRPr lang="en-US" altLang="zh-CN" sz="1000" b="1">
              <a:latin typeface="+mn-lt"/>
            </a:endParaRPr>
          </a:p>
        </p:txBody>
      </p:sp>
      <p:sp>
        <p:nvSpPr>
          <p:cNvPr id="109" name="Text Box 13"/>
          <p:cNvSpPr txBox="1">
            <a:spLocks noChangeArrowheads="1"/>
          </p:cNvSpPr>
          <p:nvPr/>
        </p:nvSpPr>
        <p:spPr bwMode="auto">
          <a:xfrm>
            <a:off x="1945752" y="3150220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squar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审批采购订单</a:t>
            </a:r>
            <a:endParaRPr lang="en-US" altLang="zh-CN" sz="1000" b="1">
              <a:latin typeface="+mn-lt"/>
            </a:endParaRPr>
          </a:p>
        </p:txBody>
      </p:sp>
      <p:sp>
        <p:nvSpPr>
          <p:cNvPr id="111" name="Text Box 13"/>
          <p:cNvSpPr txBox="1">
            <a:spLocks noChangeArrowheads="1"/>
          </p:cNvSpPr>
          <p:nvPr/>
        </p:nvSpPr>
        <p:spPr bwMode="auto">
          <a:xfrm>
            <a:off x="3865915" y="3150220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squar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获取供应商反馈</a:t>
            </a:r>
            <a:endParaRPr lang="en-US" altLang="zh-CN" sz="1000" b="1">
              <a:latin typeface="+mn-lt"/>
            </a:endParaRPr>
          </a:p>
        </p:txBody>
      </p:sp>
      <p:grpSp>
        <p:nvGrpSpPr>
          <p:cNvPr id="112" name="Group 111"/>
          <p:cNvGrpSpPr/>
          <p:nvPr/>
        </p:nvGrpSpPr>
        <p:grpSpPr>
          <a:xfrm>
            <a:off x="3197865" y="3430890"/>
            <a:ext cx="683246" cy="582570"/>
            <a:chOff x="9832353" y="2297594"/>
            <a:chExt cx="683246" cy="582570"/>
          </a:xfrm>
        </p:grpSpPr>
        <p:sp>
          <p:nvSpPr>
            <p:cNvPr id="113" name="Vertical Scroll 112"/>
            <p:cNvSpPr/>
            <p:nvPr/>
          </p:nvSpPr>
          <p:spPr>
            <a:xfrm flipH="1" flipV="1">
              <a:off x="9832353" y="2297594"/>
              <a:ext cx="683246" cy="582570"/>
            </a:xfrm>
            <a:prstGeom prst="verticalScroll">
              <a:avLst/>
            </a:prstGeom>
            <a:solidFill>
              <a:schemeClr val="tx1"/>
            </a:solidFill>
            <a:ln w="952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 anchorCtr="0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sz="1200">
                <a:solidFill>
                  <a:schemeClr val="tx1"/>
                </a:solidFill>
              </a:endParaRPr>
            </a:p>
          </p:txBody>
        </p:sp>
        <p:sp>
          <p:nvSpPr>
            <p:cNvPr id="114" name="TextBox 113"/>
            <p:cNvSpPr txBox="1"/>
            <p:nvPr/>
          </p:nvSpPr>
          <p:spPr>
            <a:xfrm>
              <a:off x="10020087" y="2401549"/>
              <a:ext cx="307777" cy="350865"/>
            </a:xfrm>
            <a:prstGeom prst="rect">
              <a:avLst/>
            </a:prstGeom>
            <a:noFill/>
          </p:spPr>
          <p:txBody>
            <a:bodyPr wrap="none" lIns="0" tIns="36576" rIns="0" bIns="0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5000"/>
                </a:lnSpc>
                <a:spcAft>
                  <a:spcPts val="600"/>
                </a:spcAft>
                <a:buClr>
                  <a:schemeClr val="accent2"/>
                </a:buClr>
                <a:buSzPct val="70000"/>
              </a:pPr>
              <a:r>
                <a:rPr lang="zh-CN" altLang="en-US" sz="1200" smtClean="0">
                  <a:solidFill>
                    <a:schemeClr val="tx2"/>
                  </a:solidFill>
                </a:rPr>
                <a:t>采购</a:t>
              </a:r>
              <a:br>
                <a:rPr lang="en-US" altLang="zh-CN" sz="1200">
                  <a:solidFill>
                    <a:schemeClr val="tx2"/>
                  </a:solidFill>
                </a:rPr>
              </a:br>
              <a:r>
                <a:rPr lang="zh-CN" altLang="en-US" sz="1200" smtClean="0">
                  <a:solidFill>
                    <a:schemeClr val="tx2"/>
                  </a:solidFill>
                </a:rPr>
                <a:t>订单</a:t>
              </a:r>
              <a:endParaRPr lang="en-US" sz="1200" smtClean="0">
                <a:solidFill>
                  <a:schemeClr val="tx2"/>
                </a:solidFill>
              </a:endParaRPr>
            </a:p>
          </p:txBody>
        </p:sp>
      </p:grpSp>
      <p:cxnSp>
        <p:nvCxnSpPr>
          <p:cNvPr id="116" name="Straight Arrow Connector 115"/>
          <p:cNvCxnSpPr>
            <a:stCxn id="107" idx="3"/>
            <a:endCxn id="109" idx="1"/>
          </p:cNvCxnSpPr>
          <p:nvPr/>
        </p:nvCxnSpPr>
        <p:spPr>
          <a:xfrm>
            <a:off x="1717174" y="3384220"/>
            <a:ext cx="228578" cy="0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>
            <a:stCxn id="109" idx="3"/>
            <a:endCxn id="108" idx="1"/>
          </p:cNvCxnSpPr>
          <p:nvPr/>
        </p:nvCxnSpPr>
        <p:spPr>
          <a:xfrm>
            <a:off x="2737752" y="3384220"/>
            <a:ext cx="167293" cy="0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Straight Arrow Connector 117"/>
          <p:cNvCxnSpPr>
            <a:stCxn id="108" idx="3"/>
            <a:endCxn id="111" idx="1"/>
          </p:cNvCxnSpPr>
          <p:nvPr/>
        </p:nvCxnSpPr>
        <p:spPr>
          <a:xfrm>
            <a:off x="3697045" y="3384220"/>
            <a:ext cx="168870" cy="0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Straight Arrow Connector 118"/>
          <p:cNvCxnSpPr>
            <a:stCxn id="91" idx="3"/>
            <a:endCxn id="93" idx="1"/>
          </p:cNvCxnSpPr>
          <p:nvPr/>
        </p:nvCxnSpPr>
        <p:spPr>
          <a:xfrm>
            <a:off x="4657915" y="2241534"/>
            <a:ext cx="451157" cy="0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0" name="Text Box 13"/>
          <p:cNvSpPr txBox="1">
            <a:spLocks noChangeArrowheads="1"/>
          </p:cNvSpPr>
          <p:nvPr/>
        </p:nvSpPr>
        <p:spPr bwMode="auto">
          <a:xfrm>
            <a:off x="6098722" y="3150220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squar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更新预算占用</a:t>
            </a:r>
            <a:endParaRPr lang="en-US" altLang="zh-CN" sz="1000" b="1">
              <a:latin typeface="+mn-lt"/>
            </a:endParaRPr>
          </a:p>
        </p:txBody>
      </p:sp>
      <p:cxnSp>
        <p:nvCxnSpPr>
          <p:cNvPr id="121" name="Straight Arrow Connector 120"/>
          <p:cNvCxnSpPr>
            <a:stCxn id="111" idx="3"/>
            <a:endCxn id="120" idx="1"/>
          </p:cNvCxnSpPr>
          <p:nvPr/>
        </p:nvCxnSpPr>
        <p:spPr>
          <a:xfrm>
            <a:off x="4657915" y="3384220"/>
            <a:ext cx="1440807" cy="0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Text Box 13"/>
          <p:cNvSpPr txBox="1">
            <a:spLocks noChangeArrowheads="1"/>
          </p:cNvSpPr>
          <p:nvPr/>
        </p:nvSpPr>
        <p:spPr bwMode="auto">
          <a:xfrm>
            <a:off x="7133975" y="3150220"/>
            <a:ext cx="792000" cy="468000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square" anchor="ctr">
            <a:noAutofit/>
          </a:bodyPr>
          <a:lstStyle>
            <a:defPPr>
              <a:defRPr lang="en-US"/>
            </a:defPPr>
            <a:lvl1pPr marL="115888" indent="-115888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0" latinLnBrk="0" hangingPunct="0"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indent="0" eaLnBrk="1" hangingPunct="1">
              <a:spcBef>
                <a:spcPct val="25000"/>
              </a:spcBef>
              <a:buClr>
                <a:schemeClr val="tx1"/>
              </a:buClr>
            </a:pPr>
            <a:r>
              <a:rPr lang="zh-CN" altLang="en-US" sz="1000" b="1" smtClean="0">
                <a:latin typeface="+mn-lt"/>
              </a:rPr>
              <a:t>归档 </a:t>
            </a:r>
            <a:r>
              <a:rPr lang="en-US" altLang="zh-CN" sz="1000" b="1" smtClean="0">
                <a:latin typeface="+mn-lt"/>
              </a:rPr>
              <a:t>/ </a:t>
            </a:r>
            <a:br>
              <a:rPr lang="en-US" altLang="zh-CN" sz="1000" b="1" smtClean="0">
                <a:latin typeface="+mn-lt"/>
              </a:rPr>
            </a:br>
            <a:r>
              <a:rPr lang="zh-CN" altLang="en-US" sz="1000" b="1" smtClean="0">
                <a:latin typeface="+mn-lt"/>
              </a:rPr>
              <a:t>跟踪</a:t>
            </a:r>
            <a:endParaRPr lang="en-US" altLang="zh-CN" sz="1000" b="1">
              <a:latin typeface="+mn-lt"/>
            </a:endParaRPr>
          </a:p>
        </p:txBody>
      </p:sp>
      <p:cxnSp>
        <p:nvCxnSpPr>
          <p:cNvPr id="123" name="Straight Arrow Connector 122"/>
          <p:cNvCxnSpPr>
            <a:stCxn id="120" idx="3"/>
            <a:endCxn id="122" idx="1"/>
          </p:cNvCxnSpPr>
          <p:nvPr/>
        </p:nvCxnSpPr>
        <p:spPr>
          <a:xfrm>
            <a:off x="6890722" y="3384220"/>
            <a:ext cx="243253" cy="0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>
            <a:stCxn id="96" idx="2"/>
            <a:endCxn id="120" idx="0"/>
          </p:cNvCxnSpPr>
          <p:nvPr/>
        </p:nvCxnSpPr>
        <p:spPr>
          <a:xfrm flipH="1">
            <a:off x="6494722" y="2476502"/>
            <a:ext cx="0" cy="673718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Straight Arrow Connector 124"/>
          <p:cNvCxnSpPr>
            <a:stCxn id="91" idx="2"/>
            <a:endCxn id="111" idx="0"/>
          </p:cNvCxnSpPr>
          <p:nvPr/>
        </p:nvCxnSpPr>
        <p:spPr>
          <a:xfrm flipH="1">
            <a:off x="4261915" y="2475534"/>
            <a:ext cx="0" cy="674686"/>
          </a:xfrm>
          <a:prstGeom prst="straightConnector1">
            <a:avLst/>
          </a:prstGeom>
          <a:ln w="952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6" name="Rectangle 125"/>
          <p:cNvSpPr/>
          <p:nvPr/>
        </p:nvSpPr>
        <p:spPr>
          <a:xfrm>
            <a:off x="1892863" y="2994566"/>
            <a:ext cx="584791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b="1" smtClean="0">
                <a:solidFill>
                  <a:schemeClr val="tx2"/>
                </a:solidFill>
              </a:rPr>
              <a:t>ERP</a:t>
            </a:r>
            <a:endParaRPr lang="en-US" sz="1000" b="1">
              <a:solidFill>
                <a:schemeClr val="tx2"/>
              </a:solidFill>
            </a:endParaRPr>
          </a:p>
        </p:txBody>
      </p:sp>
      <p:sp>
        <p:nvSpPr>
          <p:cNvPr id="127" name="Rectangle 126"/>
          <p:cNvSpPr/>
          <p:nvPr/>
        </p:nvSpPr>
        <p:spPr>
          <a:xfrm>
            <a:off x="888163" y="2994566"/>
            <a:ext cx="584791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b="1" smtClean="0">
                <a:solidFill>
                  <a:schemeClr val="tx2"/>
                </a:solidFill>
              </a:rPr>
              <a:t>ERP</a:t>
            </a:r>
            <a:endParaRPr lang="en-US" sz="1000" b="1">
              <a:solidFill>
                <a:schemeClr val="tx2"/>
              </a:solidFill>
            </a:endParaRPr>
          </a:p>
        </p:txBody>
      </p:sp>
      <p:sp>
        <p:nvSpPr>
          <p:cNvPr id="129" name="Rectangle 128"/>
          <p:cNvSpPr/>
          <p:nvPr/>
        </p:nvSpPr>
        <p:spPr>
          <a:xfrm>
            <a:off x="2871376" y="2994566"/>
            <a:ext cx="584791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b="1" smtClean="0">
                <a:solidFill>
                  <a:schemeClr val="tx2"/>
                </a:solidFill>
              </a:rPr>
              <a:t>ERP</a:t>
            </a:r>
            <a:endParaRPr lang="en-US" sz="1000" b="1">
              <a:solidFill>
                <a:schemeClr val="tx2"/>
              </a:solidFill>
            </a:endParaRPr>
          </a:p>
        </p:txBody>
      </p:sp>
      <p:sp>
        <p:nvSpPr>
          <p:cNvPr id="131" name="Rectangle 130"/>
          <p:cNvSpPr/>
          <p:nvPr/>
        </p:nvSpPr>
        <p:spPr>
          <a:xfrm>
            <a:off x="5882985" y="2994566"/>
            <a:ext cx="584791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b="1" smtClean="0">
                <a:solidFill>
                  <a:schemeClr val="tx2"/>
                </a:solidFill>
              </a:rPr>
              <a:t>ERP</a:t>
            </a:r>
            <a:endParaRPr lang="en-US" sz="1000" b="1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5005795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https://d.book118.com/576043155104010055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NAME" val="Arrow"/>
</p:tagLst>
</file>

<file path=ppt/tags/tag2.xml><?xml version="1.0" encoding="utf-8"?>
<p:tagLst xmlns:p="http://schemas.openxmlformats.org/presentationml/2006/main">
  <p:tag name="NAME" val="Arrow"/>
</p:tagLst>
</file>

<file path=ppt/tags/tag3.xml><?xml version="1.0" encoding="utf-8"?>
<p:tagLst xmlns:p="http://schemas.openxmlformats.org/presentationml/2006/main">
  <p:tag name="NAME" val="Arrow"/>
</p:tagLst>
</file>

<file path=ppt/tags/tag4.xml><?xml version="1.0" encoding="utf-8"?>
<p:tagLst xmlns:p="http://schemas.openxmlformats.org/presentationml/2006/main">
  <p:tag name="NAME" val="Arrow"/>
</p:tagLst>
</file>

<file path=ppt/tags/tag5.xml><?xml version="1.0" encoding="utf-8"?>
<p:tagLst xmlns:p="http://schemas.openxmlformats.org/presentationml/2006/main">
  <p:tag name="NAME" val="Arrow"/>
</p:tagLst>
</file>

<file path=ppt/tags/tag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EY dark print">
  <a:themeElements>
    <a:clrScheme name="Custom 2">
      <a:dk1>
        <a:srgbClr val="FFFFFF"/>
      </a:dk1>
      <a:lt1>
        <a:srgbClr val="FFFFFF"/>
      </a:lt1>
      <a:dk2>
        <a:srgbClr val="333333"/>
      </a:dk2>
      <a:lt2>
        <a:srgbClr val="FFE600"/>
      </a:lt2>
      <a:accent1>
        <a:srgbClr val="808080"/>
      </a:accent1>
      <a:accent2>
        <a:srgbClr val="FFE600"/>
      </a:accent2>
      <a:accent3>
        <a:srgbClr val="999999"/>
      </a:accent3>
      <a:accent4>
        <a:srgbClr val="F0F0F0"/>
      </a:accent4>
      <a:accent5>
        <a:srgbClr val="00A3AE"/>
      </a:accent5>
      <a:accent6>
        <a:srgbClr val="C0C0C0"/>
      </a:accent6>
      <a:hlink>
        <a:srgbClr val="336699"/>
      </a:hlink>
      <a:folHlink>
        <a:srgbClr val="91278F"/>
      </a:folHlink>
    </a:clrScheme>
    <a:fontScheme name="EY default">
      <a:majorFont>
        <a:latin typeface="Arial"/>
        <a:ea typeface="黑体"/>
        <a:cs typeface="Arial"/>
      </a:majorFont>
      <a:minorFont>
        <a:latin typeface="Arial"/>
        <a:ea typeface="黑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noFill/>
        <a:ln w="9525">
          <a:solidFill>
            <a:schemeClr val="accent1"/>
          </a:solidFill>
        </a:ln>
      </a:spPr>
      <a:bodyPr rtlCol="0" anchor="t" anchorCtr="0"/>
      <a:lstStyle>
        <a:defPPr algn="ctr">
          <a:defRPr sz="1200" dirty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9525">
          <a:solidFill>
            <a:schemeClr val="accent1"/>
          </a:solidFill>
          <a:tailEnd type="none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0" tIns="36576" rIns="0" bIns="0" rtlCol="0">
        <a:spAutoFit/>
      </a:bodyPr>
      <a:lstStyle>
        <a:defPPr marL="285750" indent="-285750">
          <a:lnSpc>
            <a:spcPct val="85000"/>
          </a:lnSpc>
          <a:spcAft>
            <a:spcPts val="600"/>
          </a:spcAft>
          <a:buClr>
            <a:schemeClr val="accent2"/>
          </a:buClr>
          <a:buSzPct val="70000"/>
          <a:buFont typeface="Arial" pitchFamily="34" charset="0"/>
          <a:buChar char="►"/>
          <a:defRPr sz="1200" dirty="0" smtClean="0"/>
        </a:defPPr>
      </a:lstStyle>
    </a:txDef>
  </a:objectDefaults>
  <a:custClrLst>
    <a:custClr name="EY Special Use Red">
      <a:srgbClr val="F04C3E"/>
    </a:custClr>
    <a:custClr name="EY Special Use Blue 50%">
      <a:srgbClr val="7FD1D6"/>
    </a:custClr>
    <a:custClr name="EY Special Use Purple">
      <a:srgbClr val="91278F"/>
    </a:custClr>
    <a:custClr name="EY Special Use Purple 50%">
      <a:srgbClr val="C893C7"/>
    </a:custClr>
    <a:custClr name="EY Special Use Green">
      <a:srgbClr val="2C973E"/>
    </a:custClr>
    <a:custClr name="EY Special Use Green 50%">
      <a:srgbClr val="95CB89"/>
    </a:custClr>
    <a:custClr name="EY Yellow 50%">
      <a:srgbClr val="FFF27F"/>
    </a:custClr>
    <a:custClr name="EY Special Use Lilac">
      <a:srgbClr val="AC98DB"/>
    </a:custClr>
    <a:custClr name="EY Special Use Lilac 50%">
      <a:srgbClr val="D8D2E0"/>
    </a:custClr>
    <a:custClr name="EY Link Blue">
      <a:srgbClr val="336699"/>
    </a:custClr>
  </a:custClr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黑体</vt:lpstr>
      <vt:lpstr>Wingdings</vt:lpstr>
      <vt:lpstr>SimSun</vt:lpstr>
      <vt:lpstr>Office Theme</vt:lpstr>
      <vt:lpstr>采购流程风险与控制</vt:lpstr>
      <vt:lpstr>目录</vt:lpstr>
      <vt:lpstr>采购业务概述 - 领先实践的采购业务模型</vt:lpstr>
      <vt:lpstr>采购业务概述 - 采购业务流程分类</vt:lpstr>
      <vt:lpstr>采购业务概述 - 采购业务流程（1级流程）</vt:lpstr>
      <vt:lpstr>采购业务概述 - IT系统对采购业务流程的支撑</vt:lpstr>
      <vt:lpstr>目录</vt:lpstr>
      <vt:lpstr>采购业务风险 - ①采购申请流程、风险与常规控制点</vt:lpstr>
      <vt:lpstr>采购业务风险 - ①采购申请流程IT系统支持与系统控制点</vt:lpstr>
      <vt:lpstr>采购业务风险 - ②采购寻源流程、风险与常规控制点</vt:lpstr>
      <vt:lpstr>采购业务风险 - ②采购寻源流程IT系统支持与系统控制点</vt:lpstr>
      <vt:lpstr>采购业务风险 - ③采购订单流程、风险与常规控制点</vt:lpstr>
      <vt:lpstr>采购业务风险 - ③采购订单流程IT系统支持与系统控制点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2024-09-22T20:30:50.607</cp:lastPrinted>
  <dcterms:created xsi:type="dcterms:W3CDTF">2024-09-22T12:30:50Z</dcterms:created>
  <dcterms:modified xsi:type="dcterms:W3CDTF">2024-09-22T12:30:52Z</dcterms:modified>
</cp:coreProperties>
</file>