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9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1506" name="页眉占位符 21505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21508" name="幻灯片图像占位符 21507"/>
          <p:cNvSpPr>
            <a:spLocks noRot="1" noTextEdi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21509" name="文本占位符 21508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21510" name="页脚占位符 21509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21511" name="灯片编号占位符 21510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 b="0">
                <a:ea typeface="宋体" panose="02010600030101010101" pitchFamily="2" charset="-122"/>
              </a:rPr>
              <a:t/>
            </a:fld>
            <a:endParaRPr lang="zh-CN" altLang="en-US" sz="1200" b="0"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 b="0">
                <a:ea typeface="宋体" panose="02010600030101010101" pitchFamily="2" charset="-122"/>
              </a:rPr>
              <a:t>19</a:t>
            </a:fld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189442" name="Rectangle 7"/>
          <p:cNvSpPr txBox="1">
            <a:spLocks noGrp="1"/>
          </p:cNvSpPr>
          <p:nvPr/>
        </p:nvSpPr>
        <p:spPr>
          <a:xfrm>
            <a:off x="5179484" y="6513910"/>
            <a:ext cx="3962400" cy="3429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en-US" altLang="zh-CN" sz="1200" b="0">
                <a:ea typeface="宋体" panose="02010600030101010101" pitchFamily="2" charset="-122"/>
              </a:rPr>
              <a:t>19</a:t>
            </a:fld>
            <a:endParaRPr lang="en-US" altLang="zh-CN" sz="1200" b="0">
              <a:ea typeface="宋体" panose="02010600030101010101" pitchFamily="2" charset="-122"/>
            </a:endParaRPr>
          </a:p>
        </p:txBody>
      </p:sp>
      <p:sp>
        <p:nvSpPr>
          <p:cNvPr id="189443" name="Rectangle 2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89444" name="Rectangle 3"/>
          <p:cNvSpPr>
            <a:spLocks noGrp="1"/>
          </p:cNvSpPr>
          <p:nvPr>
            <p:ph type="body" idx="1"/>
          </p:nvPr>
        </p:nvSpPr>
        <p:spPr/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>
                <a:ea typeface="宋体" panose="02010600030101010101" pitchFamily="2" charset="-122"/>
              </a:rPr>
              <a:t>药物预防方法包括普通肝素，低分子肝素，维生素</a:t>
            </a:r>
            <a:r>
              <a:rPr lang="en-US" altLang="zh-CN">
                <a:ea typeface="宋体" panose="02010600030101010101" pitchFamily="2" charset="-122"/>
              </a:rPr>
              <a:t>K</a:t>
            </a:r>
            <a:r>
              <a:rPr lang="zh-CN" altLang="en-US">
                <a:ea typeface="宋体" panose="02010600030101010101" pitchFamily="2" charset="-122"/>
              </a:rPr>
              <a:t>拮抗剂和磺达肝癸钠，以及一些新型的抗凝药物。速碧林等低分子肝素比较普通肝素使用更方便，并且严重出血并发症较少，较安全。磺达肝癸钠于</a:t>
            </a:r>
            <a:r>
              <a:rPr lang="en-US" altLang="zh-CN">
                <a:ea typeface="宋体" panose="02010600030101010101" pitchFamily="2" charset="-122"/>
              </a:rPr>
              <a:t>2008</a:t>
            </a:r>
            <a:r>
              <a:rPr lang="zh-CN" altLang="en-US">
                <a:ea typeface="宋体" panose="02010600030101010101" pitchFamily="2" charset="-122"/>
              </a:rPr>
              <a:t>年上市，是第一个选择性</a:t>
            </a:r>
            <a:r>
              <a:rPr lang="en-US" altLang="zh-CN">
                <a:ea typeface="宋体" panose="02010600030101010101" pitchFamily="2" charset="-122"/>
              </a:rPr>
              <a:t>Xa</a:t>
            </a:r>
            <a:r>
              <a:rPr lang="zh-CN" altLang="en-US">
                <a:ea typeface="宋体" panose="02010600030101010101" pitchFamily="2" charset="-122"/>
              </a:rPr>
              <a:t>因子抑制剂，较依诺肝素更显著降低骨科大手术后</a:t>
            </a:r>
            <a:r>
              <a:rPr lang="en-US" altLang="zh-CN">
                <a:ea typeface="宋体" panose="02010600030101010101" pitchFamily="2" charset="-122"/>
              </a:rPr>
              <a:t>VTE</a:t>
            </a:r>
            <a:r>
              <a:rPr lang="zh-CN" altLang="en-US">
                <a:ea typeface="宋体" panose="02010600030101010101" pitchFamily="2" charset="-122"/>
              </a:rPr>
              <a:t>的发生，并且安全性优良。</a:t>
            </a:r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DF7C5-18DB-4C06-8AA8-9B3907AAB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AB14-AAA3-477E-BBBD-DFEAA065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D4C53-4BAB-470A-96F7-8A18D84C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29D0-6CCC-4680-97C0-673D6647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2EBEC-F9AF-4EB3-8BA1-E4F984D4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8FC31-040A-4C50-B0D8-C50F3CD3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51014-AE83-48E7-B75C-20871698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077F6-1F94-4E0E-A758-CEF2CE8C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C1185-2D59-4432-A8C2-11FBA143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A705D-59BC-4272-B153-9364AF18D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D1A2-9C94-40E3-959B-B5382909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/>
      <p:sp>
        <p:nvSpPr>
          <p:cNvPr id="39938" name="标题 3993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>
                <a:srgbClr val="000000"/>
              </a:buClr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9939" name="副标题 39938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>
              <a:buClr>
                <a:srgbClr val="FFFFFF"/>
              </a:buClr>
              <a:buSzTx/>
              <a:buFontTx/>
              <a:buNone/>
              <a:defRPr/>
            </a:lvl1pPr>
            <a:lvl2pPr marL="457200" lvl="1" indent="0" algn="ctr">
              <a:buClr>
                <a:srgbClr val="FFFFFF"/>
              </a:buClr>
              <a:buSzTx/>
              <a:buFontTx/>
              <a:buNone/>
              <a:defRPr/>
            </a:lvl2pPr>
            <a:lvl3pPr marL="914400" lvl="2" indent="0" algn="ctr">
              <a:buClr>
                <a:srgbClr val="FFFFFF"/>
              </a:buClr>
              <a:buSzTx/>
              <a:buFontTx/>
              <a:buNone/>
              <a:defRPr/>
            </a:lvl3pPr>
            <a:lvl4pPr marL="1371600" lvl="3" indent="0" algn="ctr">
              <a:buClr>
                <a:srgbClr val="FFFFFF"/>
              </a:buClr>
              <a:buSzTx/>
              <a:buFontTx/>
              <a:buNone/>
              <a:defRPr/>
            </a:lvl4pPr>
            <a:lvl5pPr marL="1828800" lvl="4" indent="0" algn="ctr">
              <a:buClr>
                <a:srgbClr val="FFFFFF"/>
              </a:buClr>
              <a:buSzTx/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9940" name="日期占位符 39939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ea typeface="宋体" panose="02010600030101010101" pitchFamily="2" charset="-122"/>
              </a:defRPr>
            </a:lvl1pPr>
          </a:lstStyle>
          <a:p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9941" name="页脚占位符 3994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ea typeface="宋体" panose="02010600030101010101" pitchFamily="2" charset="-122"/>
              </a:defRPr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9942" name="灯片编号占位符 3994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ea typeface="宋体" panose="02010600030101010101" pitchFamily="2" charset="-122"/>
              </a:defRPr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20343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438628" y="274638"/>
            <a:ext cx="1581547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652956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/>
      <p:sp>
        <p:nvSpPr>
          <p:cNvPr id="39938" name="标题 3993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>
                <a:srgbClr val="000000"/>
              </a:buClr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9939" name="副标题 39938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>
              <a:buClr>
                <a:srgbClr val="FFFFFF"/>
              </a:buClr>
              <a:buSzTx/>
              <a:buFontTx/>
              <a:buNone/>
              <a:defRPr/>
            </a:lvl1pPr>
            <a:lvl2pPr marL="457200" lvl="1" indent="0" algn="ctr">
              <a:buClr>
                <a:srgbClr val="FFFFFF"/>
              </a:buClr>
              <a:buSzTx/>
              <a:buFontTx/>
              <a:buNone/>
              <a:defRPr/>
            </a:lvl2pPr>
            <a:lvl3pPr marL="914400" lvl="2" indent="0" algn="ctr">
              <a:buClr>
                <a:srgbClr val="FFFFFF"/>
              </a:buClr>
              <a:buSzTx/>
              <a:buFontTx/>
              <a:buNone/>
              <a:defRPr/>
            </a:lvl3pPr>
            <a:lvl4pPr marL="1371600" lvl="3" indent="0" algn="ctr">
              <a:buClr>
                <a:srgbClr val="FFFFFF"/>
              </a:buClr>
              <a:buSzTx/>
              <a:buFontTx/>
              <a:buNone/>
              <a:defRPr/>
            </a:lvl4pPr>
            <a:lvl5pPr marL="1828800" lvl="4" indent="0" algn="ctr">
              <a:buClr>
                <a:srgbClr val="FFFFFF"/>
              </a:buClr>
              <a:buSzTx/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9940" name="日期占位符 39939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ea typeface="宋体" panose="02010600030101010101" pitchFamily="2" charset="-122"/>
              </a:defRPr>
            </a:lvl1pPr>
          </a:lstStyle>
          <a:p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9941" name="页脚占位符 3994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ea typeface="宋体" panose="02010600030101010101" pitchFamily="2" charset="-122"/>
              </a:defRPr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9942" name="灯片编号占位符 3994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ea typeface="宋体" panose="02010600030101010101" pitchFamily="2" charset="-122"/>
              </a:defRPr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20343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438628" y="274638"/>
            <a:ext cx="1581547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652956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3.xml" /><Relationship Id="rId14" Type="http://schemas.openxmlformats.org/officeDocument/2006/relationships/tags" Target="../tags/tag4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None/>
        <a:defRPr sz="32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None/>
        <a:defRPr sz="32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2.jpeg" /><Relationship Id="rId4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5153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标题 40961"/>
          <p:cNvSpPr>
            <a:spLocks noGrp="1"/>
          </p:cNvSpPr>
          <p:nvPr>
            <p:ph type="ctrTitle"/>
          </p:nvPr>
        </p:nvSpPr>
        <p:spPr>
          <a:xfrm>
            <a:off x="959485" y="1988820"/>
            <a:ext cx="7224395" cy="1152525"/>
          </a:xfrm>
        </p:spPr>
        <p:txBody>
          <a:bodyPr anchor="ctr" anchorCtr="0"/>
          <a:lstStyle/>
          <a:p>
            <a:pPr algn="ctr" defTabSz="914400">
              <a:buSzTx/>
              <a:buFontTx/>
              <a:buNone/>
            </a:pPr>
            <a:r>
              <a:rPr lang="zh-CN" altLang="en-US" sz="4400" b="1" kern="1200" baseline="0">
                <a:solidFill>
                  <a:schemeClr val="bg2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静脉血栓栓塞症防治策略</a:t>
            </a:r>
            <a:endParaRPr lang="zh-CN" altLang="en-US" sz="4400" b="1" kern="1200" baseline="0">
              <a:solidFill>
                <a:schemeClr val="bg2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218" name="Rectangle 3"/>
          <p:cNvSpPr/>
          <p:nvPr/>
        </p:nvSpPr>
        <p:spPr>
          <a:xfrm>
            <a:off x="250825" y="2012950"/>
            <a:ext cx="8714105" cy="42957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80000"/>
              </a:lnSpc>
            </a:pPr>
            <a:endParaRPr lang="en-US" altLang="zh-CN" sz="2000" b="0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静脉血栓栓塞症   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(VTE)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下肢深静脉血栓形成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(LDVT)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上肢深静脉血栓形成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(UEDVT)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肺栓塞症		  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(PE)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VTE = LDVT + UEDVT + PE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与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在发病上的一致性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   ——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同一疾病在不同阶段、不同部位表现形式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7219" name="标题 1"/>
          <p:cNvSpPr/>
          <p:nvPr/>
        </p:nvSpPr>
        <p:spPr>
          <a:xfrm>
            <a:off x="179388" y="548640"/>
            <a:ext cx="7467600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概述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"/>
          <p:cNvSpPr>
            <a:spLocks noGrp="1"/>
          </p:cNvSpPr>
          <p:nvPr>
            <p:ph type="title"/>
          </p:nvPr>
        </p:nvSpPr>
        <p:spPr>
          <a:xfrm>
            <a:off x="568325" y="1179513"/>
            <a:ext cx="7345363" cy="65405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</a:t>
            </a:r>
            <a:r>
              <a:rPr kumimoji="0" lang="zh-CN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Times New Roman" panose="02020603050405020304" charset="0"/>
                <a:ea typeface="宋体" panose="02010600030101010101" pitchFamily="2" charset="-122"/>
                <a:cs typeface="+mj-cs"/>
              </a:rPr>
              <a:t>深静脉血栓形成</a:t>
            </a: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Times New Roman" panose="02020603050405020304" charset="0"/>
                <a:ea typeface="宋体" panose="02010600030101010101" pitchFamily="2" charset="-122"/>
                <a:cs typeface="+mj-cs"/>
              </a:rPr>
              <a:t>定义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Times New Roman" panose="02020603050405020304" charset="0"/>
              <a:ea typeface="宋体" panose="02010600030101010101" pitchFamily="2" charset="-122"/>
              <a:cs typeface="+mj-cs"/>
            </a:endParaRPr>
          </a:p>
        </p:txBody>
      </p:sp>
      <p:sp>
        <p:nvSpPr>
          <p:cNvPr id="4099" name="内容占位符 2"/>
          <p:cNvSpPr>
            <a:spLocks noGrp="1"/>
          </p:cNvSpPr>
          <p:nvPr>
            <p:ph idx="1"/>
          </p:nvPr>
        </p:nvSpPr>
        <p:spPr>
          <a:xfrm>
            <a:off x="457200" y="2459038"/>
            <a:ext cx="8229600" cy="31718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深静脉血栓形成（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deep vein thrombosis,DVT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）是指血液在深静脉腔内不正常凝结，阻塞静脉管腔，导致静脉回流障碍，如未及时治疗，急性期可并发肺栓塞（致死性和非致死性），后期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可导致深静脉血栓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后综合征，影响生活和工作。全身主干静脉均可发病，尤其多见于下肢。</a:t>
            </a:r>
            <a:endParaRPr kumimoji="0" lang="zh-CN" altLang="en-US" sz="2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>
            <a:spLocks noGrp="1"/>
          </p:cNvSpPr>
          <p:nvPr>
            <p:ph type="title"/>
          </p:nvPr>
        </p:nvSpPr>
        <p:spPr>
          <a:xfrm>
            <a:off x="698500" y="1257300"/>
            <a:ext cx="7345363" cy="65405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0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深静脉血栓后综合征</a:t>
            </a:r>
            <a:endParaRPr kumimoji="0" lang="zh-CN" altLang="zh-CN" sz="4000" b="1" i="0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sp>
        <p:nvSpPr>
          <p:cNvPr id="7170" name="内容占位符 2"/>
          <p:cNvSpPr>
            <a:spLocks noGrp="1"/>
          </p:cNvSpPr>
          <p:nvPr>
            <p:ph idx="1"/>
          </p:nvPr>
        </p:nvSpPr>
        <p:spPr>
          <a:xfrm>
            <a:off x="371475" y="2332038"/>
            <a:ext cx="8229600" cy="2976562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150000"/>
              </a:lnSpc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深静脉血栓后综合征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血栓形成后可溶解，但血栓常激发静脉壁和静脉周围组织的炎症反应，使血栓与静脉壁粘连，并逐渐纤维机化，最终形成边缘毛糙管径粗细不一的再通静脉。同时静脉瓣膜被破坏，导致继发性下肢深静脉瓣膜功能不全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131" name="内容占位符 2"/>
          <p:cNvSpPr>
            <a:spLocks noGrp="1"/>
          </p:cNvSpPr>
          <p:nvPr>
            <p:ph sz="quarter" idx="1"/>
          </p:nvPr>
        </p:nvSpPr>
        <p:spPr>
          <a:xfrm>
            <a:off x="395288" y="1124585"/>
            <a:ext cx="8675687" cy="4525963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从我们的临床所见看，下肢深静脉血栓最为常见，占全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部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95%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以上。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创伤、骨折、各种外科手术后、恶性肿瘤是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LDVT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最常见原因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恶性肿瘤、深静脉置管是上肢深静脉血栓形成最常见原因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下腔静脉血栓形成多见于下腔静脉滤器植入术后，可能是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血栓脱落堵塞滤器继发血栓形成，也可能是滤器置入部位原 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位血栓形成。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38" name="文本占位符 142337"/>
          <p:cNvSpPr>
            <a:spLocks noGrp="1"/>
          </p:cNvSpPr>
          <p:nvPr>
            <p:ph type="body" idx="4294967295"/>
          </p:nvPr>
        </p:nvSpPr>
        <p:spPr>
          <a:xfrm>
            <a:off x="0" y="2564765"/>
            <a:ext cx="9144000" cy="3441700"/>
          </a:xfrm>
        </p:spPr>
        <p:txBody>
          <a:bodyPr/>
          <a:lstStyle/>
          <a:p>
            <a:pPr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如不及时诊治，约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50%</a:t>
            </a:r>
            <a:r>
              <a:rPr lang="en-US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～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60%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的病人可并发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，其中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4%</a:t>
            </a:r>
            <a:r>
              <a:rPr lang="en-US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～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8%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为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80%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病人无临床症状，而致死性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在死亡前得到明确诊断率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极低，一旦发生，往往非常凶险，临床医生几乎没有时间抢救， 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约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10%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病人在发病后短时间内死亡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02438" name="Rectangle 6"/>
          <p:cNvSpPr>
            <a:spLocks noChangeArrowheads="1"/>
          </p:cNvSpPr>
          <p:nvPr/>
        </p:nvSpPr>
        <p:spPr bwMode="auto">
          <a:xfrm>
            <a:off x="251460" y="908685"/>
            <a:ext cx="3538538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与</a:t>
            </a:r>
            <a:r>
              <a:rPr lang="en-US" altLang="zh-CN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的联系</a:t>
            </a:r>
            <a:endParaRPr lang="zh-CN" altLang="en-US" sz="36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title"/>
          </p:nvPr>
        </p:nvSpPr>
        <p:spPr>
          <a:xfrm>
            <a:off x="898525" y="908050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en-US" altLang="zh-CN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形成的三大要素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47" name="内容占位符 2"/>
          <p:cNvSpPr>
            <a:spLocks noGrp="1"/>
          </p:cNvSpPr>
          <p:nvPr>
            <p:ph idx="1"/>
          </p:nvPr>
        </p:nvSpPr>
        <p:spPr>
          <a:xfrm>
            <a:off x="358775" y="1724025"/>
            <a:ext cx="8501063" cy="11747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1946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年，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德国医学家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Virchow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提出：静脉损伤、血流缓慢和血液高凝状态是造成深静脉血栓形成的三大因素。</a:t>
            </a:r>
            <a:endParaRPr kumimoji="0" lang="zh-CN" altLang="en-US" sz="1200" b="1" i="0" u="none" strike="noStrike" kern="1200" cap="none" spc="0" normalizeH="0" baseline="0" noProof="0" smtClean="0">
              <a:ln>
                <a:noFill/>
              </a:ln>
              <a:solidFill>
                <a:srgbClr val="18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19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175" y="3068638"/>
            <a:ext cx="4311650" cy="3270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913" y="3068638"/>
            <a:ext cx="2557462" cy="3270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0" name="Rectangle 15"/>
          <p:cNvSpPr/>
          <p:nvPr/>
        </p:nvSpPr>
        <p:spPr>
          <a:xfrm>
            <a:off x="4715828" y="2420303"/>
            <a:ext cx="4030662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凝血酶原20210A基因突变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蛋白C缺乏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V因子Leiden突变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纤维酶原缺乏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异常纤维酶原血症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蛋白S缺乏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1" name="Rectangle 13"/>
          <p:cNvSpPr/>
          <p:nvPr/>
        </p:nvSpPr>
        <p:spPr>
          <a:xfrm>
            <a:off x="323850" y="1988820"/>
            <a:ext cx="4475480" cy="3519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抗凝血酶缺乏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先天性异常纤维蛋白原血症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高同型半胱氨酸血症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抗心卵磷脂抗体阳性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纤维酶原激活物抑制剂过多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Ⅻ因子缺乏</a:t>
            </a:r>
            <a:r>
              <a:rPr lang="en-US" altLang="zh-CN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2" name="Rectangle 6"/>
          <p:cNvSpPr/>
          <p:nvPr/>
        </p:nvSpPr>
        <p:spPr>
          <a:xfrm>
            <a:off x="395605" y="76422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深静脉血栓形成的危险因素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3" name="矩形 145412"/>
          <p:cNvSpPr/>
          <p:nvPr/>
        </p:nvSpPr>
        <p:spPr>
          <a:xfrm>
            <a:off x="3563938" y="1771968"/>
            <a:ext cx="3095625" cy="65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</a:pPr>
            <a:r>
              <a:rPr lang="zh-CN" altLang="en-US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原发因素</a:t>
            </a:r>
            <a:endParaRPr lang="zh-CN" altLang="en-US" sz="32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23" name="Rectangle 13"/>
          <p:cNvSpPr/>
          <p:nvPr/>
        </p:nvSpPr>
        <p:spPr>
          <a:xfrm>
            <a:off x="4643755" y="1772285"/>
            <a:ext cx="4474845" cy="42437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血小板异常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手术与制动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长期使用雌激素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恶性肿瘤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肥胖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心、肺功能不全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长时间乘坐交通工具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狼疮抗凝物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人工血管移植后血管腔内移植物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静脉血栓栓塞病史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重症感染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209924" name="Rectangle 6"/>
          <p:cNvSpPr/>
          <p:nvPr/>
        </p:nvSpPr>
        <p:spPr>
          <a:xfrm>
            <a:off x="442913" y="619443"/>
            <a:ext cx="8229600" cy="8826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深静脉血栓形成的危险因素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9925" name="Rectangle 15"/>
          <p:cNvSpPr/>
          <p:nvPr/>
        </p:nvSpPr>
        <p:spPr>
          <a:xfrm>
            <a:off x="153988" y="1483043"/>
            <a:ext cx="4103687" cy="50403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</a:pPr>
            <a:r>
              <a:rPr lang="zh-CN" altLang="en-US">
                <a:solidFill>
                  <a:schemeClr val="bg2"/>
                </a:solidFill>
                <a:latin typeface="Arial" pitchFamily="34" charset="0"/>
                <a:ea typeface="黑体" panose="02010609060101010101" pitchFamily="2" charset="-122"/>
              </a:rPr>
              <a:t> </a:t>
            </a:r>
            <a:endParaRPr lang="zh-CN" altLang="en-US">
              <a:solidFill>
                <a:schemeClr val="bg2"/>
              </a:solidFill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髂静脉压迫综合症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损伤、骨折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脑卒中、瘫痪或长期卧床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高龄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中心静脉插管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下肢静脉功能不全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吸烟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妊娠、产后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克罗恩病、肾病综合征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血液高凝（红细胞增多症、巨球蛋白血症、骨髓增生异常综合症）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9926" name="矩形 209925"/>
          <p:cNvSpPr/>
          <p:nvPr/>
        </p:nvSpPr>
        <p:spPr>
          <a:xfrm>
            <a:off x="3307398" y="1482408"/>
            <a:ext cx="2478087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继发因素</a:t>
            </a:r>
            <a:endParaRPr lang="zh-CN" altLang="en-US" sz="28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</p:nvPr>
        </p:nvSpPr>
        <p:spPr>
          <a:xfrm>
            <a:off x="898525" y="817563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临床分型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290" name="Picture 5" descr="C:\Users\Administrator.PC-20170517OVCX\Desktop\微信图片_2018082623185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700" y="1790700"/>
            <a:ext cx="5219700" cy="3916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内容占位符 2"/>
          <p:cNvSpPr txBox="1"/>
          <p:nvPr/>
        </p:nvSpPr>
        <p:spPr>
          <a:xfrm>
            <a:off x="266700" y="1922463"/>
            <a:ext cx="3078163" cy="365283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按部位：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周围型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中央型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混合型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20000"/>
              </a:spcBef>
              <a:buFont typeface="Wingdings" panose="05000000000000000000" pitchFamily="2" charset="2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spcBef>
                <a:spcPct val="20000"/>
              </a:spcBef>
              <a:buFont typeface="Wingdings" panose="05000000000000000000" pitchFamily="2" charset="2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>
          <a:xfrm>
            <a:off x="898525" y="714375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症状和体征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5362" name="图片 2" descr="C:\Users\Administrator.PC-20170517OVCX\AppData\Roaming\Tencent\Users\396269039\QQ\WinTemp\RichOle\{~(0U6NZ)`M]R7U0~[Q9)Q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6563" y="2470150"/>
            <a:ext cx="4019550" cy="3640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矩形 5"/>
          <p:cNvSpPr/>
          <p:nvPr/>
        </p:nvSpPr>
        <p:spPr>
          <a:xfrm>
            <a:off x="755650" y="1509713"/>
            <a:ext cx="7345363" cy="11144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症状：呼吸困难、心率增快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/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心率失常、胸痛、咯血、低血压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1"/>
          <p:cNvSpPr>
            <a:spLocks noGrp="1"/>
          </p:cNvSpPr>
          <p:nvPr>
            <p:ph type="title"/>
          </p:nvPr>
        </p:nvSpPr>
        <p:spPr>
          <a:xfrm>
            <a:off x="898525" y="866775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急性下肢</a:t>
            </a:r>
            <a:r>
              <a:rPr lang="en-US" altLang="zh-CN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主要表现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内容占位符 2"/>
          <p:cNvSpPr txBox="1"/>
          <p:nvPr/>
        </p:nvSpPr>
        <p:spPr bwMode="auto">
          <a:xfrm>
            <a:off x="457200" y="1520825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endParaRPr kumimoji="0" lang="en-US" altLang="zh-CN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患肢的突然肿胀、疼痛等，呈凹陷性水肿、软组织张力增高、皮肤温度增高，在小腿后侧和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/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或大腿内侧、股三角区及患侧髂窝有压痛。</a:t>
            </a:r>
            <a:endParaRPr kumimoji="0" lang="en-US" altLang="zh-CN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血栓位于小腿肌肉静脉丛时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Homans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征（直腿伸踝试验）和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Neuhof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征（压迫腓肠试验）呈阳性。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Homans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: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患肢伸直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足被动背屈时引起小腿后侧肌群疼痛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为阳性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. Neuhof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: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压迫小腿后侧肌群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引起局部疼痛为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阳性。</a:t>
            </a:r>
            <a:endParaRPr kumimoji="0" lang="zh-CN" altLang="en-US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spcBef>
                <a:spcPct val="20000"/>
              </a:spcBef>
              <a:buClrTx/>
              <a:buSzTx/>
              <a:buFont typeface="Wingdings" panose="05000000000000000000" pitchFamily="2" charset="2"/>
              <a:buNone/>
              <a:defRPr/>
            </a:pPr>
            <a:endParaRPr kumimoji="0" lang="zh-CN" altLang="en-US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781050" y="998538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股青肿和股白肿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10" name="内容占位符 2"/>
          <p:cNvSpPr txBox="1"/>
          <p:nvPr/>
        </p:nvSpPr>
        <p:spPr>
          <a:xfrm>
            <a:off x="565150" y="1858963"/>
            <a:ext cx="8229600" cy="2576512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股青肿和股白肿是下肢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的特殊类型，临床上较少见，却是紧急情况，需紧急手术取栓，方能挽救患肢。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标题 77825"/>
          <p:cNvSpPr>
            <a:spLocks noGrp="1"/>
          </p:cNvSpPr>
          <p:nvPr>
            <p:ph type="title"/>
          </p:nvPr>
        </p:nvSpPr>
        <p:spPr>
          <a:xfrm>
            <a:off x="0" y="620395"/>
            <a:ext cx="6964680" cy="675640"/>
          </a:xfrm>
        </p:spPr>
        <p:txBody>
          <a:bodyPr anchor="b" anchorCtr="0"/>
          <a:lstStyle/>
          <a:p>
            <a:r>
              <a:rPr lang="en-US" altLang="zh-CN" sz="4000" b="1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en-US" altLang="zh-CN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的诊断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7828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341438"/>
            <a:ext cx="8424863" cy="5327650"/>
          </a:xfrm>
        </p:spPr>
        <p:txBody>
          <a:bodyPr vert="horz" wrap="square" lIns="91440" tIns="45720" rIns="91440" bIns="45720" anchor="t" anchorCtr="0">
            <a:scene3d>
              <a:camera prst="orthographicFront"/>
              <a:lightRig rig="threePt" dir="t"/>
            </a:scene3d>
          </a:bodyPr>
          <a:lstStyle/>
          <a:p>
            <a:pPr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en-US" altLang="zh-CN">
                <a:ea typeface="宋体" panose="02010600030101010101" pitchFamily="2" charset="-122"/>
              </a:rPr>
              <a:t> </a:t>
            </a:r>
            <a:r>
              <a:rPr lang="en-US" altLang="zh-CN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 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深静脉血栓形成（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疼痛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肿胀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水肿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破溃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浅表溃疡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7829" name="图片 778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248" y="1090613"/>
            <a:ext cx="3960812" cy="2266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7831" name="右大括号 77830"/>
          <p:cNvSpPr/>
          <p:nvPr/>
        </p:nvSpPr>
        <p:spPr>
          <a:xfrm>
            <a:off x="2051050" y="2060575"/>
            <a:ext cx="2016125" cy="935038"/>
          </a:xfrm>
          <a:prstGeom prst="rightBrace">
            <a:avLst>
              <a:gd name="adj1" fmla="val 8333"/>
              <a:gd name="adj2" fmla="val 50000"/>
            </a:avLst>
          </a:prstGeom>
          <a:noFill/>
          <a:ln w="28575" cap="flat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832" name="右大括号 77831"/>
          <p:cNvSpPr/>
          <p:nvPr/>
        </p:nvSpPr>
        <p:spPr>
          <a:xfrm>
            <a:off x="2628900" y="4508818"/>
            <a:ext cx="2303463" cy="649287"/>
          </a:xfrm>
          <a:prstGeom prst="rightBrace">
            <a:avLst>
              <a:gd name="adj1" fmla="val 8333"/>
              <a:gd name="adj2" fmla="val 50000"/>
            </a:avLst>
          </a:prstGeom>
          <a:noFill/>
          <a:ln w="28575" cap="flat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7837" name="图片 77836" descr="0BJG[Q$PDE}7D(3)5H6L@KR"/>
          <p:cNvPicPr>
            <a:picLocks noChangeAspect="1"/>
          </p:cNvPicPr>
          <p:nvPr/>
        </p:nvPicPr>
        <p:blipFill>
          <a:blip r:embed="rId3"/>
          <a:srcRect b="56"/>
          <a:stretch>
            <a:fillRect/>
          </a:stretch>
        </p:blipFill>
        <p:spPr>
          <a:xfrm>
            <a:off x="4932363" y="3357563"/>
            <a:ext cx="3890962" cy="2663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706" name="图片 200705"/>
          <p:cNvPicPr/>
          <p:nvPr/>
        </p:nvPicPr>
        <p:blipFill>
          <a:blip r:embed="rId2"/>
          <a:stretch>
            <a:fillRect/>
          </a:stretch>
        </p:blipFill>
        <p:spPr>
          <a:xfrm>
            <a:off x="4718050" y="3212783"/>
            <a:ext cx="3922713" cy="28400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0707" name="图片 200706" descr="20091192350375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188913"/>
            <a:ext cx="3924300" cy="2838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0708" name="右箭头 200707"/>
          <p:cNvSpPr/>
          <p:nvPr/>
        </p:nvSpPr>
        <p:spPr>
          <a:xfrm rot="959311">
            <a:off x="3573463" y="4475163"/>
            <a:ext cx="792162" cy="71437"/>
          </a:xfrm>
          <a:prstGeom prst="rightArrow">
            <a:avLst>
              <a:gd name="adj1" fmla="val 50000"/>
              <a:gd name="adj2" fmla="val 277223"/>
            </a:avLst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709" name="右箭头 200708"/>
          <p:cNvSpPr/>
          <p:nvPr/>
        </p:nvSpPr>
        <p:spPr>
          <a:xfrm rot="2593712">
            <a:off x="5795963" y="4941888"/>
            <a:ext cx="360362" cy="142875"/>
          </a:xfrm>
          <a:prstGeom prst="rightArrow">
            <a:avLst>
              <a:gd name="adj1" fmla="val 50000"/>
              <a:gd name="adj2" fmla="val 63055"/>
            </a:avLst>
          </a:prstGeom>
          <a:solidFill>
            <a:schemeClr val="accent1"/>
          </a:solidFill>
          <a:ln w="9525" cap="flat" cmpd="sng">
            <a:solidFill>
              <a:srgbClr val="00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0710" name="图片 200709" descr="DSCN0472"/>
          <p:cNvPicPr preferRelativeResize="0"/>
          <p:nvPr/>
        </p:nvPicPr>
        <p:blipFill>
          <a:blip r:embed="rId4">
            <a:lum bright="-12000"/>
          </a:blip>
          <a:srcRect r="-8" b="-64"/>
          <a:stretch>
            <a:fillRect/>
          </a:stretch>
        </p:blipFill>
        <p:spPr>
          <a:xfrm>
            <a:off x="539750" y="1412875"/>
            <a:ext cx="2857500" cy="3771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0711" name="右箭头 200710"/>
          <p:cNvSpPr/>
          <p:nvPr/>
        </p:nvSpPr>
        <p:spPr>
          <a:xfrm rot="-933690">
            <a:off x="3683000" y="2239963"/>
            <a:ext cx="719138" cy="73025"/>
          </a:xfrm>
          <a:prstGeom prst="rightArrow">
            <a:avLst>
              <a:gd name="adj1" fmla="val 50000"/>
              <a:gd name="adj2" fmla="val 246195"/>
            </a:avLst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712" name="矩形 200711"/>
          <p:cNvSpPr/>
          <p:nvPr/>
        </p:nvSpPr>
        <p:spPr>
          <a:xfrm>
            <a:off x="5003800" y="2565400"/>
            <a:ext cx="36004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DVT     </a:t>
            </a:r>
            <a:r>
              <a:rPr lang="zh-CN" altLang="en-US" sz="24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多普勒超声</a:t>
            </a:r>
            <a:endParaRPr lang="zh-CN" altLang="en-US" sz="2400">
              <a:solidFill>
                <a:srgbClr val="FFFF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00713" name="矩形 200712"/>
          <p:cNvSpPr/>
          <p:nvPr/>
        </p:nvSpPr>
        <p:spPr>
          <a:xfrm>
            <a:off x="5723890" y="6052503"/>
            <a:ext cx="2232025" cy="793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PE      CT</a:t>
            </a:r>
            <a:endParaRPr lang="zh-CN" altLang="en-US" sz="2800">
              <a:solidFill>
                <a:srgbClr val="FFFF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endParaRPr lang="zh-CN" altLang="en-US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0714" name="标题 200713"/>
          <p:cNvSpPr>
            <a:spLocks noGrp="1"/>
          </p:cNvSpPr>
          <p:nvPr>
            <p:ph type="title"/>
          </p:nvPr>
        </p:nvSpPr>
        <p:spPr>
          <a:xfrm>
            <a:off x="251143" y="764540"/>
            <a:ext cx="6964362" cy="504825"/>
          </a:xfrm>
        </p:spPr>
        <p:txBody>
          <a:bodyPr anchor="b" anchorCtr="0"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28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  </a:t>
            </a:r>
            <a:r>
              <a:rPr lang="en-US" altLang="zh-CN" sz="28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VTE</a:t>
            </a:r>
            <a:r>
              <a:rPr lang="zh-CN" altLang="en-US" sz="28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的诊断</a:t>
            </a:r>
            <a:endParaRPr lang="zh-CN" altLang="en-US" sz="28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82" name="内容占位符 2"/>
          <p:cNvSpPr>
            <a:spLocks noGrp="1"/>
          </p:cNvSpPr>
          <p:nvPr>
            <p:ph sz="quarter" idx="1"/>
          </p:nvPr>
        </p:nvSpPr>
        <p:spPr>
          <a:xfrm>
            <a:off x="684213" y="2492375"/>
            <a:ext cx="7777162" cy="2089150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D-Dimer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是诊断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的一个客观指标并可反应血栓状态 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的变化，但在感染、创伤、妊娠尤其是恶性肿瘤患者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中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D-Dimer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常常也会升高，需注意鉴别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084" name="矩形 174083"/>
          <p:cNvSpPr/>
          <p:nvPr/>
        </p:nvSpPr>
        <p:spPr>
          <a:xfrm>
            <a:off x="35560" y="332105"/>
            <a:ext cx="6964363" cy="1125538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b="0">
                <a:ea typeface="宋体" panose="02010600030101010101" pitchFamily="2" charset="-122"/>
              </a:rPr>
              <a:t>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的诊断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矩形 194561"/>
          <p:cNvSpPr/>
          <p:nvPr/>
        </p:nvSpPr>
        <p:spPr>
          <a:xfrm>
            <a:off x="3276600" y="1268413"/>
            <a:ext cx="2447925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治疗</a:t>
            </a:r>
            <a:endParaRPr lang="zh-CN" altLang="en-US" sz="66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94564" name="图片 194563" descr="324871580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2916238" y="2636838"/>
            <a:ext cx="2590800" cy="20875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539750" y="1499235"/>
            <a:ext cx="8280400" cy="5026025"/>
          </a:xfrm>
        </p:spPr>
        <p:txBody>
          <a:bodyPr vert="horz" wrap="square" lIns="91440" tIns="45720" rIns="91440" bIns="45720" numCol="1" anchor="t" anchorCtr="0" compatLnSpc="1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卧床休息、抬高患肢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如有可能，去除危险因素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抗凝，最为重要，首选低分子肝素，逐渐过渡至华法林口服抗凝。其他药物有磺达肝癸钠、普通肝素、阿加曲班及新型口服抗凝药物利伐沙班等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血栓消除治疗个体化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祛聚等中药活血化瘀治疗</a:t>
            </a:r>
            <a:endParaRPr lang="en-GB" altLang="zh-CN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None/>
            </a:pPr>
            <a:endParaRPr lang="en-GB" altLang="zh-CN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177156" name="矩形 177155"/>
          <p:cNvSpPr/>
          <p:nvPr/>
        </p:nvSpPr>
        <p:spPr>
          <a:xfrm>
            <a:off x="539750" y="835978"/>
            <a:ext cx="2879725" cy="53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</a:pPr>
            <a:r>
              <a:rPr lang="en-US" altLang="zh-CN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LDVT</a:t>
            </a:r>
            <a:r>
              <a:rPr lang="zh-CN" altLang="en-US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治疗原则</a:t>
            </a:r>
            <a:endParaRPr lang="zh-CN" altLang="en-US" sz="32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412875"/>
            <a:ext cx="4114800" cy="4779963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普通肝素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需监测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APTT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，血小板计数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长期应用肝素可能会导致骨质疏松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低分子肝素等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无需常规监测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生物利用度接近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90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                                                                     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严重出血并发症较少，较安全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维生素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K 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拮抗剂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需常规监测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INR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值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易受许多药物及富含维生素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K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食物的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影响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8419" name="Rectangle 3"/>
          <p:cNvSpPr/>
          <p:nvPr/>
        </p:nvSpPr>
        <p:spPr>
          <a:xfrm>
            <a:off x="4751388" y="1484313"/>
            <a:ext cx="4392612" cy="53736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Xa</a:t>
            </a:r>
            <a:r>
              <a:rPr lang="zh-CN" altLang="en-US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因子抑制剂 －磺达肝癸钠</a:t>
            </a:r>
            <a:endParaRPr lang="zh-CN" altLang="en-US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高度选择性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X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因子间接抑制剂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较依诺肝素更显著降低骨科大手术后 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</a:pP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VTE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发生率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安全性优良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F"/>
            </a:pPr>
            <a:endParaRPr lang="zh-CN" altLang="en-US" sz="1600" b="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其他新型抗凝药物</a:t>
            </a:r>
            <a:endParaRPr lang="zh-CN" altLang="en-US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8420" name="矩形 188419"/>
          <p:cNvSpPr/>
          <p:nvPr/>
        </p:nvSpPr>
        <p:spPr>
          <a:xfrm>
            <a:off x="503555" y="620078"/>
            <a:ext cx="42481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2"/>
                </a:solidFill>
                <a:latin typeface="Arial" pitchFamily="34" charset="0"/>
                <a:ea typeface="宋体" panose="02010600030101010101" pitchFamily="2" charset="-122"/>
              </a:rPr>
              <a:t>抗凝药物</a:t>
            </a:r>
            <a:endParaRPr lang="zh-CN" altLang="en-US" sz="3600">
              <a:solidFill>
                <a:schemeClr val="bg2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88421" name="图片 188420" descr="IMG_18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625" y="4365625"/>
            <a:ext cx="3454400" cy="23034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8422" name="矩形 188421"/>
          <p:cNvSpPr/>
          <p:nvPr/>
        </p:nvSpPr>
        <p:spPr>
          <a:xfrm>
            <a:off x="323850" y="3789363"/>
            <a:ext cx="4103688" cy="1368425"/>
          </a:xfrm>
          <a:prstGeom prst="rect">
            <a:avLst/>
          </a:prstGeom>
          <a:noFill/>
          <a:ln w="2857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423" name="直接连接符 188422"/>
          <p:cNvSpPr/>
          <p:nvPr/>
        </p:nvSpPr>
        <p:spPr>
          <a:xfrm>
            <a:off x="4427538" y="5157788"/>
            <a:ext cx="1081087" cy="719137"/>
          </a:xfrm>
          <a:prstGeom prst="line">
            <a:avLst/>
          </a:prstGeom>
          <a:ln w="28575" cap="flat" cmpd="sng">
            <a:solidFill>
              <a:srgbClr val="8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>
    <p:strips dir="rd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2" name="标题 1"/>
          <p:cNvSpPr>
            <a:spLocks noGrp="1"/>
          </p:cNvSpPr>
          <p:nvPr>
            <p:ph type="title" idx="4294967295"/>
          </p:nvPr>
        </p:nvSpPr>
        <p:spPr>
          <a:xfrm>
            <a:off x="0" y="620395"/>
            <a:ext cx="6316663" cy="711200"/>
          </a:xfrm>
        </p:spPr>
        <p:txBody>
          <a:bodyPr vert="horz" wrap="square" lIns="91440" tIns="45720" rIns="91440" bIns="45720" anchor="b" anchorCtr="0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4323" name="内容占位符 2"/>
          <p:cNvSpPr>
            <a:spLocks noGrp="1"/>
          </p:cNvSpPr>
          <p:nvPr>
            <p:ph sz="quarter" idx="1"/>
          </p:nvPr>
        </p:nvSpPr>
        <p:spPr>
          <a:xfrm>
            <a:off x="250825" y="1976120"/>
            <a:ext cx="8893175" cy="4046855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初始抗凝：建议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或者磺达肝癸钠</a:t>
            </a:r>
            <a:r>
              <a:rPr lang="en-GB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优于静脉或皮下注射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UFH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（肾功能损害时用）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动态监测血常规、凝血功能</a:t>
            </a:r>
            <a:endParaRPr lang="en-GB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后续抗凝：建议使用肝素的第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天开始重叠使用华法林，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5-  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10mg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天，第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天改为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2.5mg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，调整华法林剂量监测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PT-INR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达到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2-3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后停用肝素。利伐沙班也可选择，但其尚缺乏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长期随访资料，且国内产品规格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10mg/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片为预防剂量，治疗剂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量应达到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15mg bid 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周，然后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继续后续抗凝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6" name="标题 1"/>
          <p:cNvSpPr>
            <a:spLocks noGrp="1"/>
          </p:cNvSpPr>
          <p:nvPr>
            <p:ph type="title" idx="4294967295"/>
          </p:nvPr>
        </p:nvSpPr>
        <p:spPr>
          <a:xfrm>
            <a:off x="251460" y="692150"/>
            <a:ext cx="6316663" cy="638175"/>
          </a:xfrm>
        </p:spPr>
        <p:txBody>
          <a:bodyPr vert="horz" wrap="square" lIns="91440" tIns="45720" rIns="91440" bIns="45720" anchor="b" anchorCtr="0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5347" name="内容占位符 2"/>
          <p:cNvSpPr>
            <a:spLocks noGrp="1"/>
          </p:cNvSpPr>
          <p:nvPr>
            <p:ph sz="quarter" idx="1"/>
          </p:nvPr>
        </p:nvSpPr>
        <p:spPr>
          <a:xfrm>
            <a:off x="0" y="1749425"/>
            <a:ext cx="9144000" cy="4488180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lvl="0"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后续抗凝持续时间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一过性危险因素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如手术、创伤、口服避孕药等，若危险因素已 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去除，建议口服抗凝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3-6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无诱因下肢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推荐应用至少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个月的抗凝治疗，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个月后评估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该患者是否需要继续抗凝治疗。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癌症活动期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建议长期抗凝治疗，除非有高出血风险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Tx/>
              <a:buChar char="¢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467678" y="692150"/>
            <a:ext cx="6316663" cy="581025"/>
          </a:xfrm>
        </p:spPr>
        <p:txBody>
          <a:bodyPr vert="horz" anchor="b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250825" y="2061210"/>
            <a:ext cx="8353425" cy="4022725"/>
          </a:xfrm>
        </p:spPr>
        <p:txBody>
          <a:bodyPr vert="horz" wrap="square" lIns="91440" tIns="45720" rIns="91440" bIns="45720" numCol="1" anchor="t" anchorCtr="0" compatLnSpc="1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None/>
            </a:pPr>
            <a:r>
              <a:rPr lang="zh-CN" altLang="en-US" sz="2400" b="1">
                <a:solidFill>
                  <a:schemeClr val="bg2"/>
                </a:solidFill>
                <a:ea typeface="宋体" panose="02010600030101010101" pitchFamily="2" charset="-122"/>
              </a:rPr>
              <a:t> 长期抗凝治疗的选择</a:t>
            </a:r>
            <a:endParaRPr lang="zh-CN" altLang="en-US" sz="2400" b="1">
              <a:solidFill>
                <a:schemeClr val="bg2"/>
              </a:solidFill>
              <a:ea typeface="宋体" panose="02010600030101010101" pitchFamily="2" charset="-122"/>
            </a:endParaRPr>
          </a:p>
          <a:p>
            <a:pPr marL="273050" lvl="0" indent="-273050">
              <a:buFontTx/>
              <a:buAutoNum type="circleNumDbPlain"/>
            </a:pPr>
            <a:endParaRPr lang="zh-CN" altLang="en-US" sz="2400">
              <a:solidFill>
                <a:schemeClr val="bg2"/>
              </a:solidFill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不合并肿瘤  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，若不用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，建议应用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，优于利伐沙班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合并肿瘤  推荐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。若不用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长期治疗，优于利伐沙班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14" name="标题 1"/>
          <p:cNvSpPr>
            <a:spLocks noGrp="1"/>
          </p:cNvSpPr>
          <p:nvPr>
            <p:ph type="title" idx="4294967295"/>
          </p:nvPr>
        </p:nvSpPr>
        <p:spPr>
          <a:xfrm>
            <a:off x="179388" y="620078"/>
            <a:ext cx="6316662" cy="581025"/>
          </a:xfrm>
        </p:spPr>
        <p:txBody>
          <a:bodyPr vert="horz" wrap="square" lIns="91440" tIns="45720" rIns="91440" bIns="45720" anchor="b" anchorCtr="0"/>
          <a:lstStyle/>
          <a:p>
            <a:r>
              <a:rPr lang="en-US" altLang="zh-CN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LDVT---</a:t>
            </a:r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血栓消除（溶栓）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2515" name="内容占位符 2"/>
          <p:cNvSpPr>
            <a:spLocks noGrp="1"/>
          </p:cNvSpPr>
          <p:nvPr>
            <p:ph sz="quarter" idx="1"/>
          </p:nvPr>
        </p:nvSpPr>
        <p:spPr>
          <a:xfrm>
            <a:off x="395605" y="1570355"/>
            <a:ext cx="8353425" cy="5201285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lvl="0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zh-CN" altLang="en-US" sz="2200">
                <a:solidFill>
                  <a:schemeClr val="bg2"/>
                </a:solidFill>
                <a:ea typeface="宋体" panose="02010600030101010101" pitchFamily="2" charset="-122"/>
              </a:rPr>
              <a:t>  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抗凝的基础上采用血栓消除，目的在于清除血栓，促进血管再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通，减少瓣膜损伤，防止或减轻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PTS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的发生。主要用于近端或全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肢型血栓，远端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（膝以下）不建议使用。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200">
              <a:solidFill>
                <a:schemeClr val="bg2"/>
              </a:solidFill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方法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lvl="0" indent="-457200">
              <a:lnSpc>
                <a:spcPct val="80000"/>
              </a:lnSpc>
              <a:buClr>
                <a:srgbClr val="000099"/>
              </a:buClr>
              <a:buFont typeface="+mj-ea"/>
              <a:buAutoNum type="circleNumDbPlain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全身药物溶栓  传统方法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lvl="0" indent="-457200">
              <a:lnSpc>
                <a:spcPct val="80000"/>
              </a:lnSpc>
              <a:buClr>
                <a:srgbClr val="000099"/>
              </a:buClr>
              <a:buFont typeface="+mj-ea"/>
              <a:buAutoNum type="circleNumDbPlain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导管溶栓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(CDT)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趋势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lvl="0" indent="-457200">
              <a:lnSpc>
                <a:spcPct val="80000"/>
              </a:lnSpc>
              <a:buClr>
                <a:srgbClr val="000099"/>
              </a:buClr>
              <a:buFont typeface="+mj-ea"/>
              <a:buAutoNum type="circleNumDbPlain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手术取栓  基本淘汰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lvl="0" indent="-457200">
              <a:lnSpc>
                <a:spcPct val="80000"/>
              </a:lnSpc>
              <a:buClr>
                <a:srgbClr val="000099"/>
              </a:buClr>
              <a:buFont typeface="+mj-ea"/>
              <a:buAutoNum type="circleNumDbPlain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机械碎栓、导管抽吸血栓  器械昂贵，经验较少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lvl="0" indent="-457200">
              <a:lnSpc>
                <a:spcPct val="80000"/>
              </a:lnSpc>
              <a:buNone/>
            </a:pPr>
            <a:r>
              <a:rPr lang="en-US" altLang="zh-CN" sz="2200">
                <a:solidFill>
                  <a:schemeClr val="bg2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ACCP9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推荐  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对于急性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</a:t>
            </a: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，建议单纯抗凝治疗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更在意预防血栓后综合症，有经济基础，不在意出血风险的患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者，可选择</a:t>
            </a:r>
            <a:r>
              <a:rPr lang="en-US" altLang="zh-CN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CDT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更在意预防血栓后综合症，无经济基础，不在意出血风险的患</a:t>
            </a:r>
            <a:endParaRPr lang="zh-CN" altLang="en-US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者，可选择全身溶栓治疗</a:t>
            </a:r>
            <a:endParaRPr lang="en-US" altLang="zh-CN" sz="2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https://d.book118.com/576045153204010101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RNRSTYLE" val="Indezine_TM_Title"/>
</p:tagLst>
</file>

<file path=ppt/tags/tag2.xml><?xml version="1.0" encoding="utf-8"?>
<p:tagLst xmlns:p="http://schemas.openxmlformats.org/presentationml/2006/main">
  <p:tag name="RNRSTYLE" val="Indezine_TM_Text"/>
</p:tagLst>
</file>

<file path=ppt/tags/tag3.xml><?xml version="1.0" encoding="utf-8"?>
<p:tagLst xmlns:p="http://schemas.openxmlformats.org/presentationml/2006/main">
  <p:tag name="RNRSTYLE" val="Indezine_SM_Title"/>
</p:tagLst>
</file>

<file path=ppt/tags/tag4.xml><?xml version="1.0" encoding="utf-8"?>
<p:tagLst xmlns:p="http://schemas.openxmlformats.org/presentationml/2006/main">
  <p:tag name="RNRSTYLE" val="Indezine_SM_Text"/>
</p:tagLst>
</file>

<file path=ppt/tags/tag5.xml><?xml version="1.0" encoding="utf-8"?>
<p:tagLst xmlns:p="http://schemas.openxmlformats.org/presentationml/2006/main">
  <p:tag name="RNRSTYLE" val="Indezine_TM_Title"/>
</p:tagLst>
</file>

<file path=ppt/tags/tag6.xml><?xml version="1.0" encoding="utf-8"?>
<p:tagLst xmlns:p="http://schemas.openxmlformats.org/presentationml/2006/main">
  <p:tag name="RNRSTYLE" val="Indezine_TM_Text"/>
</p:tagLst>
</file>

<file path=ppt/tags/tag7.xml><?xml version="1.0" encoding="utf-8"?>
<p:tagLst xmlns:p="http://schemas.openxmlformats.org/presentationml/2006/main">
  <p:tag name="RNRSTYLE" val="Indezine_SM_Title"/>
</p:tagLst>
</file>

<file path=ppt/tags/tag8.xml><?xml version="1.0" encoding="utf-8"?>
<p:tagLst xmlns:p="http://schemas.openxmlformats.org/presentationml/2006/main">
  <p:tag name="RNRSTYLE" val="Indezine_SM_Text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ind_2635_slide">
  <a:themeElements>
    <a:clrScheme name="">
      <a:dk1>
        <a:srgbClr val="FFFFFF"/>
      </a:dk1>
      <a:lt1>
        <a:srgbClr val="0063A7"/>
      </a:lt1>
      <a:dk2>
        <a:srgbClr val="FFFFFF"/>
      </a:dk2>
      <a:lt2>
        <a:srgbClr val="000000"/>
      </a:lt2>
      <a:accent1>
        <a:srgbClr val="00CC8D"/>
      </a:accent1>
      <a:accent2>
        <a:srgbClr val="1AA1FF"/>
      </a:accent2>
      <a:accent3>
        <a:srgbClr val="AAB8D0"/>
      </a:accent3>
      <a:accent4>
        <a:srgbClr val="DCDCDC"/>
      </a:accent4>
      <a:accent5>
        <a:srgbClr val="AAE2C5"/>
      </a:accent5>
      <a:accent6>
        <a:srgbClr val="1690E5"/>
      </a:accent6>
      <a:hlink>
        <a:srgbClr val="BDFFEA"/>
      </a:hlink>
      <a:folHlink>
        <a:srgbClr val="C7D1FF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77CC"/>
        </a:accent1>
        <a:accent2>
          <a:srgbClr val="38ADFF"/>
        </a:accent2>
        <a:accent3>
          <a:srgbClr val="AAB8D0"/>
        </a:accent3>
        <a:accent4>
          <a:srgbClr val="DCDCDC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CC8D"/>
        </a:accent1>
        <a:accent2>
          <a:srgbClr val="1AA1FF"/>
        </a:accent2>
        <a:accent3>
          <a:srgbClr val="AAB8D0"/>
        </a:accent3>
        <a:accent4>
          <a:srgbClr val="DCDCDC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CC8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BAC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77CC"/>
        </a:accent1>
        <a:accent2>
          <a:srgbClr val="38ADFF"/>
        </a:accent2>
        <a:accent3>
          <a:srgbClr val="FFFFFF"/>
        </a:accent3>
        <a:accent4>
          <a:srgbClr val="000000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8D"/>
        </a:accent1>
        <a:accent2>
          <a:srgbClr val="1AA1FF"/>
        </a:accent2>
        <a:accent3>
          <a:srgbClr val="FFFFFF"/>
        </a:accent3>
        <a:accent4>
          <a:srgbClr val="000000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6300"/>
        </a:accent1>
        <a:accent2>
          <a:srgbClr val="CC8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C6300"/>
        </a:accent1>
        <a:accent2>
          <a:srgbClr val="BAC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ind_2635_slide">
  <a:themeElements>
    <a:clrScheme name="">
      <a:dk1>
        <a:srgbClr val="FFFFFF"/>
      </a:dk1>
      <a:lt1>
        <a:srgbClr val="0063A7"/>
      </a:lt1>
      <a:dk2>
        <a:srgbClr val="FFFFFF"/>
      </a:dk2>
      <a:lt2>
        <a:srgbClr val="000000"/>
      </a:lt2>
      <a:accent1>
        <a:srgbClr val="00CC8D"/>
      </a:accent1>
      <a:accent2>
        <a:srgbClr val="1AA1FF"/>
      </a:accent2>
      <a:accent3>
        <a:srgbClr val="AAB8D0"/>
      </a:accent3>
      <a:accent4>
        <a:srgbClr val="DCDCDC"/>
      </a:accent4>
      <a:accent5>
        <a:srgbClr val="AAE2C5"/>
      </a:accent5>
      <a:accent6>
        <a:srgbClr val="1690E5"/>
      </a:accent6>
      <a:hlink>
        <a:srgbClr val="BDFFEA"/>
      </a:hlink>
      <a:folHlink>
        <a:srgbClr val="C7D1FF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77CC"/>
        </a:accent1>
        <a:accent2>
          <a:srgbClr val="38ADFF"/>
        </a:accent2>
        <a:accent3>
          <a:srgbClr val="AAB8D0"/>
        </a:accent3>
        <a:accent4>
          <a:srgbClr val="DCDCDC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CC8D"/>
        </a:accent1>
        <a:accent2>
          <a:srgbClr val="1AA1FF"/>
        </a:accent2>
        <a:accent3>
          <a:srgbClr val="AAB8D0"/>
        </a:accent3>
        <a:accent4>
          <a:srgbClr val="DCDCDC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CC8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BAC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77CC"/>
        </a:accent1>
        <a:accent2>
          <a:srgbClr val="38ADFF"/>
        </a:accent2>
        <a:accent3>
          <a:srgbClr val="FFFFFF"/>
        </a:accent3>
        <a:accent4>
          <a:srgbClr val="000000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8D"/>
        </a:accent1>
        <a:accent2>
          <a:srgbClr val="1AA1FF"/>
        </a:accent2>
        <a:accent3>
          <a:srgbClr val="FFFFFF"/>
        </a:accent3>
        <a:accent4>
          <a:srgbClr val="000000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6300"/>
        </a:accent1>
        <a:accent2>
          <a:srgbClr val="CC8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C6300"/>
        </a:accent1>
        <a:accent2>
          <a:srgbClr val="BAC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宋体</vt:lpstr>
      <vt:lpstr>微软雅黑</vt:lpstr>
      <vt:lpstr>Wingdings</vt:lpstr>
      <vt:lpstr>Times New Roman</vt:lpstr>
      <vt:lpstr>黑体</vt:lpstr>
      <vt:lpstr>Cambria</vt:lpstr>
      <vt:lpstr>Office Theme</vt:lpstr>
      <vt:lpstr>静脉血栓栓塞症防治策略</vt:lpstr>
      <vt:lpstr>PowerPoint Presentation</vt:lpstr>
      <vt:lpstr>          深静脉血栓形成定义</vt:lpstr>
      <vt:lpstr>深静脉血栓后综合征</vt:lpstr>
      <vt:lpstr>PowerPoint Presentation</vt:lpstr>
      <vt:lpstr>PowerPoint Presentation</vt:lpstr>
      <vt:lpstr>VTE形成的三大要素</vt:lpstr>
      <vt:lpstr>PowerPoint Presentation</vt:lpstr>
      <vt:lpstr>PowerPoint Presentation</vt:lpstr>
      <vt:lpstr>临床分型</vt:lpstr>
      <vt:lpstr>症状和体征</vt:lpstr>
      <vt:lpstr>急性下肢DVT主要表现</vt:lpstr>
      <vt:lpstr>股青肿和股白肿</vt:lpstr>
      <vt:lpstr>  VTE的诊断</vt:lpstr>
      <vt:lpstr>  VTE的诊断</vt:lpstr>
      <vt:lpstr>PowerPoint Presentation</vt:lpstr>
      <vt:lpstr>PowerPoint Presentation</vt:lpstr>
      <vt:lpstr>PowerPoint Presentation</vt:lpstr>
      <vt:lpstr>PowerPoint Presentation</vt:lpstr>
      <vt:lpstr>   抗凝</vt:lpstr>
      <vt:lpstr>  抗凝</vt:lpstr>
      <vt:lpstr>抗凝</vt:lpstr>
      <vt:lpstr>LDVT---血栓消除（溶栓）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2024-09-26T08:10:51.490</cp:lastPrinted>
  <dcterms:created xsi:type="dcterms:W3CDTF">2024-09-26T00:10:51Z</dcterms:created>
  <dcterms:modified xsi:type="dcterms:W3CDTF">2024-09-26T00:10:53Z</dcterms:modified>
</cp:coreProperties>
</file>