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9144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E8B69-36BE-486D-97F0-661146714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E1D12-F17E-4618-9142-21BEBB932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60740-0C1C-4B84-8859-0001472F0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B73BFC-8BC6-4C64-8A75-AA9D11B48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E7B8A3-1C08-43F6-9283-263D59B64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E6FD9C-7F3D-4F3E-B175-4DBD5C77C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8435A2-5022-48D5-B83C-79EA97C96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BE2B6E-9D00-4C1B-887E-9378518B5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C612D3-BCBC-4B4B-93DD-EEA23EE40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A45D5-69A1-4A54-977F-E8073DEAB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8173F-098D-411E-905B-8F01971E7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058F05BB-2157-49DE-B9CF-AECE5DF10441}" type="footer">
              <a:rPr sz="1400"/>
              <a:t/>
            </a:fld>
            <a:endParaRPr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B20F2849-5B2C-4691-9791-49119C8BDF51}" type="footer">
              <a:rPr sz="1400"/>
              <a:t/>
            </a:fld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70658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70659" name=""/>
          <p:cNvSpPr/>
          <p:nvPr>
            <p:ph type="body" idx="1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70660" name=""/>
          <p:cNvSpPr/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70661" name="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fld id="{BB606427-54D6-4B80-BABC-0FA96C263308}" type="footer">
              <a:rPr sz="1400"/>
              <a:t/>
            </a:fld>
            <a:endParaRPr sz="1400"/>
          </a:p>
        </p:txBody>
      </p:sp>
      <p:sp>
        <p:nvSpPr>
          <p:cNvPr id="70662" name=""/>
          <p:cNvSpPr/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r"/>
            <a:fld id="{61023CA0-9C87-4C95-9CCE-693AF72872F3}" type="slidenum">
              <a:rPr sz="1400"/>
              <a:t>*</a:t>
            </a:fld>
            <a:endParaRPr sz="14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hf sldNum="0" hdr="0" dt="0"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latin typeface="Arial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baseline="0">
          <a:solidFill>
            <a:schemeClr val="tx1"/>
          </a:solidFill>
          <a:latin typeface="Arial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latin typeface="Arial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baseline="0">
          <a:solidFill>
            <a:schemeClr val="tx1"/>
          </a:solidFill>
          <a:latin typeface="Arial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latin typeface="Arial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latin typeface="Arial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10004421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4" name=""/>
          <p:cNvSpPr/>
          <p:nvPr>
            <p:ph type="title"/>
          </p:nvPr>
        </p:nvSpPr>
        <p:spPr>
          <a:xfrm>
            <a:off x="152400" y="762000"/>
            <a:ext cx="8839200" cy="3505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5400" b="1">
                <a:solidFill>
                  <a:srgbClr val="FF0000"/>
                </a:solidFill>
                <a:ea typeface="黑体" pitchFamily="2" charset="-122"/>
              </a:rPr>
              <a:t>第三课</a:t>
            </a:r>
            <a:br>
              <a:rPr sz="5400" b="1">
                <a:solidFill>
                  <a:srgbClr val="FF0000"/>
                </a:solidFill>
                <a:ea typeface="黑体" pitchFamily="2" charset="-122"/>
              </a:rPr>
            </a:br>
            <a:r>
              <a:rPr sz="5400" b="1">
                <a:solidFill>
                  <a:srgbClr val="FF0000"/>
                </a:solidFill>
                <a:ea typeface="黑体" pitchFamily="2" charset="-122"/>
              </a:rPr>
              <a:t>文化的多样性与文化传播</a:t>
            </a:r>
            <a:endParaRPr sz="5400" b="1">
              <a:solidFill>
                <a:srgbClr val="FF0000"/>
              </a:solidFill>
              <a:ea typeface="黑体" pitchFamily="2" charset="-122"/>
            </a:endParaRPr>
          </a:p>
        </p:txBody>
      </p:sp>
      <p:sp>
        <p:nvSpPr>
          <p:cNvPr id="512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12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DA7B45E7-F174-43D5-BB41-A4E54CFD360A}" type="footer">
              <a:rPr sz="1400"/>
              <a:t/>
            </a:fld>
            <a:endParaRPr sz="1400"/>
          </a:p>
        </p:txBody>
      </p:sp>
      <p:sp>
        <p:nvSpPr>
          <p:cNvPr id="5127" name="TextBox 512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文化的多样性与文化传播复习共38页，您现在浏览的是第1页!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706" name=""/>
          <p:cNvSpPr/>
          <p:nvPr/>
        </p:nvSpPr>
        <p:spPr>
          <a:xfrm>
            <a:off x="1447800" y="1524000"/>
            <a:ext cx="2286000" cy="946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800" b="1">
                <a:solidFill>
                  <a:srgbClr val="0000FF"/>
                </a:solidFill>
                <a:ea typeface="黑体" pitchFamily="2" charset="-122"/>
              </a:rPr>
              <a:t>世界文化的多样性</a:t>
            </a:r>
            <a:endParaRPr sz="2800" b="1">
              <a:solidFill>
                <a:srgbClr val="0000FF"/>
              </a:solidFill>
              <a:ea typeface="黑体" pitchFamily="2" charset="-122"/>
            </a:endParaRPr>
          </a:p>
        </p:txBody>
      </p:sp>
      <p:sp>
        <p:nvSpPr>
          <p:cNvPr id="72707" name=""/>
          <p:cNvSpPr/>
          <p:nvPr/>
        </p:nvSpPr>
        <p:spPr>
          <a:xfrm>
            <a:off x="304800" y="1143000"/>
            <a:ext cx="685800" cy="4362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800" b="1">
                <a:latin typeface="Times New Roman" pitchFamily="18" charset="0"/>
                <a:ea typeface="黑体" pitchFamily="2" charset="-122"/>
              </a:rPr>
              <a:t>文化多样性与文化传播</a:t>
            </a:r>
            <a:endParaRPr kumimoji="1" sz="2800" b="1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72708" name=""/>
          <p:cNvSpPr/>
          <p:nvPr/>
        </p:nvSpPr>
        <p:spPr>
          <a:xfrm>
            <a:off x="990600" y="1828800"/>
            <a:ext cx="457200" cy="3200400"/>
          </a:xfrm>
          <a:prstGeom prst="leftBrace">
            <a:avLst>
              <a:gd name="adj1" fmla="val 58333"/>
              <a:gd name="adj2" fmla="val 50000"/>
            </a:avLst>
          </a:prstGeom>
          <a:noFill/>
          <a:ln w="38100">
            <a:solidFill>
              <a:schemeClr val="tx1"/>
            </a:solidFill>
            <a:round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72709" name=""/>
          <p:cNvSpPr/>
          <p:nvPr/>
        </p:nvSpPr>
        <p:spPr>
          <a:xfrm>
            <a:off x="1524000" y="4191000"/>
            <a:ext cx="1828800" cy="946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800" b="1">
                <a:solidFill>
                  <a:srgbClr val="CC0066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方正姚体" pitchFamily="2" charset="-122"/>
                <a:ea typeface="黑体" pitchFamily="2" charset="-122"/>
              </a:rPr>
              <a:t>文化在交流中传播</a:t>
            </a:r>
            <a:endParaRPr kumimoji="1" sz="2800" b="1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72710" name=""/>
          <p:cNvSpPr/>
          <p:nvPr/>
        </p:nvSpPr>
        <p:spPr>
          <a:xfrm>
            <a:off x="3563938" y="908050"/>
            <a:ext cx="144462" cy="1981200"/>
          </a:xfrm>
          <a:prstGeom prst="leftBrace">
            <a:avLst>
              <a:gd name="adj1" fmla="val 114286"/>
              <a:gd name="adj2" fmla="val 50000"/>
            </a:avLst>
          </a:prstGeom>
          <a:noFill/>
          <a:ln w="38100">
            <a:solidFill>
              <a:schemeClr val="tx1"/>
            </a:solidFill>
            <a:round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72711" name=""/>
          <p:cNvSpPr/>
          <p:nvPr/>
        </p:nvSpPr>
        <p:spPr>
          <a:xfrm>
            <a:off x="3708400" y="1268412"/>
            <a:ext cx="41148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800" b="1">
                <a:solidFill>
                  <a:schemeClr val="accent2"/>
                </a:solidFill>
                <a:latin typeface="华文新魏" pitchFamily="2" charset="-122"/>
                <a:ea typeface="黑体" pitchFamily="2" charset="-122"/>
              </a:rPr>
              <a:t>民族节日和文化遗产</a:t>
            </a:r>
            <a:endParaRPr kumimoji="1" sz="2800" b="1">
              <a:solidFill>
                <a:schemeClr val="accent2"/>
              </a:solidFill>
              <a:latin typeface="华文新魏" pitchFamily="2" charset="-122"/>
              <a:ea typeface="黑体" pitchFamily="2" charset="-122"/>
            </a:endParaRPr>
          </a:p>
        </p:txBody>
      </p:sp>
      <p:sp>
        <p:nvSpPr>
          <p:cNvPr id="72712" name=""/>
          <p:cNvSpPr/>
          <p:nvPr/>
        </p:nvSpPr>
        <p:spPr>
          <a:xfrm>
            <a:off x="3708400" y="673100"/>
            <a:ext cx="3756025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800" b="1">
                <a:ea typeface="黑体" pitchFamily="2" charset="-122"/>
              </a:rPr>
              <a:t>文化多样性涵义及表现</a:t>
            </a:r>
            <a:endParaRPr sz="2800" b="1">
              <a:ea typeface="黑体" pitchFamily="2" charset="-122"/>
            </a:endParaRPr>
          </a:p>
        </p:txBody>
      </p:sp>
      <p:sp>
        <p:nvSpPr>
          <p:cNvPr id="72713" name=""/>
          <p:cNvSpPr/>
          <p:nvPr/>
        </p:nvSpPr>
        <p:spPr>
          <a:xfrm>
            <a:off x="3708400" y="1968500"/>
            <a:ext cx="4827588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800" b="1">
                <a:solidFill>
                  <a:srgbClr val="0000FF"/>
                </a:solidFill>
                <a:ea typeface="黑体" pitchFamily="2" charset="-122"/>
              </a:rPr>
              <a:t>文化是民族性和世界性的统一</a:t>
            </a:r>
            <a:endParaRPr sz="2800" b="1">
              <a:ea typeface="黑体" pitchFamily="2" charset="-122"/>
            </a:endParaRPr>
          </a:p>
        </p:txBody>
      </p:sp>
      <p:sp>
        <p:nvSpPr>
          <p:cNvPr id="72714" name=""/>
          <p:cNvSpPr/>
          <p:nvPr/>
        </p:nvSpPr>
        <p:spPr>
          <a:xfrm>
            <a:off x="3733800" y="2514600"/>
            <a:ext cx="5105400" cy="946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800" b="1">
                <a:ea typeface="黑体" pitchFamily="2" charset="-122"/>
              </a:rPr>
              <a:t>尊重文化多样性的态度、意义、原则</a:t>
            </a:r>
            <a:endParaRPr sz="2800" b="1">
              <a:ea typeface="黑体" pitchFamily="2" charset="-122"/>
            </a:endParaRPr>
          </a:p>
        </p:txBody>
      </p:sp>
      <p:sp>
        <p:nvSpPr>
          <p:cNvPr id="72715" name=""/>
          <p:cNvSpPr/>
          <p:nvPr/>
        </p:nvSpPr>
        <p:spPr>
          <a:xfrm>
            <a:off x="3505200" y="3733800"/>
            <a:ext cx="39624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800" b="1">
                <a:solidFill>
                  <a:srgbClr val="99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华文中宋" pitchFamily="2" charset="-122"/>
                <a:ea typeface="黑体" pitchFamily="2" charset="-122"/>
              </a:rPr>
              <a:t>文化传播的</a:t>
            </a:r>
            <a:r>
              <a:rPr sz="2800" b="1" u="sng">
                <a:effectLst>
                  <a:outerShdw blurRad="38100" dist="38100" dir="2700000" algn="tl">
                    <a:schemeClr val="bg2"/>
                  </a:outerShdw>
                </a:effectLst>
                <a:latin typeface="华文中宋" pitchFamily="2" charset="-122"/>
                <a:ea typeface="黑体" pitchFamily="2" charset="-122"/>
              </a:rPr>
              <a:t>途径</a:t>
            </a:r>
            <a:endParaRPr kumimoji="1" sz="2800" b="1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72716" name=""/>
          <p:cNvSpPr/>
          <p:nvPr/>
        </p:nvSpPr>
        <p:spPr>
          <a:xfrm>
            <a:off x="3132138" y="3979862"/>
            <a:ext cx="360362" cy="1604962"/>
          </a:xfrm>
          <a:prstGeom prst="leftBrace">
            <a:avLst>
              <a:gd name="adj1" fmla="val 37115"/>
              <a:gd name="adj2" fmla="val 50000"/>
            </a:avLst>
          </a:prstGeom>
          <a:noFill/>
          <a:ln w="38100">
            <a:solidFill>
              <a:schemeClr val="tx1"/>
            </a:solidFill>
            <a:round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72717" name=""/>
          <p:cNvSpPr/>
          <p:nvPr/>
        </p:nvSpPr>
        <p:spPr>
          <a:xfrm>
            <a:off x="3505200" y="4572000"/>
            <a:ext cx="36576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800" b="1">
                <a:solidFill>
                  <a:schemeClr val="accent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华文中宋" pitchFamily="2" charset="-122"/>
                <a:ea typeface="黑体" pitchFamily="2" charset="-122"/>
              </a:rPr>
              <a:t>现代文化传播的</a:t>
            </a:r>
            <a:r>
              <a:rPr sz="2800" b="1" u="sng">
                <a:solidFill>
                  <a:srgbClr val="CC0099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华文中宋" pitchFamily="2" charset="-122"/>
                <a:ea typeface="黑体" pitchFamily="2" charset="-122"/>
              </a:rPr>
              <a:t>手段</a:t>
            </a:r>
            <a:endParaRPr kumimoji="1" sz="2800" b="1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72718" name=""/>
          <p:cNvSpPr/>
          <p:nvPr/>
        </p:nvSpPr>
        <p:spPr>
          <a:xfrm>
            <a:off x="3505200" y="5257800"/>
            <a:ext cx="5181600" cy="946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800" b="1">
                <a:latin typeface="黑体" pitchFamily="2" charset="-122"/>
                <a:ea typeface="黑体" pitchFamily="2" charset="-122"/>
              </a:rPr>
              <a:t>文化交流作用，</a:t>
            </a:r>
            <a:r>
              <a:rPr sz="2800" b="1">
                <a:solidFill>
                  <a:schemeClr val="accent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华文中宋" pitchFamily="2" charset="-122"/>
                <a:ea typeface="黑体" pitchFamily="2" charset="-122"/>
              </a:rPr>
              <a:t>做传播中华文化的使者</a:t>
            </a:r>
            <a:endParaRPr sz="2800" b="1">
              <a:solidFill>
                <a:schemeClr val="accent2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华文中宋" pitchFamily="2" charset="-122"/>
              <a:ea typeface="黑体" pitchFamily="2" charset="-122"/>
            </a:endParaRPr>
          </a:p>
        </p:txBody>
      </p:sp>
      <p:sp>
        <p:nvSpPr>
          <p:cNvPr id="72719" name=""/>
          <p:cNvSpPr/>
          <p:nvPr/>
        </p:nvSpPr>
        <p:spPr>
          <a:xfrm>
            <a:off x="304800" y="304800"/>
            <a:ext cx="1828800" cy="700088"/>
          </a:xfrm>
          <a:gradFill rotWithShape="0">
            <a:gsLst>
              <a:gs pos="0">
                <a:srgbClr val="FFE701"/>
              </a:gs>
              <a:gs pos="100000">
                <a:srgbClr val="FE3E02"/>
              </a:gs>
            </a:gsLst>
            <a:lin ang="5400000" scaled="1"/>
          </a:gradFill>
          <a:ln>
            <a:solidFill>
              <a:prstClr val="black"/>
            </a:solidFill>
            <a:miter lim="800000"/>
          </a:ln>
          <a:effectLst/>
          <a:scene3d>
            <a:camera prst="legacyPerspectiveFront">
              <a:rot lat="20520000" lon="1080000" rev="0"/>
            </a:camera>
            <a:lightRig rig="legacyHarsh2" dir="b"/>
          </a:scene3d>
          <a:sp3d extrusionH="430200" prstMaterial="legacyMatte">
            <a:bevelT w="13500" h="13500" prst="angle"/>
            <a:bevelB w="13500" h="13500" prst="angle"/>
            <a:extrusionClr>
              <a:srgbClr val="FF6600"/>
            </a:extrusionClr>
          </a:sp3d>
        </p:spPr>
        <p:txBody>
          <a:bodyPr fromWordArt="1">
            <a:prstTxWarp prst="textCascadeUp">
              <a:avLst>
                <a:gd name="adj" fmla="val 44444"/>
              </a:avLst>
            </a:prstTxWarp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algn="ctr"/>
            <a:r>
              <a:rPr sz="3600" kern="10">
                <a:ln>
                  <a:solidFill>
                    <a:prstClr val="black"/>
                  </a:solidFill>
                </a:ln>
                <a:gradFill rotWithShape="0">
                  <a:gsLst>
                    <a:gs pos="0">
                      <a:srgbClr val="FFE701"/>
                    </a:gs>
                    <a:gs pos="100000">
                      <a:srgbClr val="FE3E02"/>
                    </a:gs>
                  </a:gsLst>
                  <a:lin ang="5400000" scaled="1"/>
                </a:gradFill>
                <a:effectLst/>
                <a:latin typeface="华文新魏"/>
              </a:rPr>
              <a:t>第三课</a:t>
            </a:r>
          </a:p>
        </p:txBody>
      </p:sp>
      <p:sp>
        <p:nvSpPr>
          <p:cNvPr id="72720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72721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BD0AD90A-9E4B-4AE8-A190-1D6D73296327}" type="footer">
              <a:rPr sz="1400"/>
              <a:t/>
            </a:fld>
            <a:endParaRPr sz="1400"/>
          </a:p>
        </p:txBody>
      </p:sp>
      <p:sp>
        <p:nvSpPr>
          <p:cNvPr id="72722" name="TextBox 7272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文化的多样性与文化传播复习共38页，您现在浏览的是第2页!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727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0" dur="500"/>
                                        <p:tgtEl>
                                          <p:spTgt spid="727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3" dur="500"/>
                                        <p:tgtEl>
                                          <p:spTgt spid="727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6" dur="500"/>
                                        <p:tgtEl>
                                          <p:spTgt spid="727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9" dur="500"/>
                                        <p:tgtEl>
                                          <p:spTgt spid="727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4" dur="500"/>
                                        <p:tgtEl>
                                          <p:spTgt spid="727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7" dur="500"/>
                                        <p:tgtEl>
                                          <p:spTgt spid="727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0" dur="500"/>
                                        <p:tgtEl>
                                          <p:spTgt spid="727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dur="5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3" dur="500"/>
                                        <p:tgtEl>
                                          <p:spTgt spid="727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1" grpId="0"/>
      <p:bldP spid="72712" grpId="1"/>
      <p:bldP spid="72713" grpId="2"/>
      <p:bldP spid="72714" grpId="3"/>
      <p:bldP spid="72715" grpId="4"/>
      <p:bldP spid="72717" grpId="5"/>
      <p:bldP spid="72718" grpId="6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733" name=""/>
          <p:cNvSpPr/>
          <p:nvPr/>
        </p:nvSpPr>
        <p:spPr>
          <a:xfrm>
            <a:off x="457200" y="228600"/>
            <a:ext cx="8229600" cy="762000"/>
          </a:xfrm>
          <a:prstGeom prst="rect">
            <a:avLst/>
          </a:prstGeom>
          <a:noFill/>
          <a:ln w="57150">
            <a:noFill/>
            <a:miter lim="800000"/>
          </a:ln>
          <a:effectLst/>
        </p:spPr>
        <p:txBody>
          <a:bodyPr anchor="ctr" anchorCtr="0">
            <a:noAutofit/>
          </a:bodyPr>
          <a:lstStyle>
            <a:defPPr algn="l" rtl="0" eaLnBrk="1" hangingPunct="1">
              <a:defRPr kumimoji="0" lang="zh-CN" altLang="en-US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3600" b="1">
                <a:solidFill>
                  <a:srgbClr val="FF0000"/>
                </a:solidFill>
                <a:ea typeface="黑体" pitchFamily="2" charset="-122"/>
              </a:rPr>
              <a:t>一、世界文化多样性</a:t>
            </a:r>
            <a:endParaRPr sz="3600" b="1">
              <a:solidFill>
                <a:srgbClr val="FF0000"/>
              </a:solidFill>
              <a:ea typeface="黑体" pitchFamily="2" charset="-122"/>
            </a:endParaRPr>
          </a:p>
        </p:txBody>
      </p:sp>
      <p:sp>
        <p:nvSpPr>
          <p:cNvPr id="73734" name=""/>
          <p:cNvSpPr/>
          <p:nvPr/>
        </p:nvSpPr>
        <p:spPr>
          <a:xfrm>
            <a:off x="609600" y="3810000"/>
            <a:ext cx="8229600" cy="8223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400" b="1">
                <a:solidFill>
                  <a:srgbClr val="FF0000"/>
                </a:solidFill>
                <a:ea typeface="黑体" pitchFamily="2" charset="-122"/>
              </a:rPr>
              <a:t>文化多样性表现在：</a:t>
            </a:r>
            <a:r>
              <a:rPr sz="2400" b="1">
                <a:ea typeface="黑体" pitchFamily="2" charset="-122"/>
              </a:rPr>
              <a:t>语言文字、宗教信仰、思想理论、文学艺术、民居建筑、风俗习惯等各个方面</a:t>
            </a:r>
            <a:endParaRPr sz="2400" b="1">
              <a:ea typeface="黑体" pitchFamily="2" charset="-122"/>
            </a:endParaRPr>
          </a:p>
        </p:txBody>
      </p:sp>
      <p:sp>
        <p:nvSpPr>
          <p:cNvPr id="73735" name=""/>
          <p:cNvSpPr/>
          <p:nvPr/>
        </p:nvSpPr>
        <p:spPr>
          <a:xfrm>
            <a:off x="152400" y="3048000"/>
            <a:ext cx="4800600" cy="533400"/>
          </a:xfrm>
          <a:prstGeom prst="rect">
            <a:avLst/>
          </a:prstGeom>
          <a:noFill/>
          <a:ln w="57150">
            <a:noFill/>
            <a:miter lim="800000"/>
          </a:ln>
          <a:effectLst/>
        </p:spPr>
        <p:txBody>
          <a:bodyPr anchor="ctr" anchorCtr="0">
            <a:noAutofit/>
          </a:bodyPr>
          <a:lstStyle>
            <a:defPPr algn="l" rtl="0" eaLnBrk="1" hangingPunct="1">
              <a:defRPr kumimoji="0" lang="zh-CN" altLang="en-US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800" b="1">
                <a:solidFill>
                  <a:srgbClr val="FF0000"/>
                </a:solidFill>
                <a:ea typeface="黑体" pitchFamily="2" charset="-122"/>
              </a:rPr>
              <a:t>2、世界文化多样性的表现：</a:t>
            </a:r>
            <a:endParaRPr sz="2800" b="1">
              <a:solidFill>
                <a:srgbClr val="FF0000"/>
              </a:solidFill>
              <a:ea typeface="黑体" pitchFamily="2" charset="-122"/>
            </a:endParaRPr>
          </a:p>
        </p:txBody>
      </p:sp>
      <p:sp>
        <p:nvSpPr>
          <p:cNvPr id="73737" name=""/>
          <p:cNvSpPr/>
          <p:nvPr/>
        </p:nvSpPr>
        <p:spPr>
          <a:xfrm>
            <a:off x="0" y="990600"/>
            <a:ext cx="5105400" cy="762000"/>
          </a:xfrm>
          <a:prstGeom prst="rect">
            <a:avLst/>
          </a:prstGeom>
          <a:noFill/>
          <a:ln w="57150">
            <a:noFill/>
            <a:miter lim="800000"/>
          </a:ln>
          <a:effectLst/>
        </p:spPr>
        <p:txBody>
          <a:bodyPr anchor="ctr" anchorCtr="0">
            <a:noAutofit/>
          </a:bodyPr>
          <a:lstStyle>
            <a:defPPr algn="l" rtl="0" eaLnBrk="1" hangingPunct="1">
              <a:defRPr kumimoji="0" lang="zh-CN" altLang="en-US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800" b="1">
                <a:solidFill>
                  <a:srgbClr val="FF0000"/>
                </a:solidFill>
                <a:ea typeface="黑体" pitchFamily="2" charset="-122"/>
              </a:rPr>
              <a:t>1、世界文化多样性的内涵：</a:t>
            </a:r>
            <a:endParaRPr sz="2800" b="1">
              <a:solidFill>
                <a:srgbClr val="FF0000"/>
              </a:solidFill>
              <a:ea typeface="黑体" pitchFamily="2" charset="-122"/>
            </a:endParaRPr>
          </a:p>
        </p:txBody>
      </p:sp>
      <p:sp>
        <p:nvSpPr>
          <p:cNvPr id="73738" name=""/>
          <p:cNvSpPr/>
          <p:nvPr/>
        </p:nvSpPr>
        <p:spPr>
          <a:xfrm>
            <a:off x="685800" y="1752600"/>
            <a:ext cx="6553200" cy="533400"/>
          </a:xfrm>
          <a:prstGeom prst="rect">
            <a:avLst/>
          </a:prstGeom>
          <a:noFill/>
          <a:ln w="57150">
            <a:noFill/>
            <a:miter lim="800000"/>
          </a:ln>
          <a:effectLst/>
        </p:spPr>
        <p:txBody>
          <a:bodyPr anchor="ctr" anchorCtr="0">
            <a:noAutofit/>
          </a:bodyPr>
          <a:lstStyle>
            <a:defPPr algn="l" rtl="0" eaLnBrk="1" hangingPunct="1">
              <a:defRPr kumimoji="0" lang="zh-CN" altLang="en-US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400" b="1">
                <a:solidFill>
                  <a:schemeClr val="tx1"/>
                </a:solidFill>
                <a:ea typeface="黑体" pitchFamily="2" charset="-122"/>
              </a:rPr>
              <a:t>文化的多样性主要是指</a:t>
            </a:r>
            <a:r>
              <a:rPr sz="2400" b="1">
                <a:solidFill>
                  <a:srgbClr val="000066"/>
                </a:solidFill>
                <a:ea typeface="黑体" pitchFamily="2" charset="-122"/>
              </a:rPr>
              <a:t>民族文化的多样性</a:t>
            </a:r>
            <a:endParaRPr sz="2400" b="1">
              <a:solidFill>
                <a:srgbClr val="000066"/>
              </a:solidFill>
              <a:ea typeface="黑体" pitchFamily="2" charset="-122"/>
            </a:endParaRPr>
          </a:p>
        </p:txBody>
      </p:sp>
      <p:sp>
        <p:nvSpPr>
          <p:cNvPr id="73739" name=""/>
          <p:cNvSpPr/>
          <p:nvPr/>
        </p:nvSpPr>
        <p:spPr>
          <a:xfrm>
            <a:off x="838200" y="2438400"/>
            <a:ext cx="5105400" cy="381000"/>
          </a:xfrm>
          <a:prstGeom prst="rect">
            <a:avLst/>
          </a:prstGeom>
          <a:noFill/>
          <a:ln w="57150">
            <a:noFill/>
            <a:miter lim="800000"/>
          </a:ln>
          <a:effectLst/>
        </p:spPr>
        <p:txBody>
          <a:bodyPr anchor="ctr" anchorCtr="0">
            <a:noAutofit/>
          </a:bodyPr>
          <a:lstStyle>
            <a:defPPr algn="l" rtl="0" eaLnBrk="1" hangingPunct="1">
              <a:defRPr kumimoji="0" lang="zh-CN" altLang="en-US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400" b="1">
                <a:solidFill>
                  <a:srgbClr val="000066"/>
                </a:solidFill>
                <a:ea typeface="黑体" pitchFamily="2" charset="-122"/>
              </a:rPr>
              <a:t>民族文化</a:t>
            </a:r>
            <a:r>
              <a:rPr sz="2400" b="1">
                <a:solidFill>
                  <a:schemeClr val="tx1"/>
                </a:solidFill>
                <a:ea typeface="黑体" pitchFamily="2" charset="-122"/>
              </a:rPr>
              <a:t>是民族身份的重要标志</a:t>
            </a:r>
            <a:endParaRPr sz="2400" b="1">
              <a:solidFill>
                <a:srgbClr val="000066"/>
              </a:solidFill>
              <a:ea typeface="黑体" pitchFamily="2" charset="-122"/>
            </a:endParaRPr>
          </a:p>
        </p:txBody>
      </p:sp>
      <p:sp>
        <p:nvSpPr>
          <p:cNvPr id="73740" name=""/>
          <p:cNvSpPr/>
          <p:nvPr/>
        </p:nvSpPr>
        <p:spPr>
          <a:xfrm>
            <a:off x="2057400" y="5105400"/>
            <a:ext cx="14097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20000"/>
              </a:spcBef>
            </a:pPr>
            <a:r>
              <a:rPr sz="2400" b="1">
                <a:solidFill>
                  <a:srgbClr val="000066"/>
                </a:solidFill>
                <a:ea typeface="黑体" pitchFamily="2" charset="-122"/>
              </a:rPr>
              <a:t>民族节日</a:t>
            </a:r>
            <a:endParaRPr sz="2400" b="1">
              <a:solidFill>
                <a:srgbClr val="000066"/>
              </a:solidFill>
              <a:ea typeface="黑体" pitchFamily="2" charset="-122"/>
            </a:endParaRPr>
          </a:p>
        </p:txBody>
      </p:sp>
      <p:sp>
        <p:nvSpPr>
          <p:cNvPr id="73741" name=""/>
          <p:cNvSpPr/>
          <p:nvPr/>
        </p:nvSpPr>
        <p:spPr>
          <a:xfrm>
            <a:off x="4800600" y="5105400"/>
            <a:ext cx="14097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20000"/>
              </a:spcBef>
            </a:pPr>
            <a:r>
              <a:rPr sz="2400" b="1">
                <a:solidFill>
                  <a:srgbClr val="000066"/>
                </a:solidFill>
                <a:ea typeface="黑体" pitchFamily="2" charset="-122"/>
              </a:rPr>
              <a:t>文化遗产</a:t>
            </a:r>
            <a:endParaRPr sz="2400" b="1">
              <a:solidFill>
                <a:srgbClr val="000066"/>
              </a:solidFill>
              <a:ea typeface="黑体" pitchFamily="2" charset="-122"/>
            </a:endParaRPr>
          </a:p>
        </p:txBody>
      </p:sp>
      <p:sp>
        <p:nvSpPr>
          <p:cNvPr id="7374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7374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DF01A8C0-58F9-4AAB-8EB9-401D1B997294}" type="footer">
              <a:rPr sz="1400"/>
              <a:t/>
            </a:fld>
            <a:endParaRPr sz="1400"/>
          </a:p>
        </p:txBody>
      </p:sp>
      <p:sp>
        <p:nvSpPr>
          <p:cNvPr id="73744" name="TextBox 7374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文化的多样性与文化传播复习共38页，您现在浏览的是第3页!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10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>
                <a:ea typeface="黑体" pitchFamily="2" charset="-122"/>
              </a:rPr>
              <a:t>注意以下几个误区</a:t>
            </a:r>
            <a:endParaRPr>
              <a:ea typeface="黑体" pitchFamily="2" charset="-122"/>
            </a:endParaRPr>
          </a:p>
        </p:txBody>
      </p:sp>
      <p:sp>
        <p:nvSpPr>
          <p:cNvPr id="43011" name=""/>
          <p:cNvSpPr/>
          <p:nvPr>
            <p:ph type="body" idx="4294967295"/>
          </p:nvPr>
        </p:nvSpPr>
        <p:spPr>
          <a:xfrm>
            <a:off x="152400" y="1447800"/>
            <a:ext cx="8686800" cy="5029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</a:pPr>
            <a:r>
              <a:rPr sz="2400" b="1">
                <a:ea typeface="黑体" pitchFamily="2" charset="-122"/>
              </a:rPr>
              <a:t>误区一：文化多样性只是通过民族节日、文化遗产体现出来。</a:t>
            </a:r>
            <a:endParaRPr sz="2400" b="1">
              <a:ea typeface="黑体" pitchFamily="2" charset="-122"/>
            </a:endParaRPr>
          </a:p>
          <a:p>
            <a:pPr lvl="0">
              <a:lnSpc>
                <a:spcPct val="80000"/>
              </a:lnSpc>
            </a:pPr>
            <a:r>
              <a:rPr sz="2400" b="1">
                <a:ea typeface="黑体" pitchFamily="2" charset="-122"/>
              </a:rPr>
              <a:t>文化有内容、形式的差异，也有性质、层次、功能的区别，这些都是文化多样性的表现。文化多样性除了可以体现民族节日、文化遗产中，也可以通过语言文字、宗教信仰、思想理论、文学艺术、民居建筑、风俗习惯等各个方面体现出来。</a:t>
            </a:r>
            <a:endParaRPr sz="2400" b="1">
              <a:ea typeface="黑体" pitchFamily="2" charset="-122"/>
            </a:endParaRPr>
          </a:p>
          <a:p>
            <a:pPr lvl="0">
              <a:lnSpc>
                <a:spcPct val="80000"/>
              </a:lnSpc>
            </a:pPr>
            <a:endParaRPr sz="2400" b="1">
              <a:ea typeface="黑体" pitchFamily="2" charset="-122"/>
            </a:endParaRPr>
          </a:p>
          <a:p>
            <a:pPr lvl="0">
              <a:lnSpc>
                <a:spcPct val="80000"/>
              </a:lnSpc>
            </a:pPr>
            <a:r>
              <a:rPr sz="2400" b="1">
                <a:ea typeface="黑体" pitchFamily="2" charset="-122"/>
              </a:rPr>
              <a:t>误区二：文化遗产等同于世界遗产。</a:t>
            </a:r>
            <a:endParaRPr sz="2400" b="1">
              <a:ea typeface="黑体" pitchFamily="2" charset="-122"/>
            </a:endParaRPr>
          </a:p>
          <a:p>
            <a:pPr lvl="0">
              <a:lnSpc>
                <a:spcPct val="80000"/>
              </a:lnSpc>
            </a:pPr>
            <a:r>
              <a:rPr sz="2400" b="1">
                <a:ea typeface="黑体" pitchFamily="2" charset="-122"/>
              </a:rPr>
              <a:t>文化遗产是一个国家和民族历史文化成就的重要标志。世界遗产包括世界文化遗产和世界自然遗产。并非所有的文化遗产都能成为世界遗产。文化遗产要成为世界遗产，必须通过一定的程序，由联合国教科文组织决定，以名录的方式确定，并给予保护。研究文化遗产与世界遗产的作用不完全一致。研究文化遗产可以明确人类文明的演进过程，并展示世界文化多样性；确立并保护世界遗产对于加强国际合作、促进人与自然的和谐发展有重大意义。</a:t>
            </a:r>
            <a:endParaRPr sz="2400" b="1">
              <a:ea typeface="黑体" pitchFamily="2" charset="-122"/>
            </a:endParaRPr>
          </a:p>
        </p:txBody>
      </p:sp>
      <p:sp>
        <p:nvSpPr>
          <p:cNvPr id="4301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4301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50AE3F79-506E-4CAD-8FF9-3799D6BAC48C}" type="footer">
              <a:rPr sz="1400"/>
              <a:t/>
            </a:fld>
            <a:endParaRPr sz="1400"/>
          </a:p>
        </p:txBody>
      </p:sp>
      <p:sp>
        <p:nvSpPr>
          <p:cNvPr id="43014" name="TextBox 4301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文化的多样性与文化传播复习共38页，您现在浏览的是第4页!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7" dur="1" fill="hold"/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12" dur="1" fill="hold"/>
                                        <p:tgtEl>
                                          <p:spTgt spid="4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371" name=""/>
          <p:cNvSpPr/>
          <p:nvPr>
            <p:ph type="body" idx="4294967295"/>
          </p:nvPr>
        </p:nvSpPr>
        <p:spPr>
          <a:xfrm>
            <a:off x="0" y="152400"/>
            <a:ext cx="8686800" cy="32766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sz="2400" b="1">
                <a:solidFill>
                  <a:srgbClr val="FF0066"/>
                </a:solidFill>
                <a:latin typeface="黑体" pitchFamily="2" charset="-122"/>
                <a:ea typeface="黑体" pitchFamily="2" charset="-122"/>
              </a:rPr>
              <a:t>（2007山东卷22）</a:t>
            </a:r>
            <a:r>
              <a:rPr sz="2400" b="1">
                <a:latin typeface="黑体" pitchFamily="2" charset="-122"/>
                <a:ea typeface="黑体" pitchFamily="2" charset="-122"/>
              </a:rPr>
              <a:t>自2001年文化部提出“把春节建成宣传中国和传播中华文化的新载体”以来，春节逐渐得到世界各国的认可和重视，春节文化在世界的传播 </a:t>
            </a:r>
            <a:endParaRPr sz="2400"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r>
              <a:rPr sz="2400" b="1">
                <a:latin typeface="黑体" pitchFamily="2" charset="-122"/>
                <a:ea typeface="黑体" pitchFamily="2" charset="-122"/>
              </a:rPr>
              <a:t>①可以展现中华文化的魅力  </a:t>
            </a:r>
            <a:endParaRPr sz="2400"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r>
              <a:rPr sz="2400" b="1">
                <a:latin typeface="黑体" pitchFamily="2" charset="-122"/>
                <a:ea typeface="黑体" pitchFamily="2" charset="-122"/>
              </a:rPr>
              <a:t>②是我国综合国力提升的体现 </a:t>
            </a:r>
            <a:endParaRPr sz="2400"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r>
              <a:rPr sz="2400" b="1">
                <a:latin typeface="黑体" pitchFamily="2" charset="-122"/>
                <a:ea typeface="黑体" pitchFamily="2" charset="-122"/>
              </a:rPr>
              <a:t>③有利于消除世界文化的差异  </a:t>
            </a:r>
            <a:endParaRPr sz="2400"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r>
              <a:rPr sz="2400" b="1">
                <a:latin typeface="黑体" pitchFamily="2" charset="-122"/>
                <a:ea typeface="黑体" pitchFamily="2" charset="-122"/>
              </a:rPr>
              <a:t>④能促进中华文化与世界文化的交流和融合</a:t>
            </a:r>
            <a:endParaRPr sz="2400"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r>
              <a:rPr sz="2400" b="1">
                <a:latin typeface="黑体" pitchFamily="2" charset="-122"/>
                <a:ea typeface="黑体" pitchFamily="2" charset="-122"/>
              </a:rPr>
              <a:t>A.①②③     B.①②④      C.①③④        D.②③④</a:t>
            </a:r>
            <a:endParaRPr sz="2400" b="1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58372" name=""/>
          <p:cNvSpPr/>
          <p:nvPr/>
        </p:nvSpPr>
        <p:spPr>
          <a:xfrm>
            <a:off x="6705600" y="1066800"/>
            <a:ext cx="1185862" cy="1028700"/>
          </a:xfrm>
          <a:gradFill rotWithShape="0">
            <a:gsLst>
              <a:gs pos="0">
                <a:srgbClr val="6600CC"/>
              </a:gs>
              <a:gs pos="100000">
                <a:srgbClr val="CC00CC"/>
              </a:gs>
            </a:gsLst>
            <a:lin ang="5400000" scaled="1"/>
          </a:gradFill>
          <a:ln>
            <a:solidFill>
              <a:srgbClr val="CC99FF"/>
            </a:solidFill>
            <a:miter lim="800000"/>
          </a:ln>
          <a:effectLst>
            <a:outerShdw dist="53882" dir="2700000" algn="ctr">
              <a:srgbClr val="9999FF">
                <a:alpha val="80000"/>
              </a:srgbClr>
            </a:outerShdw>
          </a:effectLst>
        </p:spPr>
        <p:txBody>
          <a:bodyPr fromWordArt="1">
            <a:prstTxWarp prst="textSlantUp">
              <a:avLst>
                <a:gd name="adj" fmla="val 32056"/>
              </a:avLst>
            </a:prstTxWarp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algn="ctr"/>
            <a:r>
              <a:rPr sz="3600" b="1" kern="10">
                <a:ln>
                  <a:solidFill>
                    <a:srgbClr val="CC99FF"/>
                  </a:solidFill>
                </a:ln>
                <a:gradFill rotWithShape="0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>
                    <a:srgbClr val="9999FF">
                      <a:alpha val="80000"/>
                    </a:srgbClr>
                  </a:outerShdw>
                </a:effectLst>
                <a:latin typeface="宋体" charset="-122"/>
              </a:rPr>
              <a:t>B</a:t>
            </a:r>
          </a:p>
        </p:txBody>
      </p:sp>
      <p:sp>
        <p:nvSpPr>
          <p:cNvPr id="58373" name=""/>
          <p:cNvSpPr/>
          <p:nvPr/>
        </p:nvSpPr>
        <p:spPr>
          <a:xfrm>
            <a:off x="0" y="3352800"/>
            <a:ext cx="8839200" cy="3276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400" b="1">
                <a:solidFill>
                  <a:srgbClr val="FF0066"/>
                </a:solidFill>
                <a:latin typeface="黑体" pitchFamily="2" charset="-122"/>
                <a:ea typeface="黑体" pitchFamily="2" charset="-122"/>
              </a:rPr>
              <a:t>（2008年高考广东文科基础，10）</a:t>
            </a:r>
            <a:r>
              <a:rPr sz="2400" b="1">
                <a:latin typeface="黑体" pitchFamily="2" charset="-122"/>
                <a:ea typeface="黑体" pitchFamily="2" charset="-122"/>
              </a:rPr>
              <a:t>关于历史文化遗产，下列说法正确的是</a:t>
            </a:r>
            <a:endParaRPr sz="2400" b="1">
              <a:latin typeface="黑体" pitchFamily="2" charset="-122"/>
              <a:ea typeface="黑体" pitchFamily="2" charset="-122"/>
            </a:endParaRPr>
          </a:p>
          <a:p>
            <a:pPr lvl="0"/>
            <a:r>
              <a:rPr sz="2400" b="1">
                <a:latin typeface="黑体" pitchFamily="2" charset="-122"/>
                <a:ea typeface="黑体" pitchFamily="2" charset="-122"/>
              </a:rPr>
              <a:t>①对研究人类文明的演进没有意义 </a:t>
            </a:r>
            <a:endParaRPr sz="2400" b="1">
              <a:latin typeface="黑体" pitchFamily="2" charset="-122"/>
              <a:ea typeface="黑体" pitchFamily="2" charset="-122"/>
            </a:endParaRPr>
          </a:p>
          <a:p>
            <a:pPr lvl="0"/>
            <a:r>
              <a:rPr sz="2400" b="1">
                <a:latin typeface="黑体" pitchFamily="2" charset="-122"/>
                <a:ea typeface="黑体" pitchFamily="2" charset="-122"/>
              </a:rPr>
              <a:t>②对于展现世界文化的多样性具有独特的作用 </a:t>
            </a:r>
            <a:endParaRPr sz="2400" b="1">
              <a:latin typeface="黑体" pitchFamily="2" charset="-122"/>
              <a:ea typeface="黑体" pitchFamily="2" charset="-122"/>
            </a:endParaRPr>
          </a:p>
          <a:p>
            <a:pPr lvl="0"/>
            <a:r>
              <a:rPr sz="2400" b="1">
                <a:latin typeface="黑体" pitchFamily="2" charset="-122"/>
                <a:ea typeface="黑体" pitchFamily="2" charset="-122"/>
              </a:rPr>
              <a:t>③是一个国家和民族历史文化成就的重要标志 </a:t>
            </a:r>
            <a:endParaRPr sz="2400" b="1">
              <a:latin typeface="黑体" pitchFamily="2" charset="-122"/>
              <a:ea typeface="黑体" pitchFamily="2" charset="-122"/>
            </a:endParaRPr>
          </a:p>
          <a:p>
            <a:pPr lvl="0"/>
            <a:r>
              <a:rPr sz="2400" b="1">
                <a:latin typeface="黑体" pitchFamily="2" charset="-122"/>
                <a:ea typeface="黑体" pitchFamily="2" charset="-122"/>
              </a:rPr>
              <a:t>④是各个国家和民族的财富，而不是人类共同财富</a:t>
            </a:r>
            <a:endParaRPr sz="2400" b="1">
              <a:latin typeface="黑体" pitchFamily="2" charset="-122"/>
              <a:ea typeface="黑体" pitchFamily="2" charset="-122"/>
            </a:endParaRPr>
          </a:p>
          <a:p>
            <a:pPr lvl="0"/>
            <a:r>
              <a:rPr sz="2400" b="1">
                <a:latin typeface="黑体" pitchFamily="2" charset="-122"/>
                <a:ea typeface="黑体" pitchFamily="2" charset="-122"/>
              </a:rPr>
              <a:t>A．①②     B．②③     C．③④	 D．①④ </a:t>
            </a:r>
            <a:endParaRPr sz="2400" b="1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58374" name=""/>
          <p:cNvSpPr/>
          <p:nvPr/>
        </p:nvSpPr>
        <p:spPr>
          <a:xfrm>
            <a:off x="7391400" y="4648200"/>
            <a:ext cx="1185862" cy="1028700"/>
          </a:xfrm>
          <a:gradFill rotWithShape="0">
            <a:gsLst>
              <a:gs pos="0">
                <a:srgbClr val="6600CC"/>
              </a:gs>
              <a:gs pos="100000">
                <a:srgbClr val="CC00CC"/>
              </a:gs>
            </a:gsLst>
            <a:lin ang="5400000" scaled="1"/>
          </a:gradFill>
          <a:ln>
            <a:solidFill>
              <a:srgbClr val="CC99FF"/>
            </a:solidFill>
            <a:miter lim="800000"/>
          </a:ln>
          <a:effectLst>
            <a:outerShdw dist="53882" dir="2700000" algn="ctr">
              <a:srgbClr val="9999FF">
                <a:alpha val="80000"/>
              </a:srgbClr>
            </a:outerShdw>
          </a:effectLst>
        </p:spPr>
        <p:txBody>
          <a:bodyPr fromWordArt="1">
            <a:prstTxWarp prst="textSlantUp">
              <a:avLst>
                <a:gd name="adj" fmla="val 32056"/>
              </a:avLst>
            </a:prstTxWarp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algn="ctr"/>
            <a:r>
              <a:rPr sz="3600" b="1" kern="10">
                <a:ln>
                  <a:solidFill>
                    <a:srgbClr val="CC99FF"/>
                  </a:solidFill>
                </a:ln>
                <a:gradFill rotWithShape="0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>
                    <a:srgbClr val="9999FF">
                      <a:alpha val="80000"/>
                    </a:srgbClr>
                  </a:outerShdw>
                </a:effectLst>
                <a:latin typeface="宋体" charset="-122"/>
              </a:rPr>
              <a:t>B</a:t>
            </a:r>
          </a:p>
        </p:txBody>
      </p:sp>
      <p:sp>
        <p:nvSpPr>
          <p:cNvPr id="5837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837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A4467710-448B-4FFD-93DA-DE9A537973EB}" type="footer">
              <a:rPr sz="1400"/>
              <a:t/>
            </a:fld>
            <a:endParaRPr sz="1400"/>
          </a:p>
        </p:txBody>
      </p:sp>
      <p:sp>
        <p:nvSpPr>
          <p:cNvPr id="58377" name="TextBox 5837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文化的多样性与文化传播复习共38页，您现在浏览的是第5页!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7" dur="1" fill="hold"/>
                                        <p:tgtEl>
                                          <p:spTgt spid="5837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12" dur="1" fill="hold"/>
                                        <p:tgtEl>
                                          <p:spTgt spid="58374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58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lang="en-US" altLang="en-US" sz="3200" b="1">
                <a:solidFill>
                  <a:srgbClr val="000066"/>
                </a:solidFill>
                <a:latin typeface="黑体" pitchFamily="2" charset="-122"/>
                <a:ea typeface="黑体" pitchFamily="2" charset="-122"/>
              </a:rPr>
              <a:t>误区：一个民族的文化只能属于这个民族，它是这个民族发展的见证。</a:t>
            </a:r>
            <a:endParaRPr lang="en-US" altLang="en-US" sz="3200" b="1">
              <a:solidFill>
                <a:srgbClr val="000066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45059" name=""/>
          <p:cNvSpPr/>
          <p:nvPr>
            <p:ph type="body" idx="4294967295"/>
          </p:nvPr>
        </p:nvSpPr>
        <p:spPr>
          <a:xfrm>
            <a:off x="381000" y="1828800"/>
            <a:ext cx="8229600" cy="3352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lang="en-US" altLang="en-US" sz="2400" b="1">
                <a:latin typeface="黑体" pitchFamily="2" charset="-122"/>
                <a:ea typeface="黑体" pitchFamily="2" charset="-122"/>
              </a:rPr>
              <a:t>文化是在社会实践中产生和发展起来的，民族文化是一个民族在一定地域内由其社会实践产生并发展的。不同的社会实践，使每个民族的文化具有明显的个性和特征，它是民族实践过程的反映，也是这个民族发展的见证。一个民族的文化成就，不仅属于这个民族，而且属于整个世界。由于世界各民族的社会实践有其共性和普遍规律，因而各民族 的文化也有共性和普遍规律。我们不能只看到民族文化的个性和特征，还应认识到民族文化的共性和世界性。因此</a:t>
            </a:r>
            <a:r>
              <a:rPr lang="en-US" altLang="zh-CN" sz="2400" b="1"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en-US" sz="2400" b="1">
                <a:latin typeface="黑体" pitchFamily="2" charset="-122"/>
                <a:ea typeface="黑体" pitchFamily="2" charset="-122"/>
              </a:rPr>
              <a:t>上述认识是错误的。</a:t>
            </a:r>
            <a:endParaRPr lang="en-US" altLang="en-US" sz="2400" b="1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4506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4506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C7A9B98-8566-4EC3-A30D-4DF60F398924}" type="footer">
              <a:rPr sz="1400"/>
              <a:t/>
            </a:fld>
            <a:endParaRPr sz="1400"/>
          </a:p>
        </p:txBody>
      </p:sp>
      <p:sp>
        <p:nvSpPr>
          <p:cNvPr id="45062" name="TextBox 4506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文化的多样性与文化传播复习共38页，您现在浏览的是第6页!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7" dur="1" fill="hold"/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59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3" name=""/>
          <p:cNvSpPr/>
          <p:nvPr>
            <p:ph type="body" idx="4294967295"/>
          </p:nvPr>
        </p:nvSpPr>
        <p:spPr>
          <a:xfrm>
            <a:off x="457200" y="381000"/>
            <a:ext cx="8229600" cy="2743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400" b="1">
                <a:solidFill>
                  <a:srgbClr val="FF3300"/>
                </a:solidFill>
                <a:latin typeface="黑体" pitchFamily="2" charset="-122"/>
                <a:ea typeface="黑体" pitchFamily="2" charset="-122"/>
              </a:rPr>
              <a:t>（2008年高考上海文综，32）</a:t>
            </a:r>
            <a:r>
              <a:rPr sz="2400" b="1">
                <a:latin typeface="黑体" pitchFamily="2" charset="-122"/>
                <a:ea typeface="黑体" pitchFamily="2" charset="-122"/>
              </a:rPr>
              <a:t>奥运会开幕式上具有浓郁民族风情的表演之所以受到普遍的赞赏，最合理的解释是</a:t>
            </a:r>
            <a:endParaRPr sz="2400" b="1">
              <a:latin typeface="黑体" pitchFamily="2" charset="-122"/>
              <a:ea typeface="黑体" pitchFamily="2" charset="-122"/>
            </a:endParaRPr>
          </a:p>
          <a:p>
            <a:pPr lvl="0"/>
            <a:r>
              <a:rPr sz="2400" b="1">
                <a:latin typeface="黑体" pitchFamily="2" charset="-122"/>
                <a:ea typeface="黑体" pitchFamily="2" charset="-122"/>
              </a:rPr>
              <a:t>A．民族的就是世界的　　</a:t>
            </a:r>
            <a:endParaRPr sz="2400" b="1">
              <a:latin typeface="黑体" pitchFamily="2" charset="-122"/>
              <a:ea typeface="黑体" pitchFamily="2" charset="-122"/>
            </a:endParaRPr>
          </a:p>
          <a:p>
            <a:pPr lvl="0"/>
            <a:r>
              <a:rPr sz="2400" b="1">
                <a:latin typeface="黑体" pitchFamily="2" charset="-122"/>
                <a:ea typeface="黑体" pitchFamily="2" charset="-122"/>
              </a:rPr>
              <a:t>B．各民族文化内涵相同</a:t>
            </a:r>
            <a:endParaRPr sz="2400" b="1">
              <a:latin typeface="黑体" pitchFamily="2" charset="-122"/>
              <a:ea typeface="黑体" pitchFamily="2" charset="-122"/>
            </a:endParaRPr>
          </a:p>
          <a:p>
            <a:pPr lvl="0"/>
            <a:r>
              <a:rPr sz="2400" b="1">
                <a:latin typeface="黑体" pitchFamily="2" charset="-122"/>
                <a:ea typeface="黑体" pitchFamily="2" charset="-122"/>
              </a:rPr>
              <a:t>C．民族文化相互排斥　　</a:t>
            </a:r>
            <a:endParaRPr sz="2400" b="1">
              <a:latin typeface="黑体" pitchFamily="2" charset="-122"/>
              <a:ea typeface="黑体" pitchFamily="2" charset="-122"/>
            </a:endParaRPr>
          </a:p>
          <a:p>
            <a:pPr lvl="0"/>
            <a:r>
              <a:rPr sz="2400" b="1">
                <a:latin typeface="黑体" pitchFamily="2" charset="-122"/>
                <a:ea typeface="黑体" pitchFamily="2" charset="-122"/>
              </a:rPr>
              <a:t>D．各民族文化形式相似</a:t>
            </a:r>
            <a:endParaRPr sz="2400" b="1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35844" name=""/>
          <p:cNvSpPr/>
          <p:nvPr/>
        </p:nvSpPr>
        <p:spPr>
          <a:xfrm>
            <a:off x="6019800" y="1600200"/>
            <a:ext cx="1414462" cy="1028700"/>
          </a:xfrm>
          <a:gradFill rotWithShape="0">
            <a:gsLst>
              <a:gs pos="0">
                <a:srgbClr val="6600CC"/>
              </a:gs>
              <a:gs pos="100000">
                <a:srgbClr val="CC00CC"/>
              </a:gs>
            </a:gsLst>
            <a:lin ang="5400000" scaled="1"/>
          </a:gradFill>
          <a:ln>
            <a:solidFill>
              <a:srgbClr val="CC99FF"/>
            </a:solidFill>
            <a:miter lim="800000"/>
          </a:ln>
          <a:effectLst>
            <a:outerShdw dist="53882" dir="2700000" algn="ctr">
              <a:srgbClr val="9999FF">
                <a:alpha val="80000"/>
              </a:srgbClr>
            </a:outerShdw>
          </a:effectLst>
        </p:spPr>
        <p:txBody>
          <a:bodyPr fromWordArt="1">
            <a:prstTxWarp prst="textSlantUp">
              <a:avLst>
                <a:gd name="adj" fmla="val 32056"/>
              </a:avLst>
            </a:prstTxWarp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algn="ctr"/>
            <a:r>
              <a:rPr sz="3600" b="1" kern="10">
                <a:ln>
                  <a:solidFill>
                    <a:srgbClr val="CC99FF"/>
                  </a:solidFill>
                </a:ln>
                <a:gradFill rotWithShape="0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>
                    <a:srgbClr val="9999FF">
                      <a:alpha val="80000"/>
                    </a:srgbClr>
                  </a:outerShdw>
                </a:effectLst>
                <a:latin typeface="宋体" charset="-122"/>
              </a:rPr>
              <a:t>A</a:t>
            </a:r>
          </a:p>
        </p:txBody>
      </p:sp>
      <p:sp>
        <p:nvSpPr>
          <p:cNvPr id="3584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584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0F4FA6C4-A25B-4CF3-8AA6-AFDD2EAB9F0E}" type="footer">
              <a:rPr sz="1400"/>
              <a:t/>
            </a:fld>
            <a:endParaRPr sz="1400"/>
          </a:p>
        </p:txBody>
      </p:sp>
      <p:sp>
        <p:nvSpPr>
          <p:cNvPr id="35847" name="TextBox 3584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文化的多样性与文化传播复习共38页，您现在浏览的是第7页!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7" dur="1" fill="hold"/>
                                        <p:tgtEl>
                                          <p:spTgt spid="35844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19" name=""/>
          <p:cNvSpPr/>
          <p:nvPr>
            <p:ph type="title"/>
          </p:nvPr>
        </p:nvSpPr>
        <p:spPr>
          <a:xfrm>
            <a:off x="457200" y="304800"/>
            <a:ext cx="8229600" cy="8382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>
                <a:latin typeface="黑体" pitchFamily="2" charset="-122"/>
                <a:ea typeface="黑体" pitchFamily="2" charset="-122"/>
              </a:rPr>
              <a:t>尊重文化多样性的意义 </a:t>
            </a:r>
            <a:endParaRPr>
              <a:latin typeface="黑体" pitchFamily="2" charset="-122"/>
              <a:ea typeface="黑体" pitchFamily="2" charset="-122"/>
            </a:endParaRPr>
          </a:p>
        </p:txBody>
      </p:sp>
      <p:graphicFrame>
        <p:nvGraphicFramePr>
          <p:cNvPr id="25672" name=""/>
          <p:cNvGraphicFramePr>
            <a:graphicFrameLocks noGrp="1"/>
          </p:cNvGraphicFramePr>
          <p:nvPr>
            <p:ph idx="1"/>
          </p:nvPr>
        </p:nvGraphicFramePr>
        <p:xfrm>
          <a:off x="457200" y="1782762"/>
          <a:ext cx="8305800" cy="3934080"/>
        </p:xfrm>
        <a:graphic>
          <a:graphicData uri="http://schemas.openxmlformats.org/drawingml/2006/table">
            <a:tbl>
              <a:tblPr/>
              <a:tblGrid>
                <a:gridCol w="2133600"/>
                <a:gridCol w="6172200"/>
              </a:tblGrid>
              <a:tr h="381000">
                <a:tc>
                  <a:txBody>
                    <a:bodyPr vert="horz" wrap="square" lIns="90000" tIns="46800" rIns="90000" bIns="46800" anchor="ctr" anchorCtr="1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2400" b="1">
                          <a:solidFill>
                            <a:srgbClr val="FF3300"/>
                          </a:solidFill>
                          <a:latin typeface="黑体" pitchFamily="2" charset="-122"/>
                          <a:ea typeface="黑体" pitchFamily="2" charset="-122"/>
                        </a:rPr>
                        <a:t>表现</a:t>
                      </a:r>
                      <a:endParaRPr sz="2400" b="1">
                        <a:solidFill>
                          <a:srgbClr val="FF3300"/>
                        </a:solidFill>
                        <a:latin typeface="黑体" pitchFamily="2" charset="-122"/>
                        <a:ea typeface="黑体" pitchFamily="2" charset="-122"/>
                      </a:endParaRPr>
                    </a:p>
                  </a:txBody>
                  <a:tcPr marL="90000" marR="90000" marT="46800" marB="46800" anchor="ctr" anchorCtr="1">
                    <a:lnL w="28575" cap="sq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0000" tIns="46800" rIns="90000" bIns="46800" anchor="ctr" anchorCtr="1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2400" b="1">
                          <a:solidFill>
                            <a:srgbClr val="FF3300"/>
                          </a:solidFill>
                          <a:latin typeface="黑体" pitchFamily="2" charset="-122"/>
                          <a:ea typeface="黑体" pitchFamily="2" charset="-122"/>
                        </a:rPr>
                        <a:t>原因</a:t>
                      </a:r>
                      <a:endParaRPr sz="2400" b="1">
                        <a:solidFill>
                          <a:srgbClr val="FF3300"/>
                        </a:solidFill>
                        <a:latin typeface="黑体" pitchFamily="2" charset="-122"/>
                        <a:ea typeface="黑体" pitchFamily="2" charset="-122"/>
                      </a:endParaRPr>
                    </a:p>
                  </a:txBody>
                  <a:tcPr marL="90000" marR="90000" marT="46800" marB="46800" anchor="ctr" anchorCtr="1">
                    <a:lnL w="12700">
                      <a:solidFill>
                        <a:schemeClr val="tx1"/>
                      </a:solidFill>
                      <a:miter lim="800000"/>
                    </a:lnL>
                    <a:lnR w="28575" cap="sq">
                      <a:solidFill>
                        <a:schemeClr val="tx1"/>
                      </a:solidFill>
                      <a:miter lim="800000"/>
                    </a:lnR>
                    <a:lnT w="28575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1509712"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2400" b="1">
                          <a:solidFill>
                            <a:schemeClr val="hlink"/>
                          </a:solidFill>
                          <a:latin typeface="黑体" pitchFamily="2" charset="-122"/>
                          <a:ea typeface="黑体" pitchFamily="2" charset="-122"/>
                        </a:rPr>
                        <a:t>尊重文化多样性是发展本民族文化的内在要求 </a:t>
                      </a:r>
                      <a:endParaRPr sz="2400" b="1">
                        <a:solidFill>
                          <a:schemeClr val="hlink"/>
                        </a:solidFill>
                        <a:latin typeface="黑体" pitchFamily="2" charset="-122"/>
                        <a:ea typeface="黑体" pitchFamily="2" charset="-122"/>
                      </a:endParaRPr>
                    </a:p>
                  </a:txBody>
                  <a:tcPr>
                    <a:lnL w="28575" cap="sq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2400" b="1">
                          <a:latin typeface="黑体" pitchFamily="2" charset="-122"/>
                          <a:ea typeface="黑体" pitchFamily="2" charset="-122"/>
                        </a:rPr>
                        <a:t>在一个民族的历史与现实中，民族文化起着维系社会生活、维持社会稳定的重要作用，是这个民族生存与发展的精神根基。尊重文化多样性，首先要尊重自己民族的文化，培育好、发展好本民族文化。</a:t>
                      </a:r>
                      <a:endParaRPr sz="2400" b="1">
                        <a:latin typeface="黑体" pitchFamily="2" charset="-122"/>
                        <a:ea typeface="黑体" pitchFamily="2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 cap="sq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1512888"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2400" b="1">
                          <a:solidFill>
                            <a:schemeClr val="hlink"/>
                          </a:solidFill>
                          <a:latin typeface="黑体" pitchFamily="2" charset="-122"/>
                          <a:ea typeface="黑体" pitchFamily="2" charset="-122"/>
                        </a:rPr>
                        <a:t>尊重文化多样性是实现世界文化繁荣的必然要求 </a:t>
                      </a:r>
                      <a:endParaRPr sz="2400" b="1">
                        <a:solidFill>
                          <a:schemeClr val="hlink"/>
                        </a:solidFill>
                        <a:latin typeface="黑体" pitchFamily="2" charset="-122"/>
                        <a:ea typeface="黑体" pitchFamily="2" charset="-122"/>
                      </a:endParaRPr>
                    </a:p>
                  </a:txBody>
                  <a:tcPr>
                    <a:lnL w="28575" cap="sq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 cap="sq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2400" b="1">
                          <a:latin typeface="黑体" pitchFamily="2" charset="-122"/>
                          <a:ea typeface="黑体" pitchFamily="2" charset="-122"/>
                        </a:rPr>
                        <a:t>一个民族的文化成就，不仅属于这个民族，而且属于整个世界。各民族文化都以其鲜明的民族特色丰富了世界文化，共同推动了人类社会的进步和发展。 </a:t>
                      </a:r>
                      <a:endParaRPr sz="2400" b="1">
                        <a:latin typeface="黑体" pitchFamily="2" charset="-122"/>
                        <a:ea typeface="黑体" pitchFamily="2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 cap="sq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 cap="sq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5673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2567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A0016B87-7218-424E-ADCA-418D7E76738C}" type="footer">
              <a:rPr sz="1400"/>
              <a:t/>
            </a:fld>
            <a:endParaRPr sz="1400"/>
          </a:p>
        </p:txBody>
      </p:sp>
      <p:sp>
        <p:nvSpPr>
          <p:cNvPr id="25675" name="TextBox 2567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文化的多样性与文化传播复习共38页，您现在浏览的是第8页!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3" name=""/>
          <p:cNvSpPr/>
          <p:nvPr>
            <p:ph type="body" idx="4294967295"/>
          </p:nvPr>
        </p:nvSpPr>
        <p:spPr>
          <a:xfrm>
            <a:off x="457200" y="838200"/>
            <a:ext cx="8229600" cy="5287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b="1">
                <a:solidFill>
                  <a:srgbClr val="FF3300"/>
                </a:solidFill>
              </a:rPr>
              <a:t>（2008年高考广东卷，20）</a:t>
            </a:r>
            <a:r>
              <a:rPr b="1"/>
              <a:t>我国城市建设中“南方北方一个样，大城小城一个样，城里城外一个样”，这种“千城一面”现象</a:t>
            </a:r>
            <a:endParaRPr b="1"/>
          </a:p>
          <a:p>
            <a:pPr lvl="0"/>
            <a:r>
              <a:rPr b="1"/>
              <a:t>A．体现了当代世界建筑文化的发展趋势</a:t>
            </a:r>
            <a:endParaRPr b="1"/>
          </a:p>
          <a:p>
            <a:pPr lvl="0"/>
            <a:r>
              <a:rPr b="1"/>
              <a:t>B．是批判继承中国传统建筑文化的结果</a:t>
            </a:r>
            <a:endParaRPr b="1"/>
          </a:p>
          <a:p>
            <a:pPr lvl="0"/>
            <a:r>
              <a:rPr b="1"/>
              <a:t>C．不符合人们对城市建筑文化多样化的需求</a:t>
            </a:r>
            <a:endParaRPr b="1"/>
          </a:p>
          <a:p>
            <a:pPr lvl="0"/>
            <a:r>
              <a:rPr b="1"/>
              <a:t>D．符合城市建设统一规划的需要</a:t>
            </a:r>
            <a:endParaRPr b="1"/>
          </a:p>
        </p:txBody>
      </p:sp>
      <p:sp>
        <p:nvSpPr>
          <p:cNvPr id="30724" name=""/>
          <p:cNvSpPr/>
          <p:nvPr/>
        </p:nvSpPr>
        <p:spPr>
          <a:xfrm>
            <a:off x="7086600" y="4724400"/>
            <a:ext cx="1643062" cy="1951038"/>
          </a:xfrm>
          <a:gradFill rotWithShape="0">
            <a:gsLst>
              <a:gs pos="0">
                <a:srgbClr val="FFE701"/>
              </a:gs>
              <a:gs pos="100000">
                <a:srgbClr val="FE3E02"/>
              </a:gs>
            </a:gsLst>
            <a:lin ang="5400000" scaled="1"/>
          </a:gradFill>
          <a:ln>
            <a:solidFill>
              <a:prstClr val="black"/>
            </a:solidFill>
            <a:miter lim="800000"/>
          </a:ln>
          <a:effectLst/>
          <a:scene3d>
            <a:camera prst="legacyPerspectiveFront">
              <a:rot lat="20520000" lon="1080000" rev="0"/>
            </a:camera>
            <a:lightRig rig="legacyHarsh2" dir="b"/>
          </a:scene3d>
          <a:sp3d extrusionH="430200" prstMaterial="legacyMatte">
            <a:bevelT w="13500" h="13500" prst="angle"/>
            <a:bevelB w="13500" h="13500" prst="angle"/>
            <a:extrusionClr>
              <a:srgbClr val="FF6600"/>
            </a:extrusionClr>
          </a:sp3d>
        </p:spPr>
        <p:txBody>
          <a:bodyPr fromWordArt="1">
            <a:prstTxWarp prst="textCascadeUp">
              <a:avLst>
                <a:gd name="adj" fmla="val 44444"/>
              </a:avLst>
            </a:prstTxWarp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algn="ctr"/>
            <a:r>
              <a:rPr sz="3600" b="1" kern="10">
                <a:ln>
                  <a:solidFill>
                    <a:prstClr val="black"/>
                  </a:solidFill>
                </a:ln>
                <a:gradFill rotWithShape="0">
                  <a:gsLst>
                    <a:gs pos="0">
                      <a:srgbClr val="FFE701"/>
                    </a:gs>
                    <a:gs pos="100000">
                      <a:srgbClr val="FE3E02"/>
                    </a:gs>
                  </a:gsLst>
                  <a:lin ang="5400000" scaled="1"/>
                </a:gradFill>
                <a:effectLst/>
                <a:latin typeface="宋体" charset="-122"/>
              </a:rPr>
              <a:t>C</a:t>
            </a:r>
          </a:p>
        </p:txBody>
      </p:sp>
      <p:sp>
        <p:nvSpPr>
          <p:cNvPr id="3072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072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738EE951-F3EC-4B5A-8FDF-E79DEB863CF3}" type="footer">
              <a:rPr sz="1400"/>
              <a:t/>
            </a:fld>
            <a:endParaRPr sz="1400"/>
          </a:p>
        </p:txBody>
      </p:sp>
      <p:sp>
        <p:nvSpPr>
          <p:cNvPr id="30727" name="TextBox 3072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文化的多样性与文化传播复习共38页，您现在浏览的是第9页!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7" dur="1" fill="hold"/>
                                        <p:tgtEl>
                                          <p:spTgt spid="30724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754" name=""/>
          <p:cNvSpPr/>
          <p:nvPr>
            <p:ph type="body" idx="4294967295"/>
          </p:nvPr>
        </p:nvSpPr>
        <p:spPr>
          <a:xfrm>
            <a:off x="0" y="304800"/>
            <a:ext cx="9144000" cy="3048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sz="2800" b="1">
                <a:latin typeface="黑体" pitchFamily="2" charset="-122"/>
                <a:ea typeface="黑体" pitchFamily="2" charset="-122"/>
              </a:rPr>
              <a:t>      著名社会学家费孝通针对文化的多样性指出：</a:t>
            </a:r>
            <a:endParaRPr sz="2800"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r>
              <a:rPr sz="2800" b="1">
                <a:latin typeface="黑体" pitchFamily="2" charset="-122"/>
                <a:ea typeface="黑体" pitchFamily="2" charset="-122"/>
              </a:rPr>
              <a:t>要“</a:t>
            </a:r>
            <a:r>
              <a:rPr sz="28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各美其美，美人之美，美美与共，天下大同</a:t>
            </a:r>
            <a:r>
              <a:rPr sz="2800" b="1">
                <a:latin typeface="黑体" pitchFamily="2" charset="-122"/>
                <a:ea typeface="黑体" pitchFamily="2" charset="-122"/>
              </a:rPr>
              <a:t>”。</a:t>
            </a:r>
            <a:endParaRPr sz="2800"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r>
              <a:rPr sz="28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这一观点说明的是什么道理？</a:t>
            </a:r>
            <a:endParaRPr sz="2800" b="1">
              <a:solidFill>
                <a:srgbClr val="FF0000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endParaRPr sz="2800" b="1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74755" name=""/>
          <p:cNvSpPr/>
          <p:nvPr/>
        </p:nvSpPr>
        <p:spPr>
          <a:xfrm>
            <a:off x="0" y="1905000"/>
            <a:ext cx="9144000" cy="4495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  <a:buNone/>
            </a:pPr>
            <a:r>
              <a:rPr sz="2400" b="1">
                <a:latin typeface="黑体" pitchFamily="2" charset="-122"/>
                <a:ea typeface="黑体" pitchFamily="2" charset="-122"/>
              </a:rPr>
              <a:t>  （1）</a:t>
            </a:r>
            <a:r>
              <a:rPr sz="2400" b="1">
                <a:solidFill>
                  <a:srgbClr val="3333FF"/>
                </a:solidFill>
                <a:latin typeface="黑体" pitchFamily="2" charset="-122"/>
                <a:ea typeface="黑体" pitchFamily="2" charset="-122"/>
              </a:rPr>
              <a:t>对待文化的多样性的正确态度应该是：</a:t>
            </a:r>
            <a:r>
              <a:rPr sz="2400" b="1">
                <a:latin typeface="黑体" pitchFamily="2" charset="-122"/>
                <a:ea typeface="黑体" pitchFamily="2" charset="-122"/>
              </a:rPr>
              <a:t>既要认同本民族文化，又要尊重其他民族文化。</a:t>
            </a:r>
            <a:endParaRPr sz="2400" b="1">
              <a:latin typeface="黑体" pitchFamily="2" charset="-122"/>
              <a:ea typeface="黑体" pitchFamily="2" charset="-122"/>
            </a:endParaRPr>
          </a:p>
          <a:p>
            <a:pPr lvl="0"/>
            <a:r>
              <a:rPr sz="2400" b="1">
                <a:latin typeface="黑体" pitchFamily="2" charset="-122"/>
                <a:ea typeface="黑体" pitchFamily="2" charset="-122"/>
              </a:rPr>
              <a:t>不同民族间相互尊重，在发展本民族文化的同时，共同维护、促进文化的多样性。</a:t>
            </a:r>
            <a:endParaRPr sz="2400"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r>
              <a:rPr sz="2400" b="1">
                <a:latin typeface="黑体" pitchFamily="2" charset="-122"/>
                <a:ea typeface="黑体" pitchFamily="2" charset="-122"/>
              </a:rPr>
              <a:t>（2</a:t>
            </a:r>
            <a:r>
              <a:rPr sz="24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）“各美其美”</a:t>
            </a:r>
            <a:r>
              <a:rPr sz="2400" b="1">
                <a:latin typeface="黑体" pitchFamily="2" charset="-122"/>
                <a:ea typeface="黑体" pitchFamily="2" charset="-122"/>
              </a:rPr>
              <a:t>说明尊重文化的多样性，</a:t>
            </a:r>
            <a:r>
              <a:rPr sz="2400" b="1">
                <a:solidFill>
                  <a:srgbClr val="3333FF"/>
                </a:solidFill>
                <a:latin typeface="黑体" pitchFamily="2" charset="-122"/>
                <a:ea typeface="黑体" pitchFamily="2" charset="-122"/>
              </a:rPr>
              <a:t>首先要尊重自己民族的文化，培育好、发展好本民族的文化。</a:t>
            </a:r>
            <a:r>
              <a:rPr sz="2400" b="1">
                <a:latin typeface="黑体" pitchFamily="2" charset="-122"/>
                <a:ea typeface="黑体" pitchFamily="2" charset="-122"/>
              </a:rPr>
              <a:t> </a:t>
            </a:r>
            <a:endParaRPr sz="2400"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r>
              <a:rPr sz="2400" b="1">
                <a:latin typeface="黑体" pitchFamily="2" charset="-122"/>
                <a:ea typeface="黑体" pitchFamily="2" charset="-122"/>
              </a:rPr>
              <a:t>（3</a:t>
            </a:r>
            <a:r>
              <a:rPr sz="24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）“美人之美，美美与共”</a:t>
            </a:r>
            <a:r>
              <a:rPr sz="2400" b="1">
                <a:latin typeface="黑体" pitchFamily="2" charset="-122"/>
                <a:ea typeface="黑体" pitchFamily="2" charset="-122"/>
              </a:rPr>
              <a:t>就是要</a:t>
            </a:r>
            <a:r>
              <a:rPr sz="2400" b="1">
                <a:solidFill>
                  <a:srgbClr val="3333FF"/>
                </a:solidFill>
                <a:latin typeface="黑体" pitchFamily="2" charset="-122"/>
                <a:ea typeface="黑体" pitchFamily="2" charset="-122"/>
              </a:rPr>
              <a:t>尊重其他民族的文化</a:t>
            </a:r>
            <a:r>
              <a:rPr sz="2400" b="1">
                <a:latin typeface="黑体" pitchFamily="2" charset="-122"/>
                <a:ea typeface="黑体" pitchFamily="2" charset="-122"/>
              </a:rPr>
              <a:t>，承认文化的多样性</a:t>
            </a:r>
            <a:r>
              <a:rPr sz="2400" b="1">
                <a:solidFill>
                  <a:srgbClr val="3333FF"/>
                </a:solidFill>
                <a:latin typeface="黑体" pitchFamily="2" charset="-122"/>
                <a:ea typeface="黑体" pitchFamily="2" charset="-122"/>
              </a:rPr>
              <a:t>必须遵循各国文化一律平等的原则。 </a:t>
            </a:r>
            <a:endParaRPr sz="2400" b="1">
              <a:solidFill>
                <a:srgbClr val="3333FF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r>
              <a:rPr sz="2400" b="1">
                <a:latin typeface="黑体" pitchFamily="2" charset="-122"/>
                <a:ea typeface="黑体" pitchFamily="2" charset="-122"/>
              </a:rPr>
              <a:t>（4</a:t>
            </a:r>
            <a:r>
              <a:rPr sz="24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）“美美与共，天下大同”</a:t>
            </a:r>
            <a:r>
              <a:rPr sz="2400" b="1">
                <a:solidFill>
                  <a:srgbClr val="3333FF"/>
                </a:solidFill>
                <a:latin typeface="黑体" pitchFamily="2" charset="-122"/>
                <a:ea typeface="黑体" pitchFamily="2" charset="-122"/>
              </a:rPr>
              <a:t>说明尊重文化的多样性是繁荣世界文化的必然要求</a:t>
            </a:r>
            <a:r>
              <a:rPr sz="2400" b="1">
                <a:latin typeface="黑体" pitchFamily="2" charset="-122"/>
                <a:ea typeface="黑体" pitchFamily="2" charset="-122"/>
              </a:rPr>
              <a:t>。各民族在遵循各国文化一律平等的原则的基础上，保持文化的多样性，世界才会更加丰富多彩。</a:t>
            </a:r>
            <a:endParaRPr sz="2400" b="1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7475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7475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A9C69A75-2971-4842-8F45-3EE92ED52DBA}" type="footer">
              <a:rPr sz="1400"/>
              <a:t/>
            </a:fld>
            <a:endParaRPr sz="1400"/>
          </a:p>
        </p:txBody>
      </p:sp>
      <p:sp>
        <p:nvSpPr>
          <p:cNvPr id="74758" name="TextBox 7475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文化的多样性与文化传播复习共38页，您现在浏览的是第10页!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7" dur="500"/>
                                        <p:tgtEl>
                                          <p:spTgt spid="747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2" dur="500"/>
                                        <p:tgtEl>
                                          <p:spTgt spid="747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7" dur="500"/>
                                        <p:tgtEl>
                                          <p:spTgt spid="747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2" dur="500"/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7" dur="500"/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2" dur="500"/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7" dur="500"/>
                                        <p:tgtEl>
                                          <p:spTgt spid="7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42" dur="500"/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4" grpId="0" uiExpand="1" build="p"/>
      <p:bldP spid="74755" grpId="1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106" name=""/>
          <p:cNvSpPr/>
          <p:nvPr>
            <p:ph type="title"/>
          </p:nvPr>
        </p:nvSpPr>
        <p:spPr>
          <a:xfrm>
            <a:off x="457200" y="274638"/>
            <a:ext cx="8229600" cy="6397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4000">
                <a:solidFill>
                  <a:srgbClr val="000066"/>
                </a:solidFill>
                <a:latin typeface="黑体" pitchFamily="2" charset="-122"/>
                <a:ea typeface="黑体" pitchFamily="2" charset="-122"/>
              </a:rPr>
              <a:t>注意几个误区</a:t>
            </a:r>
            <a:endParaRPr sz="4000">
              <a:solidFill>
                <a:srgbClr val="000066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47107" name=""/>
          <p:cNvSpPr/>
          <p:nvPr>
            <p:ph type="body" idx="4294967295"/>
          </p:nvPr>
        </p:nvSpPr>
        <p:spPr>
          <a:xfrm>
            <a:off x="304800" y="1219200"/>
            <a:ext cx="8458200" cy="5257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lang="en-US" altLang="en-US" sz="24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误区二：认同本民族文化是对待文化多样性的正确态度。</a:t>
            </a:r>
            <a:r>
              <a:rPr lang="en-US" altLang="en-US" sz="2400" b="1">
                <a:latin typeface="黑体" pitchFamily="2" charset="-122"/>
                <a:ea typeface="黑体" pitchFamily="2" charset="-122"/>
              </a:rPr>
              <a:t> </a:t>
            </a:r>
            <a:endParaRPr lang="en-US" altLang="en-US" sz="2400"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r>
              <a:rPr lang="en-US" altLang="en-US" sz="2400" b="1">
                <a:latin typeface="黑体" pitchFamily="2" charset="-122"/>
                <a:ea typeface="黑体" pitchFamily="2" charset="-122"/>
              </a:rPr>
              <a:t>要正确对待文化多样性，首先要认同本民族文化，这是因为，每个民族的文化都有自己的精粹，都是本民族智慧的结晶。因此，要尊重自己民族的文化， 培育好、发展好本民族文化。不同民族、不同国家各具特色的文化，构成了世界文化百花园争奇斗艳、五彩缤纷的景象。</a:t>
            </a:r>
            <a:endParaRPr lang="en-US" altLang="zh-CN" sz="2400"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r>
              <a:rPr lang="en-US" altLang="en-US" sz="2400" b="1">
                <a:latin typeface="黑体" pitchFamily="2" charset="-122"/>
                <a:ea typeface="黑体" pitchFamily="2" charset="-122"/>
              </a:rPr>
              <a:t>对待文化的多样性，我们既要认同本民族文化，又要尊重其他民族的文化。不同民族之间，应该相互尊重，在发展本民族文化的同时，共同维护、促进文化的多样性。</a:t>
            </a:r>
            <a:endParaRPr lang="en-US" altLang="zh-CN" sz="2400"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r>
              <a:rPr lang="en-US" altLang="en-US" sz="2400" b="1">
                <a:latin typeface="黑体" pitchFamily="2" charset="-122"/>
                <a:ea typeface="黑体" pitchFamily="2" charset="-122"/>
              </a:rPr>
              <a:t>承认世界文化的多样性，尊重不同民族的文化，必须遵循各国文化一律平等的原则。在文化交流中，要尊重差异，理解个性，和平相处，共同促进世界文化的繁荣。应根据本国、本民族的实际情况结合自身发展的需要，有选择地借鉴和吸收外来文化。这才是对待文化多样性的正确态度。</a:t>
            </a:r>
            <a:endParaRPr lang="en-US" altLang="en-US" sz="2400" b="1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4710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4710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2CE85661-5600-4EBA-8D23-E9D12B18E7FC}" type="footer">
              <a:rPr sz="1400"/>
              <a:t/>
            </a:fld>
            <a:endParaRPr sz="1400"/>
          </a:p>
        </p:txBody>
      </p:sp>
      <p:sp>
        <p:nvSpPr>
          <p:cNvPr id="47110" name="TextBox 4710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文化的多样性与文化传播复习共38页，您现在浏览的是第11页!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7" dur="1" fill="hold"/>
                                        <p:tgtEl>
                                          <p:spTgt spid="471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12" dur="1" fill="hold"/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17" dur="1" fill="hold"/>
                                        <p:tgtEl>
                                          <p:spTgt spid="471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7" name=""/>
          <p:cNvSpPr/>
          <p:nvPr>
            <p:ph type="body" idx="4294967295"/>
          </p:nvPr>
        </p:nvSpPr>
        <p:spPr>
          <a:xfrm>
            <a:off x="381000" y="381000"/>
            <a:ext cx="8229600" cy="54403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b="1">
                <a:solidFill>
                  <a:srgbClr val="FF3300"/>
                </a:solidFill>
                <a:latin typeface="黑体" pitchFamily="2" charset="-122"/>
                <a:ea typeface="黑体" pitchFamily="2" charset="-122"/>
              </a:rPr>
              <a:t>（2008年高考山东卷，21）</a:t>
            </a:r>
            <a:r>
              <a:rPr b="1">
                <a:latin typeface="黑体" pitchFamily="2" charset="-122"/>
                <a:ea typeface="黑体" pitchFamily="2" charset="-122"/>
              </a:rPr>
              <a:t>北京奥运会不仅是一场体育盛会，也是一场世界文化盛会，假如你是一位奥运志愿者，在服务过程中应当</a:t>
            </a:r>
            <a:endParaRPr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r>
              <a:rPr b="1">
                <a:latin typeface="黑体" pitchFamily="2" charset="-122"/>
                <a:ea typeface="黑体" pitchFamily="2" charset="-122"/>
              </a:rPr>
              <a:t>①遵循各国文化一律平等的原则  </a:t>
            </a:r>
            <a:endParaRPr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r>
              <a:rPr b="1">
                <a:latin typeface="黑体" pitchFamily="2" charset="-122"/>
                <a:ea typeface="黑体" pitchFamily="2" charset="-122"/>
              </a:rPr>
              <a:t>②做各国文化的弘扬者、建设者  </a:t>
            </a:r>
            <a:endParaRPr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r>
              <a:rPr b="1">
                <a:latin typeface="黑体" pitchFamily="2" charset="-122"/>
                <a:ea typeface="黑体" pitchFamily="2" charset="-122"/>
              </a:rPr>
              <a:t>③尊重各国文化之间的差异  </a:t>
            </a:r>
            <a:endParaRPr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r>
              <a:rPr b="1">
                <a:latin typeface="黑体" pitchFamily="2" charset="-122"/>
                <a:ea typeface="黑体" pitchFamily="2" charset="-122"/>
              </a:rPr>
              <a:t>④做中外文化交流的友好使者</a:t>
            </a:r>
            <a:endParaRPr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r>
              <a:rPr b="1">
                <a:latin typeface="黑体" pitchFamily="2" charset="-122"/>
                <a:ea typeface="黑体" pitchFamily="2" charset="-122"/>
              </a:rPr>
              <a:t>A.①②③               B.①②④        </a:t>
            </a:r>
            <a:endParaRPr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r>
              <a:rPr b="1">
                <a:latin typeface="黑体" pitchFamily="2" charset="-122"/>
                <a:ea typeface="黑体" pitchFamily="2" charset="-122"/>
              </a:rPr>
              <a:t>C.②③④               D.①③④ </a:t>
            </a:r>
            <a:endParaRPr b="1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31748" name=""/>
          <p:cNvSpPr/>
          <p:nvPr/>
        </p:nvSpPr>
        <p:spPr>
          <a:xfrm>
            <a:off x="6477000" y="4876800"/>
            <a:ext cx="2176462" cy="1524000"/>
          </a:xfrm>
          <a:gradFill rotWithShape="0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0" scaled="1"/>
          </a:gradFill>
          <a:ln w="12700">
            <a:solidFill>
              <a:srgbClr val="EAEAEA"/>
            </a:solidFill>
            <a:miter lim="800000"/>
          </a:ln>
          <a:effectLst>
            <a:outerShdw dist="35921" dir="2700000" sy="50000" kx="2115830" algn="bl">
              <a:srgbClr val="C0C0C0">
                <a:alpha val="80000"/>
              </a:srgbClr>
            </a:outerShdw>
          </a:effectLst>
        </p:spPr>
        <p:txBody>
          <a:bodyPr fromWordArt="1">
            <a:prstTxWarp prst="textPlain">
              <a:avLst/>
            </a:prstTxWarp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algn="ctr"/>
            <a:r>
              <a:rPr sz="3600" b="1" kern="10">
                <a:ln w="12700">
                  <a:solidFill>
                    <a:srgbClr val="EAEAEA"/>
                  </a:solidFill>
                </a:ln>
                <a:gradFill rotWithShape="0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>
                    <a:srgbClr val="C0C0C0">
                      <a:alpha val="80000"/>
                    </a:srgbClr>
                  </a:outerShdw>
                </a:effectLst>
                <a:latin typeface="宋体" charset="-122"/>
              </a:rPr>
              <a:t>D</a:t>
            </a:r>
          </a:p>
        </p:txBody>
      </p:sp>
      <p:sp>
        <p:nvSpPr>
          <p:cNvPr id="31749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1750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FEF79DA1-0913-439C-B193-7B960C562A7E}" type="footer">
              <a:rPr sz="1400"/>
              <a:t/>
            </a:fld>
            <a:endParaRPr sz="1400"/>
          </a:p>
        </p:txBody>
      </p:sp>
      <p:sp>
        <p:nvSpPr>
          <p:cNvPr id="31751" name="TextBox 3175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文化的多样性与文化传播复习共38页，您现在浏览的是第12页!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7" dur="1" fill="hold"/>
                                        <p:tgtEl>
                                          <p:spTgt spid="3174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467" name=""/>
          <p:cNvSpPr/>
          <p:nvPr>
            <p:ph type="body" idx="4294967295"/>
          </p:nvPr>
        </p:nvSpPr>
        <p:spPr>
          <a:xfrm>
            <a:off x="0" y="381000"/>
            <a:ext cx="8991600" cy="62484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lang="en-US" altLang="en-US" sz="2400" b="1">
                <a:solidFill>
                  <a:srgbClr val="FF3300"/>
                </a:solidFill>
                <a:latin typeface="黑体" pitchFamily="2" charset="-122"/>
                <a:ea typeface="黑体" pitchFamily="2" charset="-122"/>
              </a:rPr>
              <a:t>（1）用世界文化多样性的有关知识，谈谈亚欧各国应如何共同维护和促进世界文化多样性发展？</a:t>
            </a:r>
            <a:r>
              <a:rPr lang="en-US" altLang="en-US" sz="2400" b="1">
                <a:latin typeface="黑体" pitchFamily="2" charset="-122"/>
                <a:ea typeface="黑体" pitchFamily="2" charset="-122"/>
              </a:rPr>
              <a:t> </a:t>
            </a:r>
            <a:endParaRPr lang="en-US" altLang="zh-CN" sz="2400"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r>
              <a:rPr lang="en-US" altLang="en-US" sz="2400" b="1">
                <a:latin typeface="黑体" pitchFamily="2" charset="-122"/>
                <a:ea typeface="黑体" pitchFamily="2" charset="-122"/>
              </a:rPr>
              <a:t>（1）①承认文化多样性的价值。不同民族文化有其共同规律，同时也存在差异。文化是民族的，又是世界的，（重要性P31）。为此，亚欧各国之间要加强文化领域的交流和交往，增进了解。②尊重文化多样性。亚欧各国在文化上既要认同本民族文化，又要尊重其他民族文化。在发展本民族文化的同时，共同维护、促进世界文化的多样性。③遵循各民族文化一律平等的原则。亚欧各国在文化交流中，要尊重差异、理解个性、和平相处、共同促进世界文化的繁荣。</a:t>
            </a:r>
            <a:endParaRPr lang="en-US" altLang="en-US" sz="2400"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r>
              <a:rPr lang="en-US" altLang="en-US" sz="2400" b="1">
                <a:solidFill>
                  <a:srgbClr val="FF3300"/>
                </a:solidFill>
                <a:latin typeface="黑体" pitchFamily="2" charset="-122"/>
                <a:ea typeface="黑体" pitchFamily="2" charset="-122"/>
              </a:rPr>
              <a:t>（2）结合文化生活的有关知识，说说举办亚欧文化艺术节的意义。 </a:t>
            </a:r>
            <a:endParaRPr lang="en-US" altLang="zh-CN" sz="2400" b="1">
              <a:solidFill>
                <a:srgbClr val="FF3300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r>
              <a:rPr lang="en-US" altLang="en-US" sz="2400" b="1">
                <a:latin typeface="黑体" pitchFamily="2" charset="-122"/>
                <a:ea typeface="黑体" pitchFamily="2" charset="-122"/>
              </a:rPr>
              <a:t>（2）①举办亚欧文化艺术节，可以展示亚欧各国各具特色的民族文化，增强各国人民之间的相互交流和理解，促进世界文化的发展和繁荣。②举办亚欧文化艺术节，通过文化交流，可以促进亚欧各国在经济、政治等方面的交流与合作。</a:t>
            </a:r>
            <a:endParaRPr lang="en-US" altLang="en-US" sz="2400" b="1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6246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6246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AA99BEF-BD7A-4B4D-B6A9-B163906EB4FF}" type="footer">
              <a:rPr sz="1400"/>
              <a:t/>
            </a:fld>
            <a:endParaRPr sz="1400"/>
          </a:p>
        </p:txBody>
      </p:sp>
      <p:sp>
        <p:nvSpPr>
          <p:cNvPr id="62470" name="TextBox 6246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文化的多样性与文化传播复习共38页，您现在浏览的是第13页!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7" dur="1" fill="hold"/>
                                        <p:tgtEl>
                                          <p:spTgt spid="62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12" dur="1" fill="hold"/>
                                        <p:tgtEl>
                                          <p:spTgt spid="62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90" name=""/>
          <p:cNvSpPr/>
          <p:nvPr>
            <p:ph type="title"/>
          </p:nvPr>
        </p:nvSpPr>
        <p:spPr>
          <a:xfrm>
            <a:off x="381000" y="0"/>
            <a:ext cx="8229600" cy="9906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2、文化传播的途径</a:t>
            </a:r>
            <a:endParaRPr>
              <a:solidFill>
                <a:srgbClr val="FF0000"/>
              </a:solidFill>
              <a:latin typeface="黑体" pitchFamily="2" charset="-122"/>
              <a:ea typeface="黑体" pitchFamily="2" charset="-122"/>
            </a:endParaRPr>
          </a:p>
        </p:txBody>
      </p:sp>
      <p:graphicFrame>
        <p:nvGraphicFramePr>
          <p:cNvPr id="37953" name=""/>
          <p:cNvGraphicFramePr>
            <a:graphicFrameLocks noGrp="1"/>
          </p:cNvGraphicFramePr>
          <p:nvPr>
            <p:ph idx="1"/>
          </p:nvPr>
        </p:nvGraphicFramePr>
        <p:xfrm>
          <a:off x="304800" y="1219200"/>
          <a:ext cx="8229600" cy="5004435"/>
        </p:xfrm>
        <a:graphic>
          <a:graphicData uri="http://schemas.openxmlformats.org/drawingml/2006/table">
            <a:tbl>
              <a:tblPr/>
              <a:tblGrid>
                <a:gridCol w="2209800"/>
                <a:gridCol w="6019800"/>
              </a:tblGrid>
              <a:tr h="533400">
                <a:tc>
                  <a:txBody>
                    <a:bodyPr vert="horz" wrap="square" lIns="90000" tIns="46800" rIns="90000" bIns="46800" anchor="ctr" anchorCtr="1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2400" b="1">
                          <a:latin typeface="黑体" pitchFamily="2" charset="-122"/>
                          <a:ea typeface="黑体" pitchFamily="2" charset="-122"/>
                        </a:rPr>
                        <a:t>途径</a:t>
                      </a:r>
                      <a:endParaRPr sz="2400" b="1">
                        <a:latin typeface="黑体" pitchFamily="2" charset="-122"/>
                        <a:ea typeface="黑体" pitchFamily="2" charset="-122"/>
                      </a:endParaRPr>
                    </a:p>
                  </a:txBody>
                  <a:tcPr marL="90000" marR="90000" marT="46800" marB="46800" anchor="ctr" anchorCtr="1">
                    <a:lnL w="28575" cap="sq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0000" tIns="46800" rIns="90000" bIns="46800" anchor="ctr" anchorCtr="1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2400" b="1">
                          <a:latin typeface="黑体" pitchFamily="2" charset="-122"/>
                          <a:ea typeface="黑体" pitchFamily="2" charset="-122"/>
                        </a:rPr>
                        <a:t>具体表现</a:t>
                      </a:r>
                      <a:endParaRPr sz="2400" b="1">
                        <a:latin typeface="黑体" pitchFamily="2" charset="-122"/>
                        <a:ea typeface="黑体" pitchFamily="2" charset="-122"/>
                      </a:endParaRPr>
                    </a:p>
                  </a:txBody>
                  <a:tcPr marL="90000" marR="90000" marT="46800" marB="46800" anchor="ctr" anchorCtr="1">
                    <a:lnL w="12700">
                      <a:solidFill>
                        <a:schemeClr val="tx1"/>
                      </a:solidFill>
                      <a:miter lim="800000"/>
                    </a:lnL>
                    <a:lnR w="28575" cap="sq">
                      <a:solidFill>
                        <a:schemeClr val="tx1"/>
                      </a:solidFill>
                      <a:miter lim="800000"/>
                    </a:lnR>
                    <a:lnT w="28575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904875"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2400" b="1">
                          <a:solidFill>
                            <a:srgbClr val="000066"/>
                          </a:solidFill>
                          <a:latin typeface="黑体" pitchFamily="2" charset="-122"/>
                          <a:ea typeface="黑体" pitchFamily="2" charset="-122"/>
                        </a:rPr>
                        <a:t>商业贸易是文化交流的重要途径</a:t>
                      </a:r>
                      <a:endParaRPr sz="2400" b="1">
                        <a:solidFill>
                          <a:srgbClr val="000066"/>
                        </a:solidFill>
                        <a:latin typeface="黑体" pitchFamily="2" charset="-122"/>
                        <a:ea typeface="黑体" pitchFamily="2" charset="-122"/>
                      </a:endParaRPr>
                    </a:p>
                  </a:txBody>
                  <a:tcPr>
                    <a:lnL w="28575" cap="sq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2400" b="1">
                          <a:latin typeface="黑体" pitchFamily="2" charset="-122"/>
                          <a:ea typeface="黑体" pitchFamily="2" charset="-122"/>
                        </a:rPr>
                        <a:t>商人进行贸易活动时，不仅通过商品交换将商品中蕴涵的丰富文化加以交流，而且通过人与人之间的交往过程交流文化。 </a:t>
                      </a:r>
                      <a:endParaRPr sz="2400" b="1">
                        <a:latin typeface="黑体" pitchFamily="2" charset="-122"/>
                        <a:ea typeface="黑体" pitchFamily="2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 cap="sq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906462"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2400" b="1">
                          <a:solidFill>
                            <a:srgbClr val="000066"/>
                          </a:solidFill>
                          <a:latin typeface="黑体" pitchFamily="2" charset="-122"/>
                          <a:ea typeface="黑体" pitchFamily="2" charset="-122"/>
                        </a:rPr>
                        <a:t>人口迁徙是文化交流的重要途径之一</a:t>
                      </a:r>
                      <a:endParaRPr sz="2400" b="1">
                        <a:solidFill>
                          <a:srgbClr val="000066"/>
                        </a:solidFill>
                        <a:latin typeface="黑体" pitchFamily="2" charset="-122"/>
                        <a:ea typeface="黑体" pitchFamily="2" charset="-122"/>
                      </a:endParaRPr>
                    </a:p>
                  </a:txBody>
                  <a:tcPr>
                    <a:lnL w="28575" cap="sq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2400" b="1">
                          <a:latin typeface="黑体" pitchFamily="2" charset="-122"/>
                          <a:ea typeface="黑体" pitchFamily="2" charset="-122"/>
                        </a:rPr>
                        <a:t>每一次大规模的人口迁徙，都意味着大规模的文化传播，都会对当时当地的经济、政治、文化产生极大的影响。 </a:t>
                      </a:r>
                      <a:endParaRPr sz="2400" b="1">
                        <a:latin typeface="黑体" pitchFamily="2" charset="-122"/>
                        <a:ea typeface="黑体" pitchFamily="2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 cap="sq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904875"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2400" b="1">
                          <a:solidFill>
                            <a:srgbClr val="000066"/>
                          </a:solidFill>
                          <a:latin typeface="黑体" pitchFamily="2" charset="-122"/>
                          <a:ea typeface="黑体" pitchFamily="2" charset="-122"/>
                        </a:rPr>
                        <a:t>教育又是文化传播的又一重要途径</a:t>
                      </a:r>
                      <a:endParaRPr sz="2400" b="1">
                        <a:solidFill>
                          <a:srgbClr val="000066"/>
                        </a:solidFill>
                        <a:latin typeface="黑体" pitchFamily="2" charset="-122"/>
                        <a:ea typeface="黑体" pitchFamily="2" charset="-122"/>
                      </a:endParaRPr>
                    </a:p>
                  </a:txBody>
                  <a:tcPr>
                    <a:lnL w="28575" cap="sq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2400" b="1">
                          <a:latin typeface="黑体" pitchFamily="2" charset="-122"/>
                          <a:ea typeface="黑体" pitchFamily="2" charset="-122"/>
                        </a:rPr>
                        <a:t>人们通过学习各种文化课程，能够获得不同的文化知识。各国之间互派留学生和访问学者，则是一种更为直接的文化传播方式。</a:t>
                      </a:r>
                      <a:endParaRPr sz="2400" b="1">
                        <a:latin typeface="黑体" pitchFamily="2" charset="-122"/>
                        <a:ea typeface="黑体" pitchFamily="2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 cap="sq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904875">
                <a:tc gridSpan="2"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2400" b="1">
                          <a:solidFill>
                            <a:srgbClr val="000066"/>
                          </a:solidFill>
                          <a:latin typeface="黑体" pitchFamily="2" charset="-122"/>
                          <a:ea typeface="黑体" pitchFamily="2" charset="-122"/>
                        </a:rPr>
                        <a:t>总之，小到亲朋聚会、外出旅游，大到各种经济、政治、文化活动，都可以成为文化传播的途径。</a:t>
                      </a:r>
                      <a:endParaRPr sz="2400" b="1">
                        <a:solidFill>
                          <a:srgbClr val="000066"/>
                        </a:solidFill>
                        <a:latin typeface="黑体" pitchFamily="2" charset="-122"/>
                        <a:ea typeface="黑体" pitchFamily="2" charset="-122"/>
                      </a:endParaRPr>
                    </a:p>
                  </a:txBody>
                  <a:tcPr>
                    <a:lnL w="28575" cap="sq">
                      <a:solidFill>
                        <a:schemeClr val="tx1"/>
                      </a:solidFill>
                      <a:miter lim="800000"/>
                    </a:lnL>
                    <a:lnR w="28575" cap="sq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 cap="sq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28575" cap="sq"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 cap="sq">
                      <a:solidFill>
                        <a:schemeClr val="tx1"/>
                      </a:solidFill>
                      <a:miter lim="800000"/>
                    </a:lnB>
                  </a:tcPr>
                </a:tc>
              </a:tr>
            </a:tbl>
          </a:graphicData>
        </a:graphic>
      </p:graphicFrame>
      <p:sp>
        <p:nvSpPr>
          <p:cNvPr id="3795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795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EB9E752A-B091-4ECF-9019-47A52B04DBE2}" type="footer">
              <a:rPr sz="1400"/>
              <a:t/>
            </a:fld>
            <a:endParaRPr sz="1400"/>
          </a:p>
        </p:txBody>
      </p:sp>
      <p:sp>
        <p:nvSpPr>
          <p:cNvPr id="37956" name="TextBox 3795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文化的多样性与文化传播复习共38页，您现在浏览的是第14页!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154" name=""/>
          <p:cNvSpPr/>
          <p:nvPr>
            <p:ph type="title"/>
          </p:nvPr>
        </p:nvSpPr>
        <p:spPr>
          <a:xfrm>
            <a:off x="457200" y="274638"/>
            <a:ext cx="8229600" cy="7921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b="1">
                <a:solidFill>
                  <a:srgbClr val="000066"/>
                </a:solidFill>
                <a:latin typeface="黑体" pitchFamily="2" charset="-122"/>
                <a:ea typeface="黑体" pitchFamily="2" charset="-122"/>
              </a:rPr>
              <a:t>注意以下几个误区</a:t>
            </a:r>
            <a:endParaRPr b="1">
              <a:solidFill>
                <a:srgbClr val="000066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49155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误区二、商业贸易、人口迁徙和教育就是文化传播的全部重要的方式和途径</a:t>
            </a:r>
            <a:endParaRPr b="1">
              <a:solidFill>
                <a:srgbClr val="FF0000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r>
              <a:rPr b="1">
                <a:latin typeface="黑体" pitchFamily="2" charset="-122"/>
                <a:ea typeface="黑体" pitchFamily="2" charset="-122"/>
              </a:rPr>
              <a:t>注意：</a:t>
            </a:r>
            <a:r>
              <a:rPr sz="2800" b="1">
                <a:solidFill>
                  <a:schemeClr val="hlink"/>
                </a:solidFill>
                <a:latin typeface="黑体" pitchFamily="2" charset="-122"/>
                <a:ea typeface="黑体" pitchFamily="2" charset="-122"/>
              </a:rPr>
              <a:t>小到亲朋聚会、外出旅游，大到各种经济、政治、文化活动，都可以成为文化传播的途径</a:t>
            </a:r>
            <a:endParaRPr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r>
              <a:rPr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误区三、所有文化传播都采取和平的方式和途径</a:t>
            </a:r>
            <a:endParaRPr b="1">
              <a:solidFill>
                <a:srgbClr val="FF0000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r>
              <a:rPr b="1">
                <a:latin typeface="黑体" pitchFamily="2" charset="-122"/>
                <a:ea typeface="黑体" pitchFamily="2" charset="-122"/>
              </a:rPr>
              <a:t>注意：文化冲突与碰撞、战争与征服的过程，也具有文化传播的重要意义。 </a:t>
            </a:r>
            <a:endParaRPr b="1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4915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4915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CE65FC4B-DF6B-41F3-B1DA-A1C294ADF371}" type="footer">
              <a:rPr sz="1400"/>
              <a:t/>
            </a:fld>
            <a:endParaRPr sz="1400"/>
          </a:p>
        </p:txBody>
      </p:sp>
      <p:sp>
        <p:nvSpPr>
          <p:cNvPr id="49158" name="TextBox 4915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文化的多样性与文化传播复习共38页，您现在浏览的是第15页!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7" dur="1" fill="hold"/>
                                        <p:tgtEl>
                                          <p:spTgt spid="49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12" dur="1" fill="hold"/>
                                        <p:tgtEl>
                                          <p:spTgt spid="491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2" name=""/>
          <p:cNvSpPr/>
          <p:nvPr>
            <p:ph type="title"/>
          </p:nvPr>
        </p:nvSpPr>
        <p:spPr>
          <a:xfrm>
            <a:off x="228600" y="0"/>
            <a:ext cx="8229600" cy="762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3、现代文化传播</a:t>
            </a:r>
            <a:endParaRPr b="1">
              <a:solidFill>
                <a:srgbClr val="FF0000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40963" name=""/>
          <p:cNvSpPr/>
          <p:nvPr>
            <p:ph type="body" idx="4294967295"/>
          </p:nvPr>
        </p:nvSpPr>
        <p:spPr>
          <a:xfrm>
            <a:off x="152400" y="762000"/>
            <a:ext cx="8991600" cy="6096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  <a:buNone/>
            </a:pPr>
            <a:r>
              <a:rPr sz="28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（1）传媒及其发展</a:t>
            </a:r>
            <a:endParaRPr sz="2800" b="1">
              <a:solidFill>
                <a:srgbClr val="FF0000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sz="2800" b="1">
                <a:latin typeface="黑体" pitchFamily="2" charset="-122"/>
                <a:ea typeface="黑体" pitchFamily="2" charset="-122"/>
              </a:rPr>
              <a:t>     所谓</a:t>
            </a:r>
            <a:r>
              <a:rPr sz="2800" b="1">
                <a:solidFill>
                  <a:srgbClr val="000066"/>
                </a:solidFill>
                <a:latin typeface="黑体" pitchFamily="2" charset="-122"/>
                <a:ea typeface="黑体" pitchFamily="2" charset="-122"/>
              </a:rPr>
              <a:t>传媒</a:t>
            </a:r>
            <a:r>
              <a:rPr sz="2800" b="1">
                <a:latin typeface="黑体" pitchFamily="2" charset="-122"/>
                <a:ea typeface="黑体" pitchFamily="2" charset="-122"/>
              </a:rPr>
              <a:t>，就是传播媒介。</a:t>
            </a:r>
            <a:endParaRPr sz="2800"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sz="28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（2）传媒的发展阶段：</a:t>
            </a:r>
            <a:endParaRPr sz="2800"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sz="2800" b="1">
                <a:latin typeface="黑体" pitchFamily="2" charset="-122"/>
                <a:ea typeface="黑体" pitchFamily="2" charset="-122"/>
              </a:rPr>
              <a:t>      随着经济和社会的发展，传媒大体经历了口语、文字、印刷、电子和网络等发展阶段。</a:t>
            </a:r>
            <a:endParaRPr sz="2800"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sz="28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（3）大众传媒：</a:t>
            </a:r>
            <a:r>
              <a:rPr sz="2800" b="1">
                <a:latin typeface="黑体" pitchFamily="2" charset="-122"/>
                <a:ea typeface="黑体" pitchFamily="2" charset="-122"/>
              </a:rPr>
              <a:t>现代文化传播的手段 </a:t>
            </a:r>
            <a:endParaRPr sz="2800"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sz="28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（4）大众传媒产生的标志：</a:t>
            </a:r>
            <a:endParaRPr sz="2800" b="1">
              <a:solidFill>
                <a:srgbClr val="FF0000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sz="2800" b="1">
                <a:latin typeface="黑体" pitchFamily="2" charset="-122"/>
                <a:ea typeface="黑体" pitchFamily="2" charset="-122"/>
              </a:rPr>
              <a:t>      传媒真正开始面向大众传递信息，是以印刷媒体的推广为标志的。</a:t>
            </a:r>
            <a:endParaRPr sz="2800"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sz="28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（5）大众传媒的形式：</a:t>
            </a:r>
            <a:endParaRPr sz="2800" b="1">
              <a:solidFill>
                <a:srgbClr val="003300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sz="2800" b="1">
                <a:solidFill>
                  <a:srgbClr val="003300"/>
                </a:solidFill>
                <a:latin typeface="黑体" pitchFamily="2" charset="-122"/>
                <a:ea typeface="黑体" pitchFamily="2" charset="-122"/>
              </a:rPr>
              <a:t>      </a:t>
            </a:r>
            <a:r>
              <a:rPr sz="2800" b="1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现代社会中的传媒有报刊、广播、电视、网络等多种形式，这类传媒被称为大众传媒。</a:t>
            </a:r>
            <a:endParaRPr sz="2800" b="1">
              <a:solidFill>
                <a:schemeClr val="tx2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sz="28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（6）大众传媒的特点和作用：</a:t>
            </a:r>
            <a:r>
              <a:rPr sz="2800" b="1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 P37 </a:t>
            </a:r>
            <a:endParaRPr sz="2800" b="1">
              <a:solidFill>
                <a:schemeClr val="tx2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4096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4096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3E903E3E-CF38-4CF8-ADCB-DC00FA437FBD}" type="footer">
              <a:rPr sz="1400"/>
              <a:t/>
            </a:fld>
            <a:endParaRPr sz="1400"/>
          </a:p>
        </p:txBody>
      </p:sp>
      <p:sp>
        <p:nvSpPr>
          <p:cNvPr id="40966" name="TextBox 4096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文化的多样性与文化传播复习共38页，您现在浏览的是第16页!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02" name=""/>
          <p:cNvSpPr/>
          <p:nvPr>
            <p:ph type="title"/>
          </p:nvPr>
        </p:nvSpPr>
        <p:spPr>
          <a:xfrm>
            <a:off x="457200" y="274638"/>
            <a:ext cx="8229600" cy="7921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注意以下几点</a:t>
            </a:r>
            <a:endParaRPr b="1">
              <a:solidFill>
                <a:srgbClr val="FF0000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51203" name=""/>
          <p:cNvSpPr/>
          <p:nvPr>
            <p:ph type="body" idx="4294967295"/>
          </p:nvPr>
        </p:nvSpPr>
        <p:spPr>
          <a:xfrm>
            <a:off x="381000" y="14478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sz="2800" b="1">
                <a:solidFill>
                  <a:srgbClr val="000066"/>
                </a:solidFill>
                <a:latin typeface="黑体" pitchFamily="2" charset="-122"/>
                <a:ea typeface="黑体" pitchFamily="2" charset="-122"/>
              </a:rPr>
              <a:t>2、文化传播与传媒的关系</a:t>
            </a:r>
            <a:endParaRPr sz="2800" b="1">
              <a:solidFill>
                <a:srgbClr val="000066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r>
              <a:rPr sz="2800" b="1">
                <a:latin typeface="黑体" pitchFamily="2" charset="-122"/>
                <a:ea typeface="黑体" pitchFamily="2" charset="-122"/>
              </a:rPr>
              <a:t>文化传播总要通过一定的传媒才能实现，各种传媒都在文化传播中发挥着重要作用；大众传媒最大限度地超越了时空的局限，已成为文化传播的主要手段。</a:t>
            </a:r>
            <a:endParaRPr sz="2800"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r>
              <a:rPr sz="2800" b="1">
                <a:solidFill>
                  <a:srgbClr val="000066"/>
                </a:solidFill>
                <a:latin typeface="黑体" pitchFamily="2" charset="-122"/>
                <a:ea typeface="黑体" pitchFamily="2" charset="-122"/>
              </a:rPr>
              <a:t>3、新的传媒与旧的传媒的关系</a:t>
            </a:r>
            <a:endParaRPr sz="2800" b="1">
              <a:solidFill>
                <a:srgbClr val="000066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r>
              <a:rPr sz="2800" b="1">
                <a:latin typeface="黑体" pitchFamily="2" charset="-122"/>
                <a:ea typeface="黑体" pitchFamily="2" charset="-122"/>
              </a:rPr>
              <a:t>新的传媒的出现，并不意味着旧的传媒的消失，各种传媒都在文化传播中发挥着重要作用。今天，旧的传媒促进了中华文化的发展和进步，也促进了世界文化的交流和发展。</a:t>
            </a:r>
            <a:endParaRPr sz="2800" b="1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5120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120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81A93259-CD2F-4C05-A9D3-B9AB8A84862A}" type="footer">
              <a:rPr sz="1400"/>
              <a:t/>
            </a:fld>
            <a:endParaRPr sz="1400"/>
          </a:p>
        </p:txBody>
      </p:sp>
      <p:sp>
        <p:nvSpPr>
          <p:cNvPr id="51206" name="TextBox 5120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文化的多样性与文化传播复习共38页，您现在浏览的是第17页!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7" dur="1" fill="hold"/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12" dur="1" fill="hold"/>
                                        <p:tgtEl>
                                          <p:spTgt spid="51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514" name=""/>
          <p:cNvSpPr/>
          <p:nvPr>
            <p:ph type="title"/>
          </p:nvPr>
        </p:nvSpPr>
        <p:spPr>
          <a:xfrm>
            <a:off x="457200" y="228600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b="1">
                <a:solidFill>
                  <a:srgbClr val="FF0000"/>
                </a:solidFill>
                <a:ea typeface="黑体" pitchFamily="2" charset="-122"/>
              </a:rPr>
              <a:t>注意以下几点</a:t>
            </a:r>
            <a:endParaRPr b="1">
              <a:solidFill>
                <a:srgbClr val="FF0000"/>
              </a:solidFill>
              <a:ea typeface="黑体" pitchFamily="2" charset="-122"/>
            </a:endParaRPr>
          </a:p>
        </p:txBody>
      </p:sp>
      <p:sp>
        <p:nvSpPr>
          <p:cNvPr id="64515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b="1">
                <a:solidFill>
                  <a:srgbClr val="000066"/>
                </a:solidFill>
                <a:latin typeface="黑体" pitchFamily="2" charset="-122"/>
                <a:ea typeface="黑体" pitchFamily="2" charset="-122"/>
              </a:rPr>
              <a:t>5、文化传播手段和途径并非越多越好</a:t>
            </a:r>
            <a:endParaRPr b="1">
              <a:solidFill>
                <a:srgbClr val="000066"/>
              </a:solidFill>
              <a:latin typeface="黑体" pitchFamily="2" charset="-122"/>
              <a:ea typeface="黑体" pitchFamily="2" charset="-122"/>
            </a:endParaRPr>
          </a:p>
          <a:p>
            <a:pPr lvl="0"/>
            <a:r>
              <a:rPr b="1">
                <a:latin typeface="黑体" pitchFamily="2" charset="-122"/>
                <a:ea typeface="黑体" pitchFamily="2" charset="-122"/>
              </a:rPr>
              <a:t>文化传播手段和途径的广泛，一方面加大了文化传播的速度和程度，促进了文化的繁荣与发展，但另一方面也造成了劣质文化的泛滥。特别是一些新生的传播方式和手段，在很不完善和成熟的情况下，极易被利用，成为黑色或灰色文化传播的帮手。</a:t>
            </a:r>
            <a:endParaRPr b="1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6451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6451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7E437504-96C3-4E8E-8075-7237C3759F4E}" type="footer">
              <a:rPr sz="1400"/>
              <a:t/>
            </a:fld>
            <a:endParaRPr sz="1400"/>
          </a:p>
        </p:txBody>
      </p:sp>
      <p:sp>
        <p:nvSpPr>
          <p:cNvPr id="64518" name="TextBox 6451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文化的多样性与文化传播复习共38页，您现在浏览的是第18页!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7" dur="1" fill="hold"/>
                                        <p:tgtEl>
                                          <p:spTgt spid="64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275" name=""/>
          <p:cNvSpPr/>
          <p:nvPr>
            <p:ph type="body" idx="4294967295"/>
          </p:nvPr>
        </p:nvSpPr>
        <p:spPr>
          <a:xfrm>
            <a:off x="0" y="228600"/>
            <a:ext cx="9144000" cy="3733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000" b="1">
                <a:solidFill>
                  <a:srgbClr val="FF3300"/>
                </a:solidFill>
                <a:latin typeface="黑体" pitchFamily="2" charset="-122"/>
                <a:ea typeface="黑体" pitchFamily="2" charset="-122"/>
              </a:rPr>
              <a:t>（2007年山东卷）</a:t>
            </a:r>
            <a:r>
              <a:rPr sz="2000" b="1">
                <a:latin typeface="黑体" pitchFamily="2" charset="-122"/>
                <a:ea typeface="黑体" pitchFamily="2" charset="-122"/>
              </a:rPr>
              <a:t>电影《刮痧》讲述了这样一个故事：一位中国许姓老人到美国探亲，他发现孙子发高烧，因不识药瓶上的英文，无法给孙子吃药，只能采用中国传统的治疗方法——刮痧。当其孙子不慎摔伤被送往医院救治时，美国医生发现孩子背部有刮痕，认为是受家庭暴力虐待所致。许家因此被告了法庭，于是引发了一场“虐待儿童”的官司。最后，这种治疗方法得到法庭的理解，消除了误会。根据这则故事，下列说法不正确的是</a:t>
            </a:r>
            <a:endParaRPr sz="2000" b="1">
              <a:latin typeface="黑体" pitchFamily="2" charset="-122"/>
              <a:ea typeface="黑体" pitchFamily="2" charset="-122"/>
            </a:endParaRPr>
          </a:p>
          <a:p>
            <a:pPr lvl="0"/>
            <a:r>
              <a:rPr sz="2000" b="1">
                <a:latin typeface="黑体" pitchFamily="2" charset="-122"/>
                <a:ea typeface="黑体" pitchFamily="2" charset="-122"/>
              </a:rPr>
              <a:t>A．中西医乃至中西文化存在差异</a:t>
            </a:r>
            <a:endParaRPr sz="2000" b="1">
              <a:latin typeface="黑体" pitchFamily="2" charset="-122"/>
              <a:ea typeface="黑体" pitchFamily="2" charset="-122"/>
            </a:endParaRPr>
          </a:p>
          <a:p>
            <a:pPr lvl="0"/>
            <a:r>
              <a:rPr sz="2000" b="1">
                <a:latin typeface="黑体" pitchFamily="2" charset="-122"/>
                <a:ea typeface="黑体" pitchFamily="2" charset="-122"/>
              </a:rPr>
              <a:t>B．不同的国家，不但有着不同的法律制度与社会管理机制，还存在不同的思维方式</a:t>
            </a:r>
            <a:endParaRPr sz="2000" b="1">
              <a:latin typeface="黑体" pitchFamily="2" charset="-122"/>
              <a:ea typeface="黑体" pitchFamily="2" charset="-122"/>
            </a:endParaRPr>
          </a:p>
          <a:p>
            <a:pPr lvl="0"/>
            <a:r>
              <a:rPr sz="2000" b="1">
                <a:latin typeface="黑体" pitchFamily="2" charset="-122"/>
                <a:ea typeface="黑体" pitchFamily="2" charset="-122"/>
              </a:rPr>
              <a:t>C．文化交流就是要消除各民族文化之间的差异</a:t>
            </a:r>
            <a:endParaRPr sz="2000" b="1">
              <a:latin typeface="黑体" pitchFamily="2" charset="-122"/>
              <a:ea typeface="黑体" pitchFamily="2" charset="-122"/>
            </a:endParaRPr>
          </a:p>
          <a:p>
            <a:pPr lvl="0"/>
            <a:r>
              <a:rPr sz="2000" b="1">
                <a:latin typeface="黑体" pitchFamily="2" charset="-122"/>
                <a:ea typeface="黑体" pitchFamily="2" charset="-122"/>
              </a:rPr>
              <a:t>D．既要认同本民族文化，又要尊重其他民族文化</a:t>
            </a:r>
            <a:endParaRPr sz="2000" b="1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54276" name=""/>
          <p:cNvSpPr/>
          <p:nvPr/>
        </p:nvSpPr>
        <p:spPr>
          <a:xfrm>
            <a:off x="7086600" y="3048000"/>
            <a:ext cx="1295400" cy="1139825"/>
          </a:xfrm>
          <a:blipFill rotWithShape="0">
            <a:blip r:embed="rId2"/>
            <a:tile tx="0" ty="0" sx="100000" sy="100000" flip="none" algn="tl"/>
          </a:blipFill>
          <a:ln>
            <a:solidFill>
              <a:prstClr val="black"/>
            </a:solidFill>
            <a:miter lim="800000"/>
          </a:ln>
          <a:effectLst/>
          <a:scene3d>
            <a:camera prst="legacyObliqueRight">
              <a:rot lat="0" lon="0" rev="0"/>
            </a:camera>
            <a:lightRig rig="legacyHarsh3" dir="t"/>
          </a:scene3d>
          <a:sp3d extrusionH="100000" prstMaterial="legacyMatte">
            <a:bevelT w="13500" h="13500" prst="angle"/>
            <a:bevelB w="13500" h="13500" prst="angle"/>
            <a:extrusionClr>
              <a:srgbClr val="663300"/>
            </a:extrusionClr>
          </a:sp3d>
        </p:spPr>
        <p:txBody>
          <a:bodyPr fromWordArt="1">
            <a:prstTxWarp prst="textPlain">
              <a:avLst/>
            </a:prstTxWarp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algn="ctr"/>
            <a:r>
              <a:rPr sz="3600" b="1" kern="10">
                <a:ln>
                  <a:solidFill>
                    <a:prstClr val="black"/>
                  </a:solidFill>
                </a:ln>
                <a:blipFill rotWithShape="0">
                  <a:blip r:embed="rId2"/>
                  <a:tile tx="0" ty="0" sx="100000" sy="100000" flip="none" algn="tl"/>
                </a:blipFill>
                <a:effectLst/>
                <a:latin typeface="宋体" charset="-122"/>
              </a:rPr>
              <a:t>C</a:t>
            </a:r>
          </a:p>
        </p:txBody>
      </p:sp>
      <p:sp>
        <p:nvSpPr>
          <p:cNvPr id="54277" name=""/>
          <p:cNvSpPr/>
          <p:nvPr/>
        </p:nvSpPr>
        <p:spPr>
          <a:xfrm>
            <a:off x="0" y="4114800"/>
            <a:ext cx="8839200" cy="2438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000" b="1">
                <a:solidFill>
                  <a:srgbClr val="FF3300"/>
                </a:solidFill>
                <a:latin typeface="黑体" pitchFamily="2" charset="-122"/>
                <a:ea typeface="黑体" pitchFamily="2" charset="-122"/>
              </a:rPr>
              <a:t>（2009浙江卷33）“</a:t>
            </a:r>
            <a:r>
              <a:rPr sz="2000" b="1">
                <a:latin typeface="黑体" pitchFamily="2" charset="-122"/>
                <a:ea typeface="黑体" pitchFamily="2" charset="-122"/>
              </a:rPr>
              <a:t>扁担宽板凳长，扁担想绑在板凳上……各种颜色的皮肤各种颜色的头发，嘴里念的说的开始流行中国话”这首广为传唱的《中国话》表明</a:t>
            </a:r>
            <a:endParaRPr sz="2000" b="1">
              <a:latin typeface="黑体" pitchFamily="2" charset="-122"/>
              <a:ea typeface="黑体" pitchFamily="2" charset="-122"/>
            </a:endParaRPr>
          </a:p>
          <a:p>
            <a:pPr lvl="0"/>
            <a:r>
              <a:rPr sz="2000" b="1">
                <a:latin typeface="黑体" pitchFamily="2" charset="-122"/>
                <a:ea typeface="黑体" pitchFamily="2" charset="-122"/>
              </a:rPr>
              <a:t>A 推广汉语是世界文化多元化的需要     </a:t>
            </a:r>
            <a:endParaRPr sz="2000" b="1">
              <a:latin typeface="黑体" pitchFamily="2" charset="-122"/>
              <a:ea typeface="黑体" pitchFamily="2" charset="-122"/>
            </a:endParaRPr>
          </a:p>
          <a:p>
            <a:pPr lvl="0"/>
            <a:r>
              <a:rPr sz="2000" b="1">
                <a:latin typeface="黑体" pitchFamily="2" charset="-122"/>
                <a:ea typeface="黑体" pitchFamily="2" charset="-122"/>
              </a:rPr>
              <a:t>B 中华文化与其他文化相比具有优越性</a:t>
            </a:r>
            <a:endParaRPr sz="2000" b="1">
              <a:latin typeface="黑体" pitchFamily="2" charset="-122"/>
              <a:ea typeface="黑体" pitchFamily="2" charset="-122"/>
            </a:endParaRPr>
          </a:p>
          <a:p>
            <a:pPr lvl="0"/>
            <a:r>
              <a:rPr sz="2000" b="1">
                <a:latin typeface="黑体" pitchFamily="2" charset="-122"/>
                <a:ea typeface="黑体" pitchFamily="2" charset="-122"/>
              </a:rPr>
              <a:t>C 汉语在中外文化中的交流越来越重要   </a:t>
            </a:r>
            <a:endParaRPr sz="2000" b="1">
              <a:latin typeface="黑体" pitchFamily="2" charset="-122"/>
              <a:ea typeface="黑体" pitchFamily="2" charset="-122"/>
            </a:endParaRPr>
          </a:p>
          <a:p>
            <a:pPr lvl="0"/>
            <a:r>
              <a:rPr sz="2000" b="1">
                <a:latin typeface="黑体" pitchFamily="2" charset="-122"/>
                <a:ea typeface="黑体" pitchFamily="2" charset="-122"/>
              </a:rPr>
              <a:t>D 汉语是现代文化传播的一种主要手段</a:t>
            </a:r>
            <a:endParaRPr sz="2000" b="1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54278" name=""/>
          <p:cNvSpPr/>
          <p:nvPr/>
        </p:nvSpPr>
        <p:spPr>
          <a:xfrm>
            <a:off x="6781800" y="5029200"/>
            <a:ext cx="1600200" cy="1143000"/>
          </a:xfrm>
          <a:gradFill rotWithShape="0">
            <a:gsLst>
              <a:gs pos="0">
                <a:srgbClr val="6600CC"/>
              </a:gs>
              <a:gs pos="100000">
                <a:srgbClr val="CC00CC"/>
              </a:gs>
            </a:gsLst>
            <a:lin ang="5400000" scaled="1"/>
          </a:gradFill>
          <a:ln>
            <a:solidFill>
              <a:srgbClr val="CC99FF"/>
            </a:solidFill>
            <a:miter lim="800000"/>
          </a:ln>
          <a:effectLst>
            <a:outerShdw dist="53882" dir="2700000" algn="ctr">
              <a:srgbClr val="9999FF">
                <a:alpha val="80000"/>
              </a:srgbClr>
            </a:outerShdw>
          </a:effectLst>
        </p:spPr>
        <p:txBody>
          <a:bodyPr fromWordArt="1">
            <a:prstTxWarp prst="textSlantUp">
              <a:avLst>
                <a:gd name="adj" fmla="val 32056"/>
              </a:avLst>
            </a:prstTxWarp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algn="ctr"/>
            <a:r>
              <a:rPr sz="3600" b="1" kern="10">
                <a:ln>
                  <a:solidFill>
                    <a:srgbClr val="CC99FF"/>
                  </a:solidFill>
                </a:ln>
                <a:gradFill rotWithShape="0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>
                    <a:srgbClr val="9999FF">
                      <a:alpha val="80000"/>
                    </a:srgbClr>
                  </a:outerShdw>
                </a:effectLst>
                <a:latin typeface="宋体" charset="-122"/>
              </a:rPr>
              <a:t>C</a:t>
            </a:r>
          </a:p>
        </p:txBody>
      </p:sp>
      <p:sp>
        <p:nvSpPr>
          <p:cNvPr id="54279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4280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0B1195BE-80F8-4F7D-BC0E-0F51E6F2A480}" type="footer">
              <a:rPr sz="1400"/>
              <a:t/>
            </a:fld>
            <a:endParaRPr sz="1400"/>
          </a:p>
        </p:txBody>
      </p:sp>
      <p:sp>
        <p:nvSpPr>
          <p:cNvPr id="54281" name="TextBox 5428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文化的多样性与文化传播复习共38页，您现在浏览的是第19页!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7" dur="1" fill="hold"/>
                                        <p:tgtEl>
                                          <p:spTgt spid="54276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12" dur="1" fill="hold"/>
                                        <p:tgtEl>
                                          <p:spTgt spid="5427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https://d.book118.com/576100044210010040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969696"/>
        </a:dk2>
        <a:lt2>
          <a:srgbClr val="000000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</a:extraClrScheme>
    <a:extraClrScheme>
      <a:clrScheme name="">
        <a:dk1>
          <a:srgbClr val="DEF6F1"/>
        </a:dk1>
        <a:lt1>
          <a:srgbClr val="000000"/>
        </a:lt1>
        <a:dk2>
          <a:srgbClr val="969696"/>
        </a:dk2>
        <a:lt2>
          <a:srgbClr val="000000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</a:extraClrScheme>
    <a:extraClrScheme>
      <a:clrScheme name="">
        <a:dk1>
          <a:srgbClr val="FFFFD9"/>
        </a:dk1>
        <a:lt1>
          <a:srgbClr val="000000"/>
        </a:lt1>
        <a:dk2>
          <a:srgbClr val="777777"/>
        </a:dk2>
        <a:lt2>
          <a:srgbClr val="000000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</a:extraClrScheme>
    <a:extraClrScheme>
      <a:clrScheme name="">
        <a:dk1>
          <a:srgbClr val="008080"/>
        </a:dk1>
        <a:lt1>
          <a:srgbClr val="FFFFFF"/>
        </a:lt1>
        <a:dk2>
          <a:srgbClr val="005A58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</a:extraClrScheme>
    <a:extraClrScheme>
      <a:clrScheme name="">
        <a:dk1>
          <a:srgbClr val="800000"/>
        </a:dk1>
        <a:lt1>
          <a:srgbClr val="FFFFFF"/>
        </a:lt1>
        <a:dk2>
          <a:srgbClr val="5C1F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</a:extraClrScheme>
    <a:extraClrScheme>
      <a:clrScheme name="">
        <a:dk1>
          <a:srgbClr val="000099"/>
        </a:dk1>
        <a:lt1>
          <a:srgbClr val="FFFFFF"/>
        </a:lt1>
        <a:dk2>
          <a:srgbClr val="003366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</a:extraClrScheme>
    <a:extraClrScheme>
      <a:clrScheme name="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</a:extraClrScheme>
    <a:extraClrScheme>
      <a:clrScheme name="">
        <a:dk1>
          <a:srgbClr val="666699"/>
        </a:dk1>
        <a:lt1>
          <a:srgbClr val="FFFFFF"/>
        </a:lt1>
        <a:dk2>
          <a:srgbClr val="3E3E5C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</a:extraClrScheme>
    <a:extraClrScheme>
      <a:clrScheme name="">
        <a:dk1>
          <a:srgbClr val="523E26"/>
        </a:dk1>
        <a:lt1>
          <a:srgbClr val="FFFFFF"/>
        </a:lt1>
        <a:dk2>
          <a:srgbClr val="2D2015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155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宋体</vt:lpstr>
      <vt:lpstr>黑体</vt:lpstr>
      <vt:lpstr>Times New Roman</vt:lpstr>
      <vt:lpstr>方正姚体</vt:lpstr>
      <vt:lpstr>华文新魏</vt:lpstr>
      <vt:lpstr>华文中宋</vt:lpstr>
      <vt:lpstr>Office Theme</vt:lpstr>
      <vt:lpstr>第三课文化的多样性与文化传播</vt:lpstr>
      <vt:lpstr>PowerPoint Presentation</vt:lpstr>
      <vt:lpstr>PowerPoint Presentation</vt:lpstr>
      <vt:lpstr>注意以下几个误区</vt:lpstr>
      <vt:lpstr>PowerPoint Presentation</vt:lpstr>
      <vt:lpstr>误区：一个民族的文化只能属于这个民族，它是这个民族发展的见证。</vt:lpstr>
      <vt:lpstr>PowerPoint Presentation</vt:lpstr>
      <vt:lpstr>尊重文化多样性的意义 </vt:lpstr>
      <vt:lpstr>PowerPoint Presentation</vt:lpstr>
      <vt:lpstr>PowerPoint Presentation</vt:lpstr>
      <vt:lpstr>注意几个误区</vt:lpstr>
      <vt:lpstr>PowerPoint Presentation</vt:lpstr>
      <vt:lpstr>PowerPoint Presentation</vt:lpstr>
      <vt:lpstr>2、文化传播的途径</vt:lpstr>
      <vt:lpstr>注意以下几个误区</vt:lpstr>
      <vt:lpstr>3、现代文化传播</vt:lpstr>
      <vt:lpstr>注意以下几点</vt:lpstr>
      <vt:lpstr>注意以下几点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2024-09-07T08:13:11.763</cp:lastPrinted>
  <dcterms:created xsi:type="dcterms:W3CDTF">2024-09-07T00:13:11Z</dcterms:created>
  <dcterms:modified xsi:type="dcterms:W3CDTF">2024-09-07T00:13:13Z</dcterms:modified>
</cp:coreProperties>
</file>