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97317F-E343-4314-B00A-C24AA462A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98A3C-C777-4764-B0F3-0A151BA99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F6BF70-BD61-4CF2-86F5-FB559999E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8F1A9C-5EE9-413F-BD3C-DF0FC23B25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883CE3-83AE-4742-90B5-1B2E2F7804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53BC54-D4C8-4029-8F9A-16749F6BDF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86BC4E-9A3B-41A7-8122-B9A4936CEA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B3B48D-DC14-4BCA-A3D2-81BE16A3F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E888E1-EBDB-4271-8172-9ED1A773D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223FA-68D6-47B8-9D5F-AE80B0108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498569-3C96-4E5F-8565-724B643F36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3600" b="0" i="0">
                <a:solidFill>
                  <a:srgbClr val="006600"/>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0" i="0">
                <a:solidFill>
                  <a:srgbClr val="008000"/>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0" i="0">
                <a:solidFill>
                  <a:srgbClr val="006600"/>
                </a:solidFill>
                <a:latin typeface="宋体"/>
                <a:cs typeface="宋体"/>
              </a:defRPr>
            </a:lvl1pPr>
          </a:lstStyle>
          <a:p/>
        </p:txBody>
      </p:sp>
      <p:sp>
        <p:nvSpPr>
          <p:cNvPr id="3" name="Holder 3"/>
          <p:cNvSpPr>
            <a:spLocks noGrp="1"/>
          </p:cNvSpPr>
          <p:nvPr>
            <p:ph type="body" idx="1"/>
          </p:nvPr>
        </p:nvSpPr>
        <p:spPr/>
        <p:txBody>
          <a:bodyPr lIns="0" tIns="0" rIns="0" bIns="0"/>
          <a:lstStyle>
            <a:lvl1pPr>
              <a:defRPr sz="2400" b="0" i="0">
                <a:solidFill>
                  <a:srgbClr val="008000"/>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0" i="0">
                <a:solidFill>
                  <a:srgbClr val="006600"/>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00"/>
          </a:solidFill>
        </p:spPr>
        <p:txBody>
          <a:bodyPr wrap="square" lIns="0" tIns="0" rIns="0" bIns="0" rtlCol="0"/>
          <a:lstStyle/>
          <a:p/>
        </p:txBody>
      </p:sp>
      <p:pic>
        <p:nvPicPr>
          <p:cNvPr id="17" name="bg object 17"/>
          <p:cNvPicPr/>
          <p:nvPr/>
        </p:nvPicPr>
        <p:blipFill>
          <a:blip r:embed="rId1"/>
          <a:stretch>
            <a:fillRect/>
          </a:stretch>
        </p:blipFill>
        <p:spPr>
          <a:xfrm>
            <a:off x="0" y="0"/>
            <a:ext cx="9144000" cy="5689600"/>
          </a:xfrm>
          <a:prstGeom prst="rect">
            <a:avLst/>
          </a:prstGeom>
        </p:spPr>
      </p:pic>
      <p:sp>
        <p:nvSpPr>
          <p:cNvPr id="2" name="Holder 2"/>
          <p:cNvSpPr>
            <a:spLocks noGrp="1"/>
          </p:cNvSpPr>
          <p:nvPr>
            <p:ph type="title"/>
          </p:nvPr>
        </p:nvSpPr>
        <p:spPr/>
        <p:txBody>
          <a:bodyPr lIns="0" tIns="0" rIns="0" bIns="0"/>
          <a:lstStyle>
            <a:lvl1pPr>
              <a:defRPr sz="3600" b="0" i="0">
                <a:solidFill>
                  <a:srgbClr val="006600"/>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image" Target="../media/image3.png" /><Relationship Id="rId8" Type="http://schemas.openxmlformats.org/officeDocument/2006/relationships/image" Target="../media/image4.png"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17" name="bg object 17"/>
          <p:cNvSpPr/>
          <p:nvPr/>
        </p:nvSpPr>
        <p:spPr>
          <a:xfrm>
            <a:off x="333375" y="1828799"/>
            <a:ext cx="8810625" cy="5029200"/>
          </a:xfrm>
          <a:custGeom>
            <a:rect l="l" t="t" r="r" b="b"/>
            <a:pathLst>
              <a:path w="8810625" h="5029200">
                <a:moveTo>
                  <a:pt x="8810625" y="0"/>
                </a:moveTo>
                <a:lnTo>
                  <a:pt x="523875" y="0"/>
                </a:lnTo>
                <a:lnTo>
                  <a:pt x="523875" y="2789237"/>
                </a:lnTo>
                <a:lnTo>
                  <a:pt x="504825" y="2789237"/>
                </a:lnTo>
                <a:lnTo>
                  <a:pt x="504825" y="2800350"/>
                </a:lnTo>
                <a:lnTo>
                  <a:pt x="0" y="2800350"/>
                </a:lnTo>
                <a:lnTo>
                  <a:pt x="0" y="5029200"/>
                </a:lnTo>
                <a:lnTo>
                  <a:pt x="504825" y="5029200"/>
                </a:lnTo>
                <a:lnTo>
                  <a:pt x="8810625" y="5029200"/>
                </a:lnTo>
                <a:lnTo>
                  <a:pt x="8810625" y="2800350"/>
                </a:lnTo>
                <a:lnTo>
                  <a:pt x="8810625" y="2789237"/>
                </a:lnTo>
                <a:lnTo>
                  <a:pt x="8810625" y="0"/>
                </a:lnTo>
                <a:close/>
              </a:path>
            </a:pathLst>
          </a:custGeom>
          <a:solidFill>
            <a:srgbClr val="006600">
              <a:alpha val="30195"/>
            </a:srgbClr>
          </a:solidFill>
        </p:spPr>
        <p:txBody>
          <a:bodyPr wrap="square" lIns="0" tIns="0" rIns="0" bIns="0" rtlCol="0"/>
          <a:lstStyle/>
          <a:p/>
        </p:txBody>
      </p:sp>
      <p:pic>
        <p:nvPicPr>
          <p:cNvPr id="18" name="bg object 18"/>
          <p:cNvPicPr/>
          <p:nvPr/>
        </p:nvPicPr>
        <p:blipFill>
          <a:blip r:embed="rId7"/>
          <a:stretch>
            <a:fillRect/>
          </a:stretch>
        </p:blipFill>
        <p:spPr>
          <a:xfrm>
            <a:off x="319087" y="1828800"/>
            <a:ext cx="7832725" cy="5029200"/>
          </a:xfrm>
          <a:prstGeom prst="rect">
            <a:avLst/>
          </a:prstGeom>
        </p:spPr>
      </p:pic>
      <p:pic>
        <p:nvPicPr>
          <p:cNvPr id="19" name="bg object 19"/>
          <p:cNvPicPr/>
          <p:nvPr/>
        </p:nvPicPr>
        <p:blipFill>
          <a:blip r:embed="rId8"/>
          <a:stretch>
            <a:fillRect/>
          </a:stretch>
        </p:blipFill>
        <p:spPr>
          <a:xfrm>
            <a:off x="6502400" y="0"/>
            <a:ext cx="2641600" cy="1350962"/>
          </a:xfrm>
          <a:prstGeom prst="rect">
            <a:avLst/>
          </a:prstGeom>
        </p:spPr>
      </p:pic>
      <p:sp>
        <p:nvSpPr>
          <p:cNvPr id="2" name="Holder 2"/>
          <p:cNvSpPr>
            <a:spLocks noGrp="1"/>
          </p:cNvSpPr>
          <p:nvPr>
            <p:ph type="title"/>
          </p:nvPr>
        </p:nvSpPr>
        <p:spPr>
          <a:xfrm>
            <a:off x="396240" y="275748"/>
            <a:ext cx="8211819" cy="804068"/>
          </a:xfrm>
          <a:prstGeom prst="rect">
            <a:avLst/>
          </a:prstGeom>
        </p:spPr>
        <p:txBody>
          <a:bodyPr wrap="square" lIns="0" tIns="0" rIns="0" bIns="0">
            <a:spAutoFit/>
          </a:bodyPr>
          <a:lstStyle>
            <a:lvl1pPr>
              <a:defRPr sz="3600" b="0" i="0">
                <a:solidFill>
                  <a:srgbClr val="006600"/>
                </a:solidFill>
                <a:latin typeface="宋体"/>
                <a:cs typeface="宋体"/>
              </a:defRPr>
            </a:lvl1pPr>
          </a:lstStyle>
          <a:p/>
        </p:txBody>
      </p:sp>
      <p:sp>
        <p:nvSpPr>
          <p:cNvPr id="3" name="Holder 3"/>
          <p:cNvSpPr>
            <a:spLocks noGrp="1"/>
          </p:cNvSpPr>
          <p:nvPr>
            <p:ph type="body" idx="1"/>
          </p:nvPr>
        </p:nvSpPr>
        <p:spPr>
          <a:xfrm>
            <a:off x="402590" y="1134752"/>
            <a:ext cx="8582025" cy="3811270"/>
          </a:xfrm>
          <a:prstGeom prst="rect">
            <a:avLst/>
          </a:prstGeom>
        </p:spPr>
        <p:txBody>
          <a:bodyPr wrap="square" lIns="0" tIns="0" rIns="0" bIns="0">
            <a:spAutoFit/>
          </a:bodyPr>
          <a:lstStyle>
            <a:lvl1pPr>
              <a:defRPr sz="2400" b="0" i="0">
                <a:solidFill>
                  <a:srgbClr val="008000"/>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113002021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3556000" y="736600"/>
            <a:ext cx="4798060" cy="2931160"/>
            <a:chOff x="3556000" y="736600"/>
            <a:chExt cx="4798060" cy="2931160"/>
          </a:xfrm>
        </p:grpSpPr>
        <p:pic>
          <p:nvPicPr>
            <p:cNvPr id="3" name="object 3"/>
            <p:cNvPicPr/>
            <p:nvPr/>
          </p:nvPicPr>
          <p:blipFill>
            <a:blip r:embed="rId2"/>
            <a:stretch>
              <a:fillRect/>
            </a:stretch>
          </p:blipFill>
          <p:spPr>
            <a:xfrm>
              <a:off x="3797300" y="1181100"/>
              <a:ext cx="4186041" cy="2486079"/>
            </a:xfrm>
            <a:prstGeom prst="rect">
              <a:avLst/>
            </a:prstGeom>
          </p:spPr>
        </p:pic>
        <p:pic>
          <p:nvPicPr>
            <p:cNvPr id="4" name="object 4"/>
            <p:cNvPicPr/>
            <p:nvPr/>
          </p:nvPicPr>
          <p:blipFill>
            <a:blip r:embed="rId3"/>
            <a:stretch>
              <a:fillRect/>
            </a:stretch>
          </p:blipFill>
          <p:spPr>
            <a:xfrm>
              <a:off x="7048500" y="812800"/>
              <a:ext cx="1305015" cy="1122672"/>
            </a:xfrm>
            <a:prstGeom prst="rect">
              <a:avLst/>
            </a:prstGeom>
          </p:spPr>
        </p:pic>
        <p:pic>
          <p:nvPicPr>
            <p:cNvPr id="5" name="object 5"/>
            <p:cNvPicPr/>
            <p:nvPr/>
          </p:nvPicPr>
          <p:blipFill>
            <a:blip r:embed="rId4"/>
            <a:stretch>
              <a:fillRect/>
            </a:stretch>
          </p:blipFill>
          <p:spPr>
            <a:xfrm>
              <a:off x="3556000" y="736600"/>
              <a:ext cx="1010813" cy="1197888"/>
            </a:xfrm>
            <a:prstGeom prst="rect">
              <a:avLst/>
            </a:prstGeom>
          </p:spPr>
        </p:pic>
      </p:grpSp>
      <p:pic>
        <p:nvPicPr>
          <p:cNvPr id="6" name="object 6"/>
          <p:cNvPicPr/>
          <p:nvPr/>
        </p:nvPicPr>
        <p:blipFill>
          <a:blip r:embed="rId5"/>
          <a:stretch>
            <a:fillRect/>
          </a:stretch>
        </p:blipFill>
        <p:spPr>
          <a:xfrm>
            <a:off x="8445500" y="2433975"/>
            <a:ext cx="698500" cy="786178"/>
          </a:xfrm>
          <a:prstGeom prst="rect">
            <a:avLst/>
          </a:prstGeom>
        </p:spPr>
      </p:pic>
      <p:pic>
        <p:nvPicPr>
          <p:cNvPr id="7" name="object 7"/>
          <p:cNvPicPr/>
          <p:nvPr/>
        </p:nvPicPr>
        <p:blipFill>
          <a:blip r:embed="rId6"/>
          <a:stretch>
            <a:fillRect/>
          </a:stretch>
        </p:blipFill>
        <p:spPr>
          <a:xfrm>
            <a:off x="2153795" y="2254151"/>
            <a:ext cx="1516175" cy="1053744"/>
          </a:xfrm>
          <a:prstGeom prst="rect">
            <a:avLst/>
          </a:prstGeom>
        </p:spPr>
      </p:pic>
      <p:pic>
        <p:nvPicPr>
          <p:cNvPr id="8" name="object 8"/>
          <p:cNvPicPr/>
          <p:nvPr/>
        </p:nvPicPr>
        <p:blipFill>
          <a:blip r:embed="rId7"/>
          <a:stretch>
            <a:fillRect/>
          </a:stretch>
        </p:blipFill>
        <p:spPr>
          <a:xfrm>
            <a:off x="1917700" y="1066800"/>
            <a:ext cx="1054802" cy="873126"/>
          </a:xfrm>
          <a:prstGeom prst="rect">
            <a:avLst/>
          </a:prstGeom>
        </p:spPr>
      </p:pic>
      <p:pic>
        <p:nvPicPr>
          <p:cNvPr id="9" name="object 9"/>
          <p:cNvPicPr/>
          <p:nvPr/>
        </p:nvPicPr>
        <p:blipFill>
          <a:blip r:embed="rId8"/>
          <a:stretch>
            <a:fillRect/>
          </a:stretch>
        </p:blipFill>
        <p:spPr>
          <a:xfrm>
            <a:off x="8775700" y="1003299"/>
            <a:ext cx="368300" cy="861533"/>
          </a:xfrm>
          <a:prstGeom prst="rect">
            <a:avLst/>
          </a:prstGeom>
        </p:spPr>
      </p:pic>
      <p:sp>
        <p:nvSpPr>
          <p:cNvPr id="10" name="object 10"/>
          <p:cNvSpPr txBox="1"/>
          <p:nvPr/>
        </p:nvSpPr>
        <p:spPr>
          <a:xfrm>
            <a:off x="2942431" y="4032329"/>
            <a:ext cx="6311900" cy="711200"/>
          </a:xfrm>
          <a:prstGeom prst="rect">
            <a:avLst/>
          </a:prstGeom>
        </p:spPr>
        <p:txBody>
          <a:bodyPr vert="horz" wrap="square" lIns="0" tIns="12700" rIns="0" bIns="0" rtlCol="0">
            <a:spAutoFit/>
          </a:bodyPr>
          <a:lstStyle/>
          <a:p>
            <a:pPr marL="12700">
              <a:lnSpc>
                <a:spcPct val="100000"/>
              </a:lnSpc>
              <a:spcBef>
                <a:spcPts val="100"/>
              </a:spcBef>
            </a:pPr>
            <a:r>
              <a:rPr sz="4500" spc="-5">
                <a:latin typeface="宋体"/>
                <a:cs typeface="宋体"/>
              </a:rPr>
              <a:t>环保基本知识中华讲师网</a:t>
            </a:r>
            <a:endParaRPr sz="4500">
              <a:latin typeface="宋体"/>
              <a:cs typeface="宋体"/>
            </a:endParaRPr>
          </a:p>
        </p:txBody>
      </p:sp>
      <p:pic>
        <p:nvPicPr>
          <p:cNvPr id="11" name="object 11"/>
          <p:cNvPicPr/>
          <p:nvPr/>
        </p:nvPicPr>
        <p:blipFill>
          <a:blip r:embed="rId9"/>
          <a:stretch>
            <a:fillRect/>
          </a:stretch>
        </p:blipFill>
        <p:spPr>
          <a:xfrm>
            <a:off x="5092700" y="6045200"/>
            <a:ext cx="433693" cy="399674"/>
          </a:xfrm>
          <a:prstGeom prst="rect">
            <a:avLst/>
          </a:prstGeom>
        </p:spPr>
      </p:pic>
      <p:sp>
        <p:nvSpPr>
          <p:cNvPr id="12" name="object 12"/>
          <p:cNvSpPr txBox="1"/>
          <p:nvPr/>
        </p:nvSpPr>
        <p:spPr>
          <a:xfrm>
            <a:off x="2598737" y="4946055"/>
            <a:ext cx="6551295" cy="1300480"/>
          </a:xfrm>
          <a:prstGeom prst="rect">
            <a:avLst/>
          </a:prstGeom>
        </p:spPr>
        <p:txBody>
          <a:bodyPr vert="horz" wrap="square" lIns="0" tIns="12700" rIns="0" bIns="0" rtlCol="0">
            <a:spAutoFit/>
          </a:bodyPr>
          <a:lstStyle/>
          <a:p>
            <a:pPr marL="1061085" marR="5080" indent="-1049020">
              <a:lnSpc>
                <a:spcPct val="113999"/>
              </a:lnSpc>
              <a:spcBef>
                <a:spcPts val="100"/>
              </a:spcBef>
            </a:pPr>
            <a:r>
              <a:rPr sz="1200">
                <a:solidFill>
                  <a:srgbClr val="808080"/>
                </a:solidFill>
                <a:latin typeface="Arial"/>
                <a:cs typeface="Arial"/>
              </a:rPr>
              <a:t>The</a:t>
            </a:r>
            <a:r>
              <a:rPr sz="1200" spc="-30">
                <a:solidFill>
                  <a:srgbClr val="808080"/>
                </a:solidFill>
                <a:latin typeface="Arial"/>
                <a:cs typeface="Arial"/>
              </a:rPr>
              <a:t> </a:t>
            </a:r>
            <a:r>
              <a:rPr sz="1200">
                <a:solidFill>
                  <a:srgbClr val="808080"/>
                </a:solidFill>
                <a:latin typeface="Arial"/>
                <a:cs typeface="Arial"/>
              </a:rPr>
              <a:t>user</a:t>
            </a:r>
            <a:r>
              <a:rPr sz="1200" spc="-20">
                <a:solidFill>
                  <a:srgbClr val="808080"/>
                </a:solidFill>
                <a:latin typeface="Arial"/>
                <a:cs typeface="Arial"/>
              </a:rPr>
              <a:t> </a:t>
            </a:r>
            <a:r>
              <a:rPr sz="1200">
                <a:solidFill>
                  <a:srgbClr val="808080"/>
                </a:solidFill>
                <a:latin typeface="Arial"/>
                <a:cs typeface="Arial"/>
              </a:rPr>
              <a:t>can</a:t>
            </a:r>
            <a:r>
              <a:rPr sz="1200" spc="-20">
                <a:solidFill>
                  <a:srgbClr val="808080"/>
                </a:solidFill>
                <a:latin typeface="Arial"/>
                <a:cs typeface="Arial"/>
              </a:rPr>
              <a:t> </a:t>
            </a:r>
            <a:r>
              <a:rPr sz="1200">
                <a:solidFill>
                  <a:srgbClr val="808080"/>
                </a:solidFill>
                <a:latin typeface="Arial"/>
                <a:cs typeface="Arial"/>
              </a:rPr>
              <a:t>demonstrate</a:t>
            </a:r>
            <a:r>
              <a:rPr sz="1200" spc="-20">
                <a:solidFill>
                  <a:srgbClr val="808080"/>
                </a:solidFill>
                <a:latin typeface="Arial"/>
                <a:cs typeface="Arial"/>
              </a:rPr>
              <a:t> </a:t>
            </a:r>
            <a:r>
              <a:rPr sz="1200">
                <a:solidFill>
                  <a:srgbClr val="808080"/>
                </a:solidFill>
                <a:latin typeface="Arial"/>
                <a:cs typeface="Arial"/>
              </a:rPr>
              <a:t>on</a:t>
            </a:r>
            <a:r>
              <a:rPr sz="1200" spc="-20">
                <a:solidFill>
                  <a:srgbClr val="808080"/>
                </a:solidFill>
                <a:latin typeface="Arial"/>
                <a:cs typeface="Arial"/>
              </a:rPr>
              <a:t> </a:t>
            </a:r>
            <a:r>
              <a:rPr sz="1200">
                <a:solidFill>
                  <a:srgbClr val="808080"/>
                </a:solidFill>
                <a:latin typeface="Arial"/>
                <a:cs typeface="Arial"/>
              </a:rPr>
              <a:t>a</a:t>
            </a:r>
            <a:r>
              <a:rPr sz="1200" spc="-15">
                <a:solidFill>
                  <a:srgbClr val="808080"/>
                </a:solidFill>
                <a:latin typeface="Arial"/>
                <a:cs typeface="Arial"/>
              </a:rPr>
              <a:t> </a:t>
            </a:r>
            <a:r>
              <a:rPr sz="1200">
                <a:solidFill>
                  <a:srgbClr val="808080"/>
                </a:solidFill>
                <a:latin typeface="Arial"/>
                <a:cs typeface="Arial"/>
              </a:rPr>
              <a:t>projector</a:t>
            </a:r>
            <a:r>
              <a:rPr sz="1200" spc="-20">
                <a:solidFill>
                  <a:srgbClr val="808080"/>
                </a:solidFill>
                <a:latin typeface="Arial"/>
                <a:cs typeface="Arial"/>
              </a:rPr>
              <a:t> </a:t>
            </a:r>
            <a:r>
              <a:rPr sz="1200">
                <a:solidFill>
                  <a:srgbClr val="808080"/>
                </a:solidFill>
                <a:latin typeface="Arial"/>
                <a:cs typeface="Arial"/>
              </a:rPr>
              <a:t>or</a:t>
            </a:r>
            <a:r>
              <a:rPr sz="1200" spc="-20">
                <a:solidFill>
                  <a:srgbClr val="808080"/>
                </a:solidFill>
                <a:latin typeface="Arial"/>
                <a:cs typeface="Arial"/>
              </a:rPr>
              <a:t> </a:t>
            </a:r>
            <a:r>
              <a:rPr sz="1200">
                <a:solidFill>
                  <a:srgbClr val="808080"/>
                </a:solidFill>
                <a:latin typeface="Arial"/>
                <a:cs typeface="Arial"/>
              </a:rPr>
              <a:t>computer</a:t>
            </a:r>
            <a:r>
              <a:rPr sz="1200" spc="-20">
                <a:solidFill>
                  <a:srgbClr val="808080"/>
                </a:solidFill>
                <a:latin typeface="Arial"/>
                <a:cs typeface="Arial"/>
              </a:rPr>
              <a:t> </a:t>
            </a:r>
            <a:r>
              <a:rPr sz="1200">
                <a:solidFill>
                  <a:srgbClr val="808080"/>
                </a:solidFill>
                <a:latin typeface="Arial"/>
                <a:cs typeface="Arial"/>
              </a:rPr>
              <a:t>print</a:t>
            </a:r>
            <a:r>
              <a:rPr sz="1200" spc="-20">
                <a:solidFill>
                  <a:srgbClr val="808080"/>
                </a:solidFill>
                <a:latin typeface="Arial"/>
                <a:cs typeface="Arial"/>
              </a:rPr>
              <a:t> </a:t>
            </a:r>
            <a:r>
              <a:rPr sz="1200">
                <a:solidFill>
                  <a:srgbClr val="808080"/>
                </a:solidFill>
                <a:latin typeface="Arial"/>
                <a:cs typeface="Arial"/>
              </a:rPr>
              <a:t>the</a:t>
            </a:r>
            <a:r>
              <a:rPr sz="1200" spc="-20">
                <a:solidFill>
                  <a:srgbClr val="808080"/>
                </a:solidFill>
                <a:latin typeface="Arial"/>
                <a:cs typeface="Arial"/>
              </a:rPr>
              <a:t> </a:t>
            </a:r>
            <a:r>
              <a:rPr sz="1200">
                <a:solidFill>
                  <a:srgbClr val="808080"/>
                </a:solidFill>
                <a:latin typeface="Arial"/>
                <a:cs typeface="Arial"/>
              </a:rPr>
              <a:t>presentation</a:t>
            </a:r>
            <a:r>
              <a:rPr sz="1200" spc="-15">
                <a:solidFill>
                  <a:srgbClr val="808080"/>
                </a:solidFill>
                <a:latin typeface="Arial"/>
                <a:cs typeface="Arial"/>
              </a:rPr>
              <a:t> </a:t>
            </a:r>
            <a:r>
              <a:rPr sz="1200">
                <a:solidFill>
                  <a:srgbClr val="808080"/>
                </a:solidFill>
                <a:latin typeface="Arial"/>
                <a:cs typeface="Arial"/>
              </a:rPr>
              <a:t>and</a:t>
            </a:r>
            <a:r>
              <a:rPr sz="1200" spc="-20">
                <a:solidFill>
                  <a:srgbClr val="808080"/>
                </a:solidFill>
                <a:latin typeface="Arial"/>
                <a:cs typeface="Arial"/>
              </a:rPr>
              <a:t> </a:t>
            </a:r>
            <a:r>
              <a:rPr sz="1200">
                <a:solidFill>
                  <a:srgbClr val="808080"/>
                </a:solidFill>
                <a:latin typeface="Arial"/>
                <a:cs typeface="Arial"/>
              </a:rPr>
              <a:t>make</a:t>
            </a:r>
            <a:r>
              <a:rPr sz="1200" spc="-20">
                <a:solidFill>
                  <a:srgbClr val="808080"/>
                </a:solidFill>
                <a:latin typeface="Arial"/>
                <a:cs typeface="Arial"/>
              </a:rPr>
              <a:t> </a:t>
            </a:r>
            <a:r>
              <a:rPr sz="1200">
                <a:solidFill>
                  <a:srgbClr val="808080"/>
                </a:solidFill>
                <a:latin typeface="Arial"/>
                <a:cs typeface="Arial"/>
              </a:rPr>
              <a:t>it</a:t>
            </a:r>
            <a:r>
              <a:rPr sz="1200" spc="-20">
                <a:solidFill>
                  <a:srgbClr val="808080"/>
                </a:solidFill>
                <a:latin typeface="Arial"/>
                <a:cs typeface="Arial"/>
              </a:rPr>
              <a:t> </a:t>
            </a:r>
            <a:r>
              <a:rPr sz="1200">
                <a:solidFill>
                  <a:srgbClr val="808080"/>
                </a:solidFill>
                <a:latin typeface="Arial"/>
                <a:cs typeface="Arial"/>
              </a:rPr>
              <a:t>into</a:t>
            </a:r>
            <a:r>
              <a:rPr sz="1200" spc="-20">
                <a:solidFill>
                  <a:srgbClr val="808080"/>
                </a:solidFill>
                <a:latin typeface="Arial"/>
                <a:cs typeface="Arial"/>
              </a:rPr>
              <a:t> </a:t>
            </a:r>
            <a:r>
              <a:rPr sz="1200">
                <a:solidFill>
                  <a:srgbClr val="808080"/>
                </a:solidFill>
                <a:latin typeface="Arial"/>
                <a:cs typeface="Arial"/>
              </a:rPr>
              <a:t>e</a:t>
            </a:r>
            <a:r>
              <a:rPr sz="1200" spc="-15">
                <a:solidFill>
                  <a:srgbClr val="808080"/>
                </a:solidFill>
                <a:latin typeface="Arial"/>
                <a:cs typeface="Arial"/>
              </a:rPr>
              <a:t> </a:t>
            </a:r>
            <a:r>
              <a:rPr sz="1200" spc="-25">
                <a:solidFill>
                  <a:srgbClr val="808080"/>
                </a:solidFill>
                <a:latin typeface="Arial"/>
                <a:cs typeface="Arial"/>
              </a:rPr>
              <a:t>us </a:t>
            </a:r>
            <a:r>
              <a:rPr sz="1200">
                <a:solidFill>
                  <a:srgbClr val="808080"/>
                </a:solidFill>
                <a:latin typeface="Arial"/>
                <a:cs typeface="Arial"/>
              </a:rPr>
              <a:t>wider</a:t>
            </a:r>
            <a:r>
              <a:rPr sz="1200" spc="-40">
                <a:solidFill>
                  <a:srgbClr val="808080"/>
                </a:solidFill>
                <a:latin typeface="Arial"/>
                <a:cs typeface="Arial"/>
              </a:rPr>
              <a:t> </a:t>
            </a:r>
            <a:r>
              <a:rPr sz="1200">
                <a:solidFill>
                  <a:srgbClr val="808080"/>
                </a:solidFill>
                <a:latin typeface="Arial"/>
                <a:cs typeface="Arial"/>
              </a:rPr>
              <a:t>field</a:t>
            </a:r>
            <a:r>
              <a:rPr sz="1200" spc="-25">
                <a:solidFill>
                  <a:srgbClr val="808080"/>
                </a:solidFill>
                <a:latin typeface="Arial"/>
                <a:cs typeface="Arial"/>
              </a:rPr>
              <a:t> </a:t>
            </a:r>
            <a:r>
              <a:rPr sz="1200">
                <a:solidFill>
                  <a:srgbClr val="808080"/>
                </a:solidFill>
                <a:latin typeface="Arial"/>
                <a:cs typeface="Arial"/>
              </a:rPr>
              <a:t>The</a:t>
            </a:r>
            <a:r>
              <a:rPr sz="1200" spc="-25">
                <a:solidFill>
                  <a:srgbClr val="808080"/>
                </a:solidFill>
                <a:latin typeface="Arial"/>
                <a:cs typeface="Arial"/>
              </a:rPr>
              <a:t> </a:t>
            </a:r>
            <a:r>
              <a:rPr sz="1200">
                <a:solidFill>
                  <a:srgbClr val="808080"/>
                </a:solidFill>
                <a:latin typeface="Arial"/>
                <a:cs typeface="Arial"/>
              </a:rPr>
              <a:t>user</a:t>
            </a:r>
            <a:r>
              <a:rPr sz="1200" spc="-25">
                <a:solidFill>
                  <a:srgbClr val="808080"/>
                </a:solidFill>
                <a:latin typeface="Arial"/>
                <a:cs typeface="Arial"/>
              </a:rPr>
              <a:t> </a:t>
            </a:r>
            <a:r>
              <a:rPr sz="1200">
                <a:solidFill>
                  <a:srgbClr val="808080"/>
                </a:solidFill>
                <a:latin typeface="Arial"/>
                <a:cs typeface="Arial"/>
              </a:rPr>
              <a:t>can</a:t>
            </a:r>
            <a:r>
              <a:rPr sz="1200" spc="-25">
                <a:solidFill>
                  <a:srgbClr val="808080"/>
                </a:solidFill>
                <a:latin typeface="Arial"/>
                <a:cs typeface="Arial"/>
              </a:rPr>
              <a:t> </a:t>
            </a:r>
            <a:r>
              <a:rPr sz="1200">
                <a:solidFill>
                  <a:srgbClr val="808080"/>
                </a:solidFill>
                <a:latin typeface="Arial"/>
                <a:cs typeface="Arial"/>
              </a:rPr>
              <a:t>demonstrate</a:t>
            </a:r>
            <a:r>
              <a:rPr sz="1200" spc="-25">
                <a:solidFill>
                  <a:srgbClr val="808080"/>
                </a:solidFill>
                <a:latin typeface="Arial"/>
                <a:cs typeface="Arial"/>
              </a:rPr>
              <a:t> </a:t>
            </a:r>
            <a:r>
              <a:rPr sz="1200">
                <a:solidFill>
                  <a:srgbClr val="808080"/>
                </a:solidFill>
                <a:latin typeface="Arial"/>
                <a:cs typeface="Arial"/>
              </a:rPr>
              <a:t>on</a:t>
            </a:r>
            <a:r>
              <a:rPr sz="1200" spc="-25">
                <a:solidFill>
                  <a:srgbClr val="808080"/>
                </a:solidFill>
                <a:latin typeface="Arial"/>
                <a:cs typeface="Arial"/>
              </a:rPr>
              <a:t> </a:t>
            </a:r>
            <a:r>
              <a:rPr sz="1200">
                <a:solidFill>
                  <a:srgbClr val="808080"/>
                </a:solidFill>
                <a:latin typeface="Arial"/>
                <a:cs typeface="Arial"/>
              </a:rPr>
              <a:t>a</a:t>
            </a:r>
            <a:r>
              <a:rPr sz="1200" spc="-25">
                <a:solidFill>
                  <a:srgbClr val="808080"/>
                </a:solidFill>
                <a:latin typeface="Arial"/>
                <a:cs typeface="Arial"/>
              </a:rPr>
              <a:t> </a:t>
            </a:r>
            <a:r>
              <a:rPr sz="1200">
                <a:solidFill>
                  <a:srgbClr val="808080"/>
                </a:solidFill>
                <a:latin typeface="Arial"/>
                <a:cs typeface="Arial"/>
              </a:rPr>
              <a:t>projector</a:t>
            </a:r>
            <a:r>
              <a:rPr sz="1200" spc="-25">
                <a:solidFill>
                  <a:srgbClr val="808080"/>
                </a:solidFill>
                <a:latin typeface="Arial"/>
                <a:cs typeface="Arial"/>
              </a:rPr>
              <a:t> </a:t>
            </a:r>
            <a:r>
              <a:rPr sz="1200">
                <a:solidFill>
                  <a:srgbClr val="808080"/>
                </a:solidFill>
                <a:latin typeface="Arial"/>
                <a:cs typeface="Arial"/>
              </a:rPr>
              <a:t>orcomputer</a:t>
            </a:r>
            <a:r>
              <a:rPr sz="1200" spc="-25">
                <a:solidFill>
                  <a:srgbClr val="808080"/>
                </a:solidFill>
                <a:latin typeface="Arial"/>
                <a:cs typeface="Arial"/>
              </a:rPr>
              <a:t> </a:t>
            </a:r>
            <a:r>
              <a:rPr sz="1200">
                <a:solidFill>
                  <a:srgbClr val="808080"/>
                </a:solidFill>
                <a:latin typeface="Arial"/>
                <a:cs typeface="Arial"/>
              </a:rPr>
              <a:t>print</a:t>
            </a:r>
            <a:r>
              <a:rPr sz="1200" spc="-25">
                <a:solidFill>
                  <a:srgbClr val="808080"/>
                </a:solidFill>
                <a:latin typeface="Arial"/>
                <a:cs typeface="Arial"/>
              </a:rPr>
              <a:t> the</a:t>
            </a:r>
            <a:endParaRPr sz="1200">
              <a:latin typeface="Arial"/>
              <a:cs typeface="Arial"/>
            </a:endParaRPr>
          </a:p>
          <a:p>
            <a:pPr marL="1788160">
              <a:lnSpc>
                <a:spcPct val="100000"/>
              </a:lnSpc>
              <a:spcBef>
                <a:spcPts val="200"/>
              </a:spcBef>
            </a:pPr>
            <a:r>
              <a:rPr sz="1200">
                <a:solidFill>
                  <a:srgbClr val="808080"/>
                </a:solidFill>
                <a:latin typeface="Arial"/>
                <a:cs typeface="Arial"/>
              </a:rPr>
              <a:t>presentation</a:t>
            </a:r>
            <a:r>
              <a:rPr sz="1200" spc="-30">
                <a:solidFill>
                  <a:srgbClr val="808080"/>
                </a:solidFill>
                <a:latin typeface="Arial"/>
                <a:cs typeface="Arial"/>
              </a:rPr>
              <a:t> </a:t>
            </a:r>
            <a:r>
              <a:rPr sz="1200">
                <a:solidFill>
                  <a:srgbClr val="808080"/>
                </a:solidFill>
                <a:latin typeface="Arial"/>
                <a:cs typeface="Arial"/>
              </a:rPr>
              <a:t>and</a:t>
            </a:r>
            <a:r>
              <a:rPr sz="1200" spc="-15">
                <a:solidFill>
                  <a:srgbClr val="808080"/>
                </a:solidFill>
                <a:latin typeface="Arial"/>
                <a:cs typeface="Arial"/>
              </a:rPr>
              <a:t> </a:t>
            </a:r>
            <a:r>
              <a:rPr sz="1200">
                <a:solidFill>
                  <a:srgbClr val="808080"/>
                </a:solidFill>
                <a:latin typeface="Arial"/>
                <a:cs typeface="Arial"/>
              </a:rPr>
              <a:t>make</a:t>
            </a:r>
            <a:r>
              <a:rPr sz="1200" spc="-20">
                <a:solidFill>
                  <a:srgbClr val="808080"/>
                </a:solidFill>
                <a:latin typeface="Arial"/>
                <a:cs typeface="Arial"/>
              </a:rPr>
              <a:t> </a:t>
            </a:r>
            <a:r>
              <a:rPr sz="1200">
                <a:solidFill>
                  <a:srgbClr val="808080"/>
                </a:solidFill>
                <a:latin typeface="Arial"/>
                <a:cs typeface="Arial"/>
              </a:rPr>
              <a:t>it</a:t>
            </a:r>
            <a:r>
              <a:rPr sz="1200" spc="-15">
                <a:solidFill>
                  <a:srgbClr val="808080"/>
                </a:solidFill>
                <a:latin typeface="Arial"/>
                <a:cs typeface="Arial"/>
              </a:rPr>
              <a:t> </a:t>
            </a:r>
            <a:r>
              <a:rPr sz="1200">
                <a:solidFill>
                  <a:srgbClr val="808080"/>
                </a:solidFill>
                <a:latin typeface="Arial"/>
                <a:cs typeface="Arial"/>
              </a:rPr>
              <a:t>into</a:t>
            </a:r>
            <a:r>
              <a:rPr sz="1200" spc="-20">
                <a:solidFill>
                  <a:srgbClr val="808080"/>
                </a:solidFill>
                <a:latin typeface="Arial"/>
                <a:cs typeface="Arial"/>
              </a:rPr>
              <a:t> </a:t>
            </a:r>
            <a:r>
              <a:rPr sz="1200">
                <a:solidFill>
                  <a:srgbClr val="808080"/>
                </a:solidFill>
                <a:latin typeface="Arial"/>
                <a:cs typeface="Arial"/>
              </a:rPr>
              <a:t>e</a:t>
            </a:r>
            <a:r>
              <a:rPr sz="1200" spc="-15">
                <a:solidFill>
                  <a:srgbClr val="808080"/>
                </a:solidFill>
                <a:latin typeface="Arial"/>
                <a:cs typeface="Arial"/>
              </a:rPr>
              <a:t> </a:t>
            </a:r>
            <a:r>
              <a:rPr sz="1200">
                <a:solidFill>
                  <a:srgbClr val="808080"/>
                </a:solidFill>
                <a:latin typeface="Arial"/>
                <a:cs typeface="Arial"/>
              </a:rPr>
              <a:t>used</a:t>
            </a:r>
            <a:r>
              <a:rPr sz="1200" spc="-20">
                <a:solidFill>
                  <a:srgbClr val="808080"/>
                </a:solidFill>
                <a:latin typeface="Arial"/>
                <a:cs typeface="Arial"/>
              </a:rPr>
              <a:t> </a:t>
            </a:r>
            <a:r>
              <a:rPr sz="1200">
                <a:solidFill>
                  <a:srgbClr val="808080"/>
                </a:solidFill>
                <a:latin typeface="Arial"/>
                <a:cs typeface="Arial"/>
              </a:rPr>
              <a:t>in</a:t>
            </a:r>
            <a:r>
              <a:rPr sz="1200" spc="-15">
                <a:solidFill>
                  <a:srgbClr val="808080"/>
                </a:solidFill>
                <a:latin typeface="Arial"/>
                <a:cs typeface="Arial"/>
              </a:rPr>
              <a:t> </a:t>
            </a:r>
            <a:r>
              <a:rPr sz="1200">
                <a:solidFill>
                  <a:srgbClr val="808080"/>
                </a:solidFill>
                <a:latin typeface="Arial"/>
                <a:cs typeface="Arial"/>
              </a:rPr>
              <a:t>a</a:t>
            </a:r>
            <a:r>
              <a:rPr sz="1200" spc="-20">
                <a:solidFill>
                  <a:srgbClr val="808080"/>
                </a:solidFill>
                <a:latin typeface="Arial"/>
                <a:cs typeface="Arial"/>
              </a:rPr>
              <a:t> </a:t>
            </a:r>
            <a:r>
              <a:rPr sz="1200">
                <a:solidFill>
                  <a:srgbClr val="808080"/>
                </a:solidFill>
                <a:latin typeface="Arial"/>
                <a:cs typeface="Arial"/>
              </a:rPr>
              <a:t>wider</a:t>
            </a:r>
            <a:r>
              <a:rPr sz="1200" spc="-15">
                <a:solidFill>
                  <a:srgbClr val="808080"/>
                </a:solidFill>
                <a:latin typeface="Arial"/>
                <a:cs typeface="Arial"/>
              </a:rPr>
              <a:t> </a:t>
            </a:r>
            <a:r>
              <a:rPr sz="1200" spc="-10">
                <a:solidFill>
                  <a:srgbClr val="808080"/>
                </a:solidFill>
                <a:latin typeface="Arial"/>
                <a:cs typeface="Arial"/>
              </a:rPr>
              <a:t>field</a:t>
            </a:r>
            <a:endParaRPr sz="1200">
              <a:latin typeface="Arial"/>
              <a:cs typeface="Arial"/>
            </a:endParaRPr>
          </a:p>
          <a:p>
            <a:pPr>
              <a:lnSpc>
                <a:spcPct val="100000"/>
              </a:lnSpc>
            </a:pPr>
            <a:endParaRPr sz="1300">
              <a:latin typeface="Arial"/>
              <a:cs typeface="Arial"/>
            </a:endParaRPr>
          </a:p>
          <a:p>
            <a:pPr>
              <a:lnSpc>
                <a:spcPct val="100000"/>
              </a:lnSpc>
              <a:spcBef>
                <a:spcPts val="30"/>
              </a:spcBef>
            </a:pPr>
            <a:endParaRPr sz="1450">
              <a:latin typeface="Arial"/>
              <a:cs typeface="Arial"/>
            </a:endParaRPr>
          </a:p>
          <a:p>
            <a:pPr marL="3926204">
              <a:lnSpc>
                <a:spcPct val="100000"/>
              </a:lnSpc>
            </a:pPr>
            <a:r>
              <a:rPr sz="1600" spc="-15">
                <a:latin typeface="微软雅黑"/>
                <a:cs typeface="微软雅黑"/>
              </a:rPr>
              <a:t>汇报人：</a:t>
            </a:r>
            <a:endParaRPr sz="16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6858000"/>
            <a:chExt cx="9144000" cy="6858000"/>
          </a:xfrm>
        </p:grpSpPr>
        <p:pic>
          <p:nvPicPr>
            <p:cNvPr id="3" name="object 3"/>
            <p:cNvPicPr/>
            <p:nvPr/>
          </p:nvPicPr>
          <p:blipFill>
            <a:blip r:embed="rId2"/>
            <a:stretch>
              <a:fillRect/>
            </a:stretch>
          </p:blipFill>
          <p:spPr>
            <a:xfrm>
              <a:off x="0" y="0"/>
              <a:ext cx="9144000" cy="6858000"/>
            </a:xfrm>
            <a:prstGeom prst="rect">
              <a:avLst/>
            </a:prstGeom>
          </p:spPr>
        </p:pic>
        <p:sp>
          <p:nvSpPr>
            <p:cNvPr id="4" name="object 4"/>
            <p:cNvSpPr/>
            <p:nvPr/>
          </p:nvSpPr>
          <p:spPr>
            <a:xfrm>
              <a:off x="333375" y="1752599"/>
              <a:ext cx="8810625" cy="5105400"/>
            </a:xfrm>
            <a:custGeom>
              <a:rect l="l" t="t" r="r" b="b"/>
              <a:pathLst>
                <a:path w="8810625" h="5105400">
                  <a:moveTo>
                    <a:pt x="8810625" y="5105399"/>
                  </a:moveTo>
                  <a:lnTo>
                    <a:pt x="9525" y="5095874"/>
                  </a:lnTo>
                  <a:lnTo>
                    <a:pt x="0" y="2047874"/>
                  </a:lnTo>
                  <a:lnTo>
                    <a:pt x="528637" y="2047874"/>
                  </a:lnTo>
                  <a:lnTo>
                    <a:pt x="531812" y="0"/>
                  </a:lnTo>
                  <a:lnTo>
                    <a:pt x="8810625" y="0"/>
                  </a:lnTo>
                  <a:lnTo>
                    <a:pt x="8810625" y="5105399"/>
                  </a:lnTo>
                  <a:close/>
                </a:path>
              </a:pathLst>
            </a:custGeom>
            <a:solidFill>
              <a:srgbClr val="006600">
                <a:alpha val="39999"/>
              </a:srgbClr>
            </a:solidFill>
          </p:spPr>
          <p:txBody>
            <a:bodyPr wrap="square" lIns="0" tIns="0" rIns="0" bIns="0" rtlCol="0"/>
            <a:lstStyle/>
            <a:p/>
          </p:txBody>
        </p:sp>
        <p:sp>
          <p:nvSpPr>
            <p:cNvPr id="5" name="object 5"/>
            <p:cNvSpPr/>
            <p:nvPr/>
          </p:nvSpPr>
          <p:spPr>
            <a:xfrm>
              <a:off x="838200" y="3810000"/>
              <a:ext cx="8305800" cy="3048000"/>
            </a:xfrm>
            <a:custGeom>
              <a:rect l="l" t="t" r="r" b="b"/>
              <a:pathLst>
                <a:path w="8305800" h="3048000">
                  <a:moveTo>
                    <a:pt x="0" y="0"/>
                  </a:moveTo>
                  <a:lnTo>
                    <a:pt x="0" y="3048000"/>
                  </a:lnTo>
                  <a:lnTo>
                    <a:pt x="8305800" y="3048000"/>
                  </a:lnTo>
                  <a:lnTo>
                    <a:pt x="8305800" y="0"/>
                  </a:lnTo>
                  <a:lnTo>
                    <a:pt x="0" y="0"/>
                  </a:lnTo>
                  <a:close/>
                </a:path>
              </a:pathLst>
            </a:custGeom>
            <a:solidFill>
              <a:srgbClr val="006600">
                <a:alpha val="30195"/>
              </a:srgbClr>
            </a:solidFill>
          </p:spPr>
          <p:txBody>
            <a:bodyPr wrap="square" lIns="0" tIns="0" rIns="0" bIns="0" rtlCol="0"/>
            <a:lstStyle/>
            <a:p/>
          </p:txBody>
        </p:sp>
        <p:pic>
          <p:nvPicPr>
            <p:cNvPr id="6" name="object 6"/>
            <p:cNvPicPr/>
            <p:nvPr/>
          </p:nvPicPr>
          <p:blipFill>
            <a:blip r:embed="rId3"/>
            <a:stretch>
              <a:fillRect/>
            </a:stretch>
          </p:blipFill>
          <p:spPr>
            <a:xfrm>
              <a:off x="319087" y="3773487"/>
              <a:ext cx="5484812" cy="3084512"/>
            </a:xfrm>
            <a:prstGeom prst="rect">
              <a:avLst/>
            </a:prstGeom>
          </p:spPr>
        </p:pic>
        <p:pic>
          <p:nvPicPr>
            <p:cNvPr id="7" name="object 7"/>
            <p:cNvPicPr/>
            <p:nvPr/>
          </p:nvPicPr>
          <p:blipFill>
            <a:blip r:embed="rId4"/>
            <a:stretch>
              <a:fillRect/>
            </a:stretch>
          </p:blipFill>
          <p:spPr>
            <a:xfrm>
              <a:off x="838199" y="1752600"/>
              <a:ext cx="7769225" cy="5105400"/>
            </a:xfrm>
            <a:prstGeom prst="rect">
              <a:avLst/>
            </a:prstGeom>
          </p:spPr>
        </p:pic>
        <p:pic>
          <p:nvPicPr>
            <p:cNvPr id="8" name="object 8"/>
            <p:cNvPicPr/>
            <p:nvPr/>
          </p:nvPicPr>
          <p:blipFill>
            <a:blip r:embed="rId5"/>
            <a:stretch>
              <a:fillRect/>
            </a:stretch>
          </p:blipFill>
          <p:spPr>
            <a:xfrm>
              <a:off x="6502400" y="0"/>
              <a:ext cx="2641600" cy="1350962"/>
            </a:xfrm>
            <a:prstGeom prst="rect">
              <a:avLst/>
            </a:prstGeom>
          </p:spPr>
        </p:pic>
      </p:grpSp>
      <p:sp>
        <p:nvSpPr>
          <p:cNvPr id="9" name="object 9"/>
          <p:cNvSpPr txBox="1">
            <a:spLocks noGrp="1"/>
          </p:cNvSpPr>
          <p:nvPr>
            <p:ph type="title"/>
          </p:nvPr>
        </p:nvSpPr>
        <p:spPr>
          <a:prstGeom prst="rect">
            <a:avLst/>
          </a:prstGeom>
        </p:spPr>
        <p:txBody>
          <a:bodyPr vert="horz" wrap="square" lIns="0" tIns="120808" rIns="0" bIns="0" rtlCol="0">
            <a:spAutoFit/>
          </a:bodyPr>
          <a:lstStyle/>
          <a:p>
            <a:pPr marL="521970">
              <a:lnSpc>
                <a:spcPct val="100000"/>
              </a:lnSpc>
              <a:spcBef>
                <a:spcPts val="100"/>
              </a:spcBef>
            </a:pPr>
            <a:r>
              <a:rPr sz="4400" b="1" spc="-10">
                <a:latin typeface="Microsoft JhengHei"/>
                <a:cs typeface="Microsoft JhengHei"/>
              </a:rPr>
              <a:t>一、什么是环境？</a:t>
            </a:r>
            <a:endParaRPr sz="4400">
              <a:latin typeface="Microsoft JhengHei"/>
              <a:cs typeface="Microsoft JhengHei"/>
            </a:endParaRPr>
          </a:p>
        </p:txBody>
      </p:sp>
      <p:sp>
        <p:nvSpPr>
          <p:cNvPr id="10" name="object 10"/>
          <p:cNvSpPr txBox="1"/>
          <p:nvPr/>
        </p:nvSpPr>
        <p:spPr>
          <a:xfrm>
            <a:off x="905827" y="1290117"/>
            <a:ext cx="7493000" cy="4036695"/>
          </a:xfrm>
          <a:prstGeom prst="rect">
            <a:avLst/>
          </a:prstGeom>
        </p:spPr>
        <p:txBody>
          <a:bodyPr vert="horz" wrap="square" lIns="0" tIns="12700" rIns="0" bIns="0" rtlCol="0">
            <a:spAutoFit/>
          </a:bodyPr>
          <a:lstStyle/>
          <a:p>
            <a:pPr marL="12700" marR="1427480">
              <a:lnSpc>
                <a:spcPct val="130000"/>
              </a:lnSpc>
              <a:spcBef>
                <a:spcPts val="100"/>
              </a:spcBef>
            </a:pPr>
            <a:r>
              <a:rPr sz="2800">
                <a:solidFill>
                  <a:srgbClr val="008000"/>
                </a:solidFill>
                <a:latin typeface="宋体"/>
                <a:cs typeface="宋体"/>
              </a:rPr>
              <a:t>环境保护是我国确立的一项</a:t>
            </a:r>
            <a:r>
              <a:rPr sz="2800" u="heavy">
                <a:solidFill>
                  <a:srgbClr val="008000"/>
                </a:solidFill>
                <a:uFill>
                  <a:solidFill>
                    <a:srgbClr val="008000"/>
                  </a:solidFill>
                </a:uFill>
                <a:latin typeface="宋体"/>
                <a:cs typeface="宋体"/>
              </a:rPr>
              <a:t>基本国策</a:t>
            </a:r>
            <a:r>
              <a:rPr sz="2800" spc="-50">
                <a:solidFill>
                  <a:srgbClr val="008000"/>
                </a:solidFill>
                <a:latin typeface="宋体"/>
                <a:cs typeface="宋体"/>
              </a:rPr>
              <a:t>。</a:t>
            </a:r>
            <a:r>
              <a:rPr sz="2800" spc="-5">
                <a:solidFill>
                  <a:srgbClr val="008000"/>
                </a:solidFill>
                <a:latin typeface="宋体"/>
                <a:cs typeface="宋体"/>
              </a:rPr>
              <a:t>环保是环境保护的简称。</a:t>
            </a:r>
            <a:endParaRPr sz="2800">
              <a:latin typeface="宋体"/>
              <a:cs typeface="宋体"/>
            </a:endParaRPr>
          </a:p>
          <a:p>
            <a:pPr marL="12700" marR="5080" algn="just">
              <a:lnSpc>
                <a:spcPct val="110000"/>
              </a:lnSpc>
              <a:spcBef>
                <a:spcPts val="670"/>
              </a:spcBef>
            </a:pPr>
            <a:r>
              <a:rPr sz="2800">
                <a:solidFill>
                  <a:srgbClr val="008000"/>
                </a:solidFill>
                <a:latin typeface="宋体"/>
                <a:cs typeface="宋体"/>
              </a:rPr>
              <a:t>《中华人民共和国环境保护法》所称</a:t>
            </a:r>
            <a:r>
              <a:rPr sz="2800" b="1">
                <a:solidFill>
                  <a:srgbClr val="FF0000"/>
                </a:solidFill>
                <a:latin typeface="Microsoft JhengHei"/>
                <a:cs typeface="Microsoft JhengHei"/>
              </a:rPr>
              <a:t>环境</a:t>
            </a:r>
            <a:r>
              <a:rPr sz="2800" spc="-20">
                <a:solidFill>
                  <a:srgbClr val="008000"/>
                </a:solidFill>
                <a:latin typeface="宋体"/>
                <a:cs typeface="宋体"/>
              </a:rPr>
              <a:t>，是指</a:t>
            </a:r>
            <a:r>
              <a:rPr sz="2800" spc="-5">
                <a:solidFill>
                  <a:srgbClr val="008000"/>
                </a:solidFill>
                <a:latin typeface="宋体"/>
                <a:cs typeface="宋体"/>
              </a:rPr>
              <a:t>影响人类生存和发展的各种天然的和经过人工改造的自然因素的总体，包括大气、水、海洋、土地、矿藏、森林、草原、野生生物、自然遗迹、人文遗迹、自然保护区、风景名胜区、城市和乡</a:t>
            </a:r>
            <a:r>
              <a:rPr sz="2800" spc="-20">
                <a:solidFill>
                  <a:srgbClr val="008000"/>
                </a:solidFill>
                <a:latin typeface="宋体"/>
                <a:cs typeface="宋体"/>
              </a:rPr>
              <a:t>村等。</a:t>
            </a:r>
            <a:endParaRPr sz="2800">
              <a:latin typeface="宋体"/>
              <a:cs typeface="宋体"/>
            </a:endParaRPr>
          </a:p>
        </p:txBody>
      </p:sp>
      <p:sp>
        <p:nvSpPr>
          <p:cNvPr id="11" name="object 11"/>
          <p:cNvSpPr txBox="1"/>
          <p:nvPr/>
        </p:nvSpPr>
        <p:spPr>
          <a:xfrm>
            <a:off x="3575019" y="6273333"/>
            <a:ext cx="2682875" cy="462915"/>
          </a:xfrm>
          <a:prstGeom prst="rect">
            <a:avLst/>
          </a:prstGeom>
        </p:spPr>
        <p:txBody>
          <a:bodyPr vert="horz" wrap="square" lIns="0" tIns="12700" rIns="0" bIns="0" rtlCol="0">
            <a:spAutoFit/>
          </a:bodyPr>
          <a:lstStyle/>
          <a:p>
            <a:pPr algn="ctr">
              <a:lnSpc>
                <a:spcPct val="100000"/>
              </a:lnSpc>
              <a:spcBef>
                <a:spcPts val="100"/>
              </a:spcBef>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63195">
              <a:lnSpc>
                <a:spcPct val="100000"/>
              </a:lnSpc>
              <a:spcBef>
                <a:spcPts val="100"/>
              </a:spcBef>
            </a:pPr>
            <a:r>
              <a:rPr b="1">
                <a:latin typeface="Microsoft JhengHei"/>
                <a:cs typeface="Microsoft JhengHei"/>
              </a:rPr>
              <a:t>二、</a:t>
            </a:r>
            <a:r>
              <a:rPr spc="-10"/>
              <a:t>什么是环境污染？</a:t>
            </a:r>
          </a:p>
        </p:txBody>
      </p:sp>
      <p:sp>
        <p:nvSpPr>
          <p:cNvPr id="4" name="object 4"/>
          <p:cNvSpPr txBox="1"/>
          <p:nvPr/>
        </p:nvSpPr>
        <p:spPr>
          <a:xfrm>
            <a:off x="3500406" y="6140951"/>
            <a:ext cx="2682875" cy="435609"/>
          </a:xfrm>
          <a:prstGeom prst="rect">
            <a:avLst/>
          </a:prstGeom>
        </p:spPr>
        <p:txBody>
          <a:bodyPr vert="horz" wrap="square" lIns="0" tIns="0" rIns="0" bIns="0" rtlCol="0">
            <a:spAutoFit/>
          </a:bodyPr>
          <a:lstStyle/>
          <a:p>
            <a:pPr algn="ctr">
              <a:lnSpc>
                <a:spcPts val="1645"/>
              </a:lnSpc>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
        <p:nvSpPr>
          <p:cNvPr id="3" name="object 3"/>
          <p:cNvSpPr txBox="1"/>
          <p:nvPr/>
        </p:nvSpPr>
        <p:spPr>
          <a:xfrm>
            <a:off x="535940" y="1096686"/>
            <a:ext cx="8191500" cy="4866005"/>
          </a:xfrm>
          <a:prstGeom prst="rect">
            <a:avLst/>
          </a:prstGeom>
        </p:spPr>
        <p:txBody>
          <a:bodyPr vert="horz" wrap="square" lIns="0" tIns="36830" rIns="0" bIns="0" rtlCol="0">
            <a:spAutoFit/>
          </a:bodyPr>
          <a:lstStyle/>
          <a:p>
            <a:pPr marL="355600" marR="309880" indent="-342900" algn="just">
              <a:lnSpc>
                <a:spcPct val="101400"/>
              </a:lnSpc>
              <a:spcBef>
                <a:spcPts val="290"/>
              </a:spcBef>
              <a:buClr>
                <a:srgbClr val="99FF66"/>
              </a:buClr>
              <a:buSzPct val="116071"/>
              <a:buFont typeface="Wingdings"/>
              <a:buChar char=""/>
              <a:tabLst>
                <a:tab pos="762000"/>
              </a:tabLst>
            </a:pPr>
            <a:r>
              <a:rPr/>
              <a:t>	</a:t>
            </a:r>
            <a:r>
              <a:rPr sz="2800" spc="-5">
                <a:solidFill>
                  <a:srgbClr val="008000"/>
                </a:solidFill>
                <a:latin typeface="宋体"/>
                <a:cs typeface="宋体"/>
              </a:rPr>
              <a:t>由于大气、水、土壤等的扩散、稀释、氧化还原还有生物降解等的作用。所以人类向环境排放</a:t>
            </a:r>
            <a:r>
              <a:rPr sz="2800">
                <a:solidFill>
                  <a:srgbClr val="008000"/>
                </a:solidFill>
                <a:latin typeface="宋体"/>
                <a:cs typeface="宋体"/>
              </a:rPr>
              <a:t>污染物质的浓度和毒性会自然的降低，这种现象</a:t>
            </a:r>
            <a:r>
              <a:rPr sz="2800" spc="-2490">
                <a:solidFill>
                  <a:srgbClr val="008000"/>
                </a:solidFill>
                <a:latin typeface="宋体"/>
                <a:cs typeface="宋体"/>
              </a:rPr>
              <a:t>叫</a:t>
            </a:r>
            <a:r>
              <a:rPr sz="2800">
                <a:solidFill>
                  <a:srgbClr val="008000"/>
                </a:solidFill>
                <a:latin typeface="宋体"/>
                <a:cs typeface="宋体"/>
              </a:rPr>
              <a:t>做环境的</a:t>
            </a:r>
            <a:r>
              <a:rPr sz="2800" b="1">
                <a:solidFill>
                  <a:srgbClr val="FF0000"/>
                </a:solidFill>
                <a:latin typeface="Microsoft JhengHei"/>
                <a:cs typeface="Microsoft JhengHei"/>
              </a:rPr>
              <a:t>自净作用</a:t>
            </a:r>
            <a:r>
              <a:rPr sz="2800" spc="-5">
                <a:solidFill>
                  <a:srgbClr val="008000"/>
                </a:solidFill>
                <a:latin typeface="宋体"/>
                <a:cs typeface="宋体"/>
              </a:rPr>
              <a:t>。如果排放的物质超过了环境的自净能力，环境质量就会发生不良变化，危害人类健康和生存，这就发生了环境污染。</a:t>
            </a:r>
            <a:endParaRPr sz="2800">
              <a:latin typeface="宋体"/>
              <a:cs typeface="宋体"/>
            </a:endParaRPr>
          </a:p>
          <a:p>
            <a:pPr marL="354965" marR="5080" indent="-342265">
              <a:lnSpc>
                <a:spcPct val="100000"/>
              </a:lnSpc>
              <a:spcBef>
                <a:spcPts val="675"/>
              </a:spcBef>
              <a:buClr>
                <a:srgbClr val="99FF66"/>
              </a:buClr>
              <a:buSzPct val="101785"/>
              <a:buFont typeface="Wingdings"/>
              <a:buChar char=""/>
              <a:tabLst>
                <a:tab pos="354965"/>
                <a:tab pos="355600"/>
              </a:tabLst>
            </a:pPr>
            <a:r>
              <a:rPr sz="2800">
                <a:solidFill>
                  <a:srgbClr val="008000"/>
                </a:solidFill>
                <a:latin typeface="宋体"/>
                <a:cs typeface="宋体"/>
              </a:rPr>
              <a:t>也就是说：</a:t>
            </a:r>
            <a:r>
              <a:rPr sz="2800" b="1">
                <a:solidFill>
                  <a:srgbClr val="FF0000"/>
                </a:solidFill>
                <a:latin typeface="Microsoft JhengHei"/>
                <a:cs typeface="Microsoft JhengHei"/>
              </a:rPr>
              <a:t>环境污染</a:t>
            </a:r>
            <a:r>
              <a:rPr sz="2800" spc="-5">
                <a:solidFill>
                  <a:srgbClr val="008000"/>
                </a:solidFill>
                <a:latin typeface="宋体"/>
                <a:cs typeface="宋体"/>
              </a:rPr>
              <a:t>是指人类直接或间接地向环</a:t>
            </a:r>
            <a:r>
              <a:rPr sz="2800" spc="-50">
                <a:solidFill>
                  <a:srgbClr val="008000"/>
                </a:solidFill>
                <a:latin typeface="宋体"/>
                <a:cs typeface="宋体"/>
              </a:rPr>
              <a:t> </a:t>
            </a:r>
            <a:r>
              <a:rPr sz="2800" spc="-5">
                <a:solidFill>
                  <a:srgbClr val="008000"/>
                </a:solidFill>
                <a:latin typeface="宋体"/>
                <a:cs typeface="宋体"/>
              </a:rPr>
              <a:t>境排放超过其自净能力的物质或能量，从而使环境的质量降低，对人类的生存与发展、生态系统和财产造成不利影响的现象。具体包括：水污染、大气污染、噪声污染、放射性污染等。</a:t>
            </a:r>
            <a:endParaRPr sz="28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59104"/>
            <a:ext cx="4140200" cy="574040"/>
          </a:xfrm>
          <a:prstGeom prst="rect">
            <a:avLst/>
          </a:prstGeom>
        </p:spPr>
        <p:txBody>
          <a:bodyPr vert="horz" wrap="square" lIns="0" tIns="12700" rIns="0" bIns="0" rtlCol="0">
            <a:spAutoFit/>
          </a:bodyPr>
          <a:lstStyle/>
          <a:p>
            <a:pPr marL="12700">
              <a:lnSpc>
                <a:spcPct val="100000"/>
              </a:lnSpc>
              <a:spcBef>
                <a:spcPts val="100"/>
              </a:spcBef>
            </a:pPr>
            <a:r>
              <a:rPr b="1">
                <a:latin typeface="Microsoft JhengHei"/>
                <a:cs typeface="Microsoft JhengHei"/>
              </a:rPr>
              <a:t>三</a:t>
            </a:r>
            <a:r>
              <a:rPr spc="-10"/>
              <a:t>、环境污染的分类</a:t>
            </a:r>
          </a:p>
        </p:txBody>
      </p:sp>
      <p:sp>
        <p:nvSpPr>
          <p:cNvPr id="4" name="object 4"/>
          <p:cNvSpPr txBox="1"/>
          <p:nvPr/>
        </p:nvSpPr>
        <p:spPr>
          <a:xfrm>
            <a:off x="3500406" y="6140951"/>
            <a:ext cx="2682875" cy="435609"/>
          </a:xfrm>
          <a:prstGeom prst="rect">
            <a:avLst/>
          </a:prstGeom>
        </p:spPr>
        <p:txBody>
          <a:bodyPr vert="horz" wrap="square" lIns="0" tIns="0" rIns="0" bIns="0" rtlCol="0">
            <a:spAutoFit/>
          </a:bodyPr>
          <a:lstStyle/>
          <a:p>
            <a:pPr algn="ctr">
              <a:lnSpc>
                <a:spcPts val="1645"/>
              </a:lnSpc>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
        <p:nvSpPr>
          <p:cNvPr id="3" name="object 3"/>
          <p:cNvSpPr txBox="1"/>
          <p:nvPr/>
        </p:nvSpPr>
        <p:spPr>
          <a:xfrm>
            <a:off x="535940" y="1297383"/>
            <a:ext cx="7835900" cy="3631565"/>
          </a:xfrm>
          <a:prstGeom prst="rect">
            <a:avLst/>
          </a:prstGeom>
        </p:spPr>
        <p:txBody>
          <a:bodyPr vert="horz" wrap="square" lIns="0" tIns="12700" rIns="0" bIns="0" rtlCol="0">
            <a:spAutoFit/>
          </a:bodyPr>
          <a:lstStyle/>
          <a:p>
            <a:pPr marL="355600" marR="5080" indent="-342900" algn="just">
              <a:lnSpc>
                <a:spcPct val="114999"/>
              </a:lnSpc>
              <a:spcBef>
                <a:spcPts val="100"/>
              </a:spcBef>
              <a:buClr>
                <a:srgbClr val="99FF66"/>
              </a:buClr>
              <a:buSzPct val="101785"/>
              <a:buFont typeface="Wingdings"/>
              <a:buChar char=""/>
              <a:tabLst>
                <a:tab pos="355600"/>
              </a:tabLst>
            </a:pPr>
            <a:r>
              <a:rPr sz="2800" b="1">
                <a:solidFill>
                  <a:srgbClr val="FF0000"/>
                </a:solidFill>
                <a:latin typeface="Microsoft JhengHei"/>
                <a:cs typeface="Microsoft JhengHei"/>
              </a:rPr>
              <a:t>环境污染</a:t>
            </a:r>
            <a:r>
              <a:rPr sz="2800" spc="-5">
                <a:solidFill>
                  <a:srgbClr val="008000"/>
                </a:solidFill>
                <a:latin typeface="宋体"/>
                <a:cs typeface="宋体"/>
              </a:rPr>
              <a:t>要素分为大气污染、水体污染、土壤污</a:t>
            </a:r>
            <a:r>
              <a:rPr sz="2800" spc="-20">
                <a:solidFill>
                  <a:srgbClr val="008000"/>
                </a:solidFill>
                <a:latin typeface="宋体"/>
                <a:cs typeface="宋体"/>
              </a:rPr>
              <a:t>染等。</a:t>
            </a:r>
            <a:endParaRPr sz="2800">
              <a:latin typeface="宋体"/>
              <a:cs typeface="宋体"/>
            </a:endParaRPr>
          </a:p>
          <a:p>
            <a:pPr marL="355600" marR="5080" indent="-342900" algn="just">
              <a:lnSpc>
                <a:spcPct val="114999"/>
              </a:lnSpc>
              <a:spcBef>
                <a:spcPts val="670"/>
              </a:spcBef>
              <a:buClr>
                <a:srgbClr val="99FF66"/>
              </a:buClr>
              <a:buSzPct val="101785"/>
              <a:buFont typeface="Wingdings"/>
              <a:buChar char=""/>
              <a:tabLst>
                <a:tab pos="355600"/>
              </a:tabLst>
            </a:pPr>
            <a:r>
              <a:rPr sz="2800" spc="-5">
                <a:solidFill>
                  <a:srgbClr val="008000"/>
                </a:solidFill>
                <a:latin typeface="宋体"/>
                <a:cs typeface="宋体"/>
              </a:rPr>
              <a:t>按人类活动分：工业环境污染、城市环境污染、</a:t>
            </a:r>
            <a:r>
              <a:rPr sz="2800" spc="-10">
                <a:solidFill>
                  <a:srgbClr val="008000"/>
                </a:solidFill>
                <a:latin typeface="宋体"/>
                <a:cs typeface="宋体"/>
              </a:rPr>
              <a:t>农业环境污染。</a:t>
            </a:r>
            <a:endParaRPr sz="2800">
              <a:latin typeface="宋体"/>
              <a:cs typeface="宋体"/>
            </a:endParaRPr>
          </a:p>
          <a:p>
            <a:pPr marL="355600" marR="5080" indent="-342900" algn="just">
              <a:lnSpc>
                <a:spcPct val="114999"/>
              </a:lnSpc>
              <a:spcBef>
                <a:spcPts val="675"/>
              </a:spcBef>
              <a:buClr>
                <a:srgbClr val="99FF66"/>
              </a:buClr>
              <a:buSzPct val="101785"/>
              <a:buFont typeface="Wingdings"/>
              <a:buChar char=""/>
              <a:tabLst>
                <a:tab pos="711200"/>
              </a:tabLst>
            </a:pPr>
            <a:r>
              <a:rPr/>
              <a:t>	</a:t>
            </a:r>
            <a:r>
              <a:rPr sz="2800" spc="-5">
                <a:solidFill>
                  <a:srgbClr val="008000"/>
                </a:solidFill>
                <a:latin typeface="宋体"/>
                <a:cs typeface="宋体"/>
              </a:rPr>
              <a:t>按造成环境污染的性质、来源分：化学污染、</a:t>
            </a:r>
            <a:r>
              <a:rPr sz="2800">
                <a:solidFill>
                  <a:srgbClr val="008000"/>
                </a:solidFill>
                <a:latin typeface="宋体"/>
                <a:cs typeface="宋体"/>
              </a:rPr>
              <a:t>生物污染、物理污染（</a:t>
            </a:r>
            <a:r>
              <a:rPr sz="2800" spc="-5">
                <a:solidFill>
                  <a:srgbClr val="008000"/>
                </a:solidFill>
                <a:latin typeface="宋体"/>
                <a:cs typeface="宋体"/>
              </a:rPr>
              <a:t>噪声污染、放射性、电磁</a:t>
            </a:r>
            <a:r>
              <a:rPr sz="2800" spc="-50">
                <a:solidFill>
                  <a:srgbClr val="008000"/>
                </a:solidFill>
                <a:latin typeface="宋体"/>
                <a:cs typeface="宋体"/>
              </a:rPr>
              <a:t> </a:t>
            </a:r>
            <a:r>
              <a:rPr sz="2800">
                <a:solidFill>
                  <a:srgbClr val="008000"/>
                </a:solidFill>
                <a:latin typeface="宋体"/>
                <a:cs typeface="宋体"/>
              </a:rPr>
              <a:t>波）</a:t>
            </a:r>
            <a:r>
              <a:rPr sz="2800" spc="-5">
                <a:solidFill>
                  <a:srgbClr val="008000"/>
                </a:solidFill>
                <a:latin typeface="宋体"/>
                <a:cs typeface="宋体"/>
              </a:rPr>
              <a:t>固体废物污染、能源污染。</a:t>
            </a:r>
            <a:endParaRPr sz="28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39" y="27850"/>
            <a:ext cx="723900" cy="452120"/>
          </a:xfrm>
          <a:prstGeom prst="rect">
            <a:avLst/>
          </a:prstGeom>
        </p:spPr>
        <p:txBody>
          <a:bodyPr vert="horz" wrap="square" lIns="0" tIns="12700" rIns="0" bIns="0" rtlCol="0">
            <a:spAutoFit/>
          </a:bodyPr>
          <a:lstStyle/>
          <a:p>
            <a:pPr marL="355600" indent="-342900">
              <a:lnSpc>
                <a:spcPct val="100000"/>
              </a:lnSpc>
              <a:spcBef>
                <a:spcPts val="100"/>
              </a:spcBef>
              <a:buClr>
                <a:srgbClr val="99FF66"/>
              </a:buClr>
              <a:buSzPct val="101785"/>
              <a:buFont typeface="Wingdings"/>
              <a:buChar char=""/>
              <a:tabLst>
                <a:tab pos="354965"/>
                <a:tab pos="355600"/>
              </a:tabLst>
            </a:pPr>
            <a:r>
              <a:rPr sz="2800" b="1">
                <a:solidFill>
                  <a:srgbClr val="FF0000"/>
                </a:solidFill>
                <a:latin typeface="Microsoft JhengHei"/>
                <a:cs typeface="Microsoft JhengHei"/>
              </a:rPr>
              <a:t>水</a:t>
            </a:r>
            <a:endParaRPr sz="2800">
              <a:latin typeface="Microsoft JhengHei"/>
              <a:cs typeface="Microsoft JhengHei"/>
            </a:endParaRPr>
          </a:p>
        </p:txBody>
      </p:sp>
      <p:sp>
        <p:nvSpPr>
          <p:cNvPr id="3" name="object 3"/>
          <p:cNvSpPr txBox="1">
            <a:spLocks noGrp="1"/>
          </p:cNvSpPr>
          <p:nvPr>
            <p:ph type="title"/>
          </p:nvPr>
        </p:nvSpPr>
        <p:spPr>
          <a:xfrm>
            <a:off x="396240" y="415814"/>
            <a:ext cx="2324735" cy="574040"/>
          </a:xfrm>
          <a:prstGeom prst="rect">
            <a:avLst/>
          </a:prstGeom>
        </p:spPr>
        <p:txBody>
          <a:bodyPr vert="horz" wrap="square" lIns="0" tIns="12700" rIns="0" bIns="0" rtlCol="0">
            <a:spAutoFit/>
          </a:bodyPr>
          <a:lstStyle/>
          <a:p>
            <a:pPr marL="38100">
              <a:lnSpc>
                <a:spcPct val="100000"/>
              </a:lnSpc>
              <a:spcBef>
                <a:spcPts val="100"/>
              </a:spcBef>
            </a:pPr>
            <a:r>
              <a:rPr sz="4200" b="1" spc="-2850" baseline="12896">
                <a:solidFill>
                  <a:srgbClr val="FF0000"/>
                </a:solidFill>
                <a:latin typeface="Microsoft JhengHei"/>
                <a:cs typeface="Microsoft JhengHei"/>
              </a:rPr>
              <a:t>污</a:t>
            </a:r>
            <a:r>
              <a:rPr sz="3600">
                <a:latin typeface="Arial Black"/>
                <a:cs typeface="Arial Black"/>
              </a:rPr>
              <a:t>1</a:t>
            </a:r>
            <a:r>
              <a:rPr sz="3600" spc="-15"/>
              <a:t>、水污染</a:t>
            </a:r>
            <a:endParaRPr sz="3600">
              <a:latin typeface="Arial Black"/>
              <a:cs typeface="Arial Black"/>
            </a:endParaRPr>
          </a:p>
        </p:txBody>
      </p:sp>
      <p:grpSp>
        <p:nvGrpSpPr>
          <p:cNvPr id="4" name="object 4"/>
          <p:cNvGrpSpPr/>
          <p:nvPr/>
        </p:nvGrpSpPr>
        <p:grpSpPr>
          <a:xfrm>
            <a:off x="434340" y="2446184"/>
            <a:ext cx="372745" cy="447040"/>
            <a:chOff x="434340" y="2446184"/>
            <a:chExt cx="372745" cy="447040"/>
          </a:xfrm>
        </p:grpSpPr>
        <p:sp>
          <p:nvSpPr>
            <p:cNvPr id="5" name="object 5"/>
            <p:cNvSpPr/>
            <p:nvPr/>
          </p:nvSpPr>
          <p:spPr>
            <a:xfrm>
              <a:off x="451103" y="2462947"/>
              <a:ext cx="355600" cy="25400"/>
            </a:xfrm>
            <a:custGeom>
              <a:rect l="l" t="t" r="r" b="b"/>
              <a:pathLst>
                <a:path w="355600" h="25400">
                  <a:moveTo>
                    <a:pt x="355599" y="24892"/>
                  </a:moveTo>
                  <a:lnTo>
                    <a:pt x="0" y="24892"/>
                  </a:lnTo>
                  <a:lnTo>
                    <a:pt x="0" y="0"/>
                  </a:lnTo>
                  <a:lnTo>
                    <a:pt x="355599" y="0"/>
                  </a:lnTo>
                  <a:lnTo>
                    <a:pt x="355599" y="24892"/>
                  </a:lnTo>
                  <a:close/>
                </a:path>
              </a:pathLst>
            </a:custGeom>
            <a:solidFill>
              <a:srgbClr val="FFFFB7"/>
            </a:solidFill>
          </p:spPr>
          <p:txBody>
            <a:bodyPr wrap="square" lIns="0" tIns="0" rIns="0" bIns="0" rtlCol="0"/>
            <a:lstStyle/>
            <a:p/>
          </p:txBody>
        </p:sp>
        <p:sp>
          <p:nvSpPr>
            <p:cNvPr id="6" name="object 6"/>
            <p:cNvSpPr/>
            <p:nvPr/>
          </p:nvSpPr>
          <p:spPr>
            <a:xfrm>
              <a:off x="434340" y="2446184"/>
              <a:ext cx="355600" cy="25400"/>
            </a:xfrm>
            <a:custGeom>
              <a:rect l="l" t="t" r="r" b="b"/>
              <a:pathLst>
                <a:path w="355600" h="25400">
                  <a:moveTo>
                    <a:pt x="355600" y="24892"/>
                  </a:moveTo>
                  <a:lnTo>
                    <a:pt x="0" y="24892"/>
                  </a:lnTo>
                  <a:lnTo>
                    <a:pt x="0" y="0"/>
                  </a:lnTo>
                  <a:lnTo>
                    <a:pt x="355600" y="0"/>
                  </a:lnTo>
                  <a:lnTo>
                    <a:pt x="355600" y="24892"/>
                  </a:lnTo>
                  <a:close/>
                </a:path>
              </a:pathLst>
            </a:custGeom>
            <a:solidFill>
              <a:srgbClr val="008000"/>
            </a:solidFill>
          </p:spPr>
          <p:txBody>
            <a:bodyPr wrap="square" lIns="0" tIns="0" rIns="0" bIns="0" rtlCol="0"/>
            <a:lstStyle/>
            <a:p/>
          </p:txBody>
        </p:sp>
        <p:sp>
          <p:nvSpPr>
            <p:cNvPr id="7" name="object 7"/>
            <p:cNvSpPr/>
            <p:nvPr/>
          </p:nvSpPr>
          <p:spPr>
            <a:xfrm>
              <a:off x="451103" y="2868331"/>
              <a:ext cx="355600" cy="25400"/>
            </a:xfrm>
            <a:custGeom>
              <a:rect l="l" t="t" r="r" b="b"/>
              <a:pathLst>
                <a:path w="355600" h="25400">
                  <a:moveTo>
                    <a:pt x="355599" y="24892"/>
                  </a:moveTo>
                  <a:lnTo>
                    <a:pt x="0" y="24892"/>
                  </a:lnTo>
                  <a:lnTo>
                    <a:pt x="0" y="0"/>
                  </a:lnTo>
                  <a:lnTo>
                    <a:pt x="355599" y="0"/>
                  </a:lnTo>
                  <a:lnTo>
                    <a:pt x="355599" y="24892"/>
                  </a:lnTo>
                  <a:close/>
                </a:path>
              </a:pathLst>
            </a:custGeom>
            <a:solidFill>
              <a:srgbClr val="FFFFB7"/>
            </a:solidFill>
          </p:spPr>
          <p:txBody>
            <a:bodyPr wrap="square" lIns="0" tIns="0" rIns="0" bIns="0" rtlCol="0"/>
            <a:lstStyle/>
            <a:p/>
          </p:txBody>
        </p:sp>
        <p:sp>
          <p:nvSpPr>
            <p:cNvPr id="8" name="object 8"/>
            <p:cNvSpPr/>
            <p:nvPr/>
          </p:nvSpPr>
          <p:spPr>
            <a:xfrm>
              <a:off x="434340" y="2851568"/>
              <a:ext cx="355600" cy="25400"/>
            </a:xfrm>
            <a:custGeom>
              <a:rect l="l" t="t" r="r" b="b"/>
              <a:pathLst>
                <a:path w="355600" h="25400">
                  <a:moveTo>
                    <a:pt x="355600" y="24892"/>
                  </a:moveTo>
                  <a:lnTo>
                    <a:pt x="0" y="24892"/>
                  </a:lnTo>
                  <a:lnTo>
                    <a:pt x="0" y="0"/>
                  </a:lnTo>
                  <a:lnTo>
                    <a:pt x="355600" y="0"/>
                  </a:lnTo>
                  <a:lnTo>
                    <a:pt x="355600" y="24892"/>
                  </a:lnTo>
                  <a:close/>
                </a:path>
              </a:pathLst>
            </a:custGeom>
            <a:solidFill>
              <a:srgbClr val="008000"/>
            </a:solidFill>
          </p:spPr>
          <p:txBody>
            <a:bodyPr wrap="square" lIns="0" tIns="0" rIns="0" bIns="0" rtlCol="0"/>
            <a:lstStyle/>
            <a:p/>
          </p:txBody>
        </p:sp>
      </p:grpSp>
      <p:sp>
        <p:nvSpPr>
          <p:cNvPr id="9" name="object 9"/>
          <p:cNvSpPr txBox="1"/>
          <p:nvPr/>
        </p:nvSpPr>
        <p:spPr>
          <a:xfrm>
            <a:off x="421640" y="838618"/>
            <a:ext cx="381000" cy="4100829"/>
          </a:xfrm>
          <a:prstGeom prst="rect">
            <a:avLst/>
          </a:prstGeom>
        </p:spPr>
        <p:txBody>
          <a:bodyPr vert="horz" wrap="square" lIns="0" tIns="43815" rIns="0" bIns="0" rtlCol="0">
            <a:spAutoFit/>
          </a:bodyPr>
          <a:lstStyle/>
          <a:p>
            <a:pPr marL="12700" marR="5080" algn="just">
              <a:lnSpc>
                <a:spcPts val="3190"/>
              </a:lnSpc>
              <a:spcBef>
                <a:spcPts val="345"/>
              </a:spcBef>
            </a:pPr>
            <a:r>
              <a:rPr sz="2800" b="1" spc="-50">
                <a:solidFill>
                  <a:srgbClr val="FF0000"/>
                </a:solidFill>
                <a:latin typeface="Microsoft JhengHei"/>
                <a:cs typeface="Microsoft JhengHei"/>
              </a:rPr>
              <a:t>染</a:t>
            </a:r>
            <a:r>
              <a:rPr sz="2800" spc="-50">
                <a:solidFill>
                  <a:srgbClr val="008000"/>
                </a:solidFill>
                <a:latin typeface="宋体"/>
                <a:cs typeface="宋体"/>
              </a:rPr>
              <a:t>是指水体因某 种物质</a:t>
            </a:r>
            <a:endParaRPr sz="2800">
              <a:latin typeface="宋体"/>
              <a:cs typeface="宋体"/>
            </a:endParaRPr>
          </a:p>
        </p:txBody>
      </p:sp>
      <p:sp>
        <p:nvSpPr>
          <p:cNvPr id="10" name="object 10"/>
          <p:cNvSpPr txBox="1"/>
          <p:nvPr/>
        </p:nvSpPr>
        <p:spPr>
          <a:xfrm>
            <a:off x="421640" y="4892459"/>
            <a:ext cx="381000" cy="2073910"/>
          </a:xfrm>
          <a:prstGeom prst="rect">
            <a:avLst/>
          </a:prstGeom>
        </p:spPr>
        <p:txBody>
          <a:bodyPr vert="horz" wrap="square" lIns="0" tIns="43815" rIns="0" bIns="0" rtlCol="0">
            <a:spAutoFit/>
          </a:bodyPr>
          <a:lstStyle/>
          <a:p>
            <a:pPr marL="12700" marR="5080" algn="just">
              <a:lnSpc>
                <a:spcPts val="3190"/>
              </a:lnSpc>
              <a:spcBef>
                <a:spcPts val="345"/>
              </a:spcBef>
            </a:pPr>
            <a:r>
              <a:rPr sz="2800" spc="-50">
                <a:solidFill>
                  <a:srgbClr val="008000"/>
                </a:solidFill>
                <a:latin typeface="宋体"/>
                <a:cs typeface="宋体"/>
              </a:rPr>
              <a:t>的介入</a:t>
            </a:r>
            <a:endParaRPr sz="2800">
              <a:latin typeface="宋体"/>
              <a:cs typeface="宋体"/>
            </a:endParaRPr>
          </a:p>
          <a:p>
            <a:pPr marL="12700" marR="5080">
              <a:lnSpc>
                <a:spcPts val="3190"/>
              </a:lnSpc>
              <a:spcBef>
                <a:spcPts val="10"/>
              </a:spcBef>
            </a:pPr>
            <a:r>
              <a:rPr sz="2800" spc="-50">
                <a:solidFill>
                  <a:srgbClr val="008000"/>
                </a:solidFill>
                <a:latin typeface="宋体"/>
                <a:cs typeface="宋体"/>
              </a:rPr>
              <a:t>，而</a:t>
            </a:r>
            <a:endParaRPr sz="2800">
              <a:latin typeface="宋体"/>
              <a:cs typeface="宋体"/>
            </a:endParaRPr>
          </a:p>
        </p:txBody>
      </p:sp>
      <p:sp>
        <p:nvSpPr>
          <p:cNvPr id="11" name="object 11"/>
          <p:cNvSpPr txBox="1"/>
          <p:nvPr/>
        </p:nvSpPr>
        <p:spPr>
          <a:xfrm>
            <a:off x="3500406" y="6124108"/>
            <a:ext cx="2682875" cy="462915"/>
          </a:xfrm>
          <a:prstGeom prst="rect">
            <a:avLst/>
          </a:prstGeom>
        </p:spPr>
        <p:txBody>
          <a:bodyPr vert="horz" wrap="square" lIns="0" tIns="12700" rIns="0" bIns="0" rtlCol="0">
            <a:spAutoFit/>
          </a:bodyPr>
          <a:lstStyle/>
          <a:p>
            <a:pPr algn="ctr">
              <a:lnSpc>
                <a:spcPct val="100000"/>
              </a:lnSpc>
              <a:spcBef>
                <a:spcPts val="100"/>
              </a:spcBef>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39" y="45720"/>
            <a:ext cx="774700" cy="5854065"/>
          </a:xfrm>
          <a:prstGeom prst="rect">
            <a:avLst/>
          </a:prstGeom>
        </p:spPr>
        <p:txBody>
          <a:bodyPr vert="horz" wrap="square" lIns="0" tIns="12700" rIns="0" bIns="0" rtlCol="0">
            <a:spAutoFit/>
          </a:bodyPr>
          <a:lstStyle/>
          <a:p>
            <a:pPr marL="355600" marR="5080" indent="-342900" algn="just">
              <a:lnSpc>
                <a:spcPct val="100000"/>
              </a:lnSpc>
              <a:spcBef>
                <a:spcPts val="100"/>
              </a:spcBef>
              <a:buClr>
                <a:srgbClr val="99FF66"/>
              </a:buClr>
              <a:buSzPct val="101562"/>
              <a:buFont typeface="Wingdings"/>
              <a:buChar char=""/>
              <a:tabLst>
                <a:tab pos="355600"/>
              </a:tabLst>
            </a:pPr>
            <a:r>
              <a:rPr sz="3200" b="1" spc="-50">
                <a:solidFill>
                  <a:srgbClr val="008000"/>
                </a:solidFill>
                <a:latin typeface="Microsoft JhengHei"/>
                <a:cs typeface="Microsoft JhengHei"/>
              </a:rPr>
              <a:t>水污染</a:t>
            </a:r>
            <a:r>
              <a:rPr sz="3200" b="1" spc="800">
                <a:solidFill>
                  <a:srgbClr val="008000"/>
                </a:solidFill>
                <a:latin typeface="Microsoft JhengHei"/>
                <a:cs typeface="Microsoft JhengHei"/>
              </a:rPr>
              <a:t> </a:t>
            </a:r>
            <a:r>
              <a:rPr sz="3200" b="1" spc="-50">
                <a:solidFill>
                  <a:srgbClr val="008000"/>
                </a:solidFill>
                <a:latin typeface="Microsoft JhengHei"/>
                <a:cs typeface="Microsoft JhengHei"/>
              </a:rPr>
              <a:t>主要有哪几类物质</a:t>
            </a:r>
            <a:endParaRPr sz="3200">
              <a:latin typeface="Microsoft JhengHei"/>
              <a:cs typeface="Microsoft JhengHei"/>
            </a:endParaRPr>
          </a:p>
          <a:p>
            <a:pPr marL="355600">
              <a:lnSpc>
                <a:spcPts val="3650"/>
              </a:lnSpc>
            </a:pPr>
            <a:r>
              <a:rPr sz="3200" b="1">
                <a:solidFill>
                  <a:srgbClr val="008000"/>
                </a:solidFill>
                <a:latin typeface="Arial"/>
                <a:cs typeface="Arial"/>
              </a:rPr>
              <a:t>?</a:t>
            </a:r>
            <a:endParaRPr sz="3200">
              <a:latin typeface="Arial"/>
              <a:cs typeface="Arial"/>
            </a:endParaRPr>
          </a:p>
        </p:txBody>
      </p:sp>
      <p:sp>
        <p:nvSpPr>
          <p:cNvPr id="3" name="object 3"/>
          <p:cNvSpPr txBox="1"/>
          <p:nvPr/>
        </p:nvSpPr>
        <p:spPr>
          <a:xfrm>
            <a:off x="3500406" y="6140951"/>
            <a:ext cx="2682875" cy="435609"/>
          </a:xfrm>
          <a:prstGeom prst="rect">
            <a:avLst/>
          </a:prstGeom>
        </p:spPr>
        <p:txBody>
          <a:bodyPr vert="horz" wrap="square" lIns="0" tIns="0" rIns="0" bIns="0" rtlCol="0">
            <a:spAutoFit/>
          </a:bodyPr>
          <a:lstStyle/>
          <a:p>
            <a:pPr algn="ctr">
              <a:lnSpc>
                <a:spcPts val="1645"/>
              </a:lnSpc>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4672" y="1092608"/>
            <a:ext cx="7675245" cy="5211445"/>
          </a:xfrm>
          <a:prstGeom prst="rect">
            <a:avLst/>
          </a:prstGeom>
        </p:spPr>
        <p:txBody>
          <a:bodyPr vert="horz" wrap="square" lIns="0" tIns="34290" rIns="0" bIns="0" rtlCol="0">
            <a:spAutoFit/>
          </a:bodyPr>
          <a:lstStyle/>
          <a:p>
            <a:pPr marL="16510" marR="183515" indent="-4445" algn="just">
              <a:lnSpc>
                <a:spcPct val="102499"/>
              </a:lnSpc>
              <a:spcBef>
                <a:spcPts val="270"/>
              </a:spcBef>
            </a:pPr>
            <a:r>
              <a:rPr sz="2800" b="1">
                <a:solidFill>
                  <a:srgbClr val="FF0000"/>
                </a:solidFill>
                <a:latin typeface="Microsoft JhengHei"/>
                <a:cs typeface="Microsoft JhengHei"/>
              </a:rPr>
              <a:t>大气污染</a:t>
            </a:r>
            <a:r>
              <a:rPr sz="2800" spc="-5">
                <a:solidFill>
                  <a:srgbClr val="008000"/>
                </a:solidFill>
                <a:latin typeface="宋体"/>
                <a:cs typeface="宋体"/>
              </a:rPr>
              <a:t>通常系指由于人类活动或自然过程引起</a:t>
            </a:r>
            <a:r>
              <a:rPr sz="2800" spc="-50">
                <a:solidFill>
                  <a:srgbClr val="008000"/>
                </a:solidFill>
                <a:latin typeface="宋体"/>
                <a:cs typeface="宋体"/>
              </a:rPr>
              <a:t> </a:t>
            </a:r>
            <a:r>
              <a:rPr sz="2800" spc="-5">
                <a:solidFill>
                  <a:srgbClr val="008000"/>
                </a:solidFill>
                <a:latin typeface="宋体"/>
                <a:cs typeface="宋体"/>
              </a:rPr>
              <a:t>某些物质进入大气中，呈现出足够的浓度，达到足够的时间，并因此危害了人体的舒适、健康和</a:t>
            </a:r>
            <a:r>
              <a:rPr sz="2800" spc="-10">
                <a:solidFill>
                  <a:srgbClr val="008000"/>
                </a:solidFill>
                <a:latin typeface="宋体"/>
                <a:cs typeface="宋体"/>
              </a:rPr>
              <a:t>福利或环境的现象。</a:t>
            </a:r>
            <a:endParaRPr sz="2800">
              <a:latin typeface="宋体"/>
              <a:cs typeface="宋体"/>
            </a:endParaRPr>
          </a:p>
          <a:p>
            <a:pPr marL="16510" marR="5080">
              <a:lnSpc>
                <a:spcPct val="100000"/>
              </a:lnSpc>
            </a:pPr>
            <a:r>
              <a:rPr sz="2800" spc="-5">
                <a:solidFill>
                  <a:srgbClr val="008000"/>
                </a:solidFill>
                <a:latin typeface="宋体"/>
                <a:cs typeface="宋体"/>
              </a:rPr>
              <a:t>大气污染物主要分为有害气体(二氧化硫、氮氧化</a:t>
            </a:r>
            <a:r>
              <a:rPr sz="2800" spc="700">
                <a:solidFill>
                  <a:srgbClr val="008000"/>
                </a:solidFill>
                <a:latin typeface="宋体"/>
                <a:cs typeface="宋体"/>
              </a:rPr>
              <a:t>                   </a:t>
            </a:r>
            <a:r>
              <a:rPr sz="2800" spc="-5">
                <a:solidFill>
                  <a:srgbClr val="008000"/>
                </a:solidFill>
                <a:latin typeface="宋体"/>
                <a:cs typeface="宋体"/>
              </a:rPr>
              <a:t>物、一氧化碳、碳氢化物、光化学烟雾和卤族元素等)及颗粒物(粉尘和酸雾、气溶胶等)。正常的</a:t>
            </a:r>
            <a:r>
              <a:rPr sz="2800">
                <a:solidFill>
                  <a:srgbClr val="008000"/>
                </a:solidFill>
                <a:latin typeface="宋体"/>
                <a:cs typeface="宋体"/>
              </a:rPr>
              <a:t>大气中主要含对植物生长有好处的氮气(占78%)</a:t>
            </a:r>
            <a:r>
              <a:rPr sz="2800" spc="-50">
                <a:solidFill>
                  <a:srgbClr val="008000"/>
                </a:solidFill>
                <a:latin typeface="宋体"/>
                <a:cs typeface="宋体"/>
              </a:rPr>
              <a:t>和</a:t>
            </a:r>
            <a:r>
              <a:rPr sz="2800">
                <a:solidFill>
                  <a:srgbClr val="008000"/>
                </a:solidFill>
                <a:latin typeface="宋体"/>
                <a:cs typeface="宋体"/>
              </a:rPr>
              <a:t>人体、动物需要的氧气(占21%)，</a:t>
            </a:r>
            <a:r>
              <a:rPr sz="2800" spc="-10">
                <a:solidFill>
                  <a:srgbClr val="008000"/>
                </a:solidFill>
                <a:latin typeface="宋体"/>
                <a:cs typeface="宋体"/>
              </a:rPr>
              <a:t>还含有少量的二</a:t>
            </a:r>
            <a:r>
              <a:rPr sz="2800">
                <a:solidFill>
                  <a:srgbClr val="008000"/>
                </a:solidFill>
                <a:latin typeface="宋体"/>
                <a:cs typeface="宋体"/>
              </a:rPr>
              <a:t>氧化碳（0.03%）</a:t>
            </a:r>
            <a:r>
              <a:rPr sz="2800" spc="-5">
                <a:solidFill>
                  <a:srgbClr val="008000"/>
                </a:solidFill>
                <a:latin typeface="宋体"/>
                <a:cs typeface="宋体"/>
              </a:rPr>
              <a:t>和其他气体。当本不属于大气成分的气体或物质，如硫化物、氮氧化物、粉尘、有机物等进入大气之后，大气污染就发生了。</a:t>
            </a:r>
            <a:endParaRPr sz="2800">
              <a:latin typeface="宋体"/>
              <a:cs typeface="宋体"/>
            </a:endParaRPr>
          </a:p>
        </p:txBody>
      </p:sp>
      <p:sp>
        <p:nvSpPr>
          <p:cNvPr id="4" name="object 4"/>
          <p:cNvSpPr txBox="1"/>
          <p:nvPr/>
        </p:nvSpPr>
        <p:spPr>
          <a:xfrm>
            <a:off x="3500406" y="6140951"/>
            <a:ext cx="2682875" cy="435609"/>
          </a:xfrm>
          <a:prstGeom prst="rect">
            <a:avLst/>
          </a:prstGeom>
        </p:spPr>
        <p:txBody>
          <a:bodyPr vert="horz" wrap="square" lIns="0" tIns="0" rIns="0" bIns="0" rtlCol="0">
            <a:spAutoFit/>
          </a:bodyPr>
          <a:lstStyle/>
          <a:p>
            <a:pPr algn="ctr">
              <a:lnSpc>
                <a:spcPts val="1645"/>
              </a:lnSpc>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
        <p:nvSpPr>
          <p:cNvPr id="3" name="object 3"/>
          <p:cNvSpPr txBox="1">
            <a:spLocks noGrp="1"/>
          </p:cNvSpPr>
          <p:nvPr>
            <p:ph type="title"/>
          </p:nvPr>
        </p:nvSpPr>
        <p:spPr>
          <a:xfrm>
            <a:off x="1169352" y="395971"/>
            <a:ext cx="2616835" cy="574040"/>
          </a:xfrm>
          <a:prstGeom prst="rect">
            <a:avLst/>
          </a:prstGeom>
        </p:spPr>
        <p:txBody>
          <a:bodyPr vert="horz" wrap="square" lIns="0" tIns="12700" rIns="0" bIns="0" rtlCol="0">
            <a:spAutoFit/>
          </a:bodyPr>
          <a:lstStyle/>
          <a:p>
            <a:pPr marL="12700">
              <a:lnSpc>
                <a:spcPct val="100000"/>
              </a:lnSpc>
              <a:spcBef>
                <a:spcPts val="100"/>
              </a:spcBef>
            </a:pPr>
            <a:r>
              <a:rPr>
                <a:latin typeface="Arial Black"/>
                <a:cs typeface="Arial Black"/>
              </a:rPr>
              <a:t>2</a:t>
            </a:r>
            <a:r>
              <a:rPr spc="-10"/>
              <a:t>、大气污染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748500"/>
            <a:ext cx="8270875" cy="4903470"/>
          </a:xfrm>
          <a:prstGeom prst="rect">
            <a:avLst/>
          </a:prstGeom>
        </p:spPr>
        <p:txBody>
          <a:bodyPr vert="horz" wrap="square" lIns="0" tIns="89535" rIns="0" bIns="0" rtlCol="0">
            <a:spAutoFit/>
          </a:bodyPr>
          <a:lstStyle/>
          <a:p>
            <a:pPr marL="354965" indent="-342265">
              <a:lnSpc>
                <a:spcPct val="100000"/>
              </a:lnSpc>
              <a:spcBef>
                <a:spcPts val="705"/>
              </a:spcBef>
              <a:buClr>
                <a:srgbClr val="99FF66"/>
              </a:buClr>
              <a:buSzPct val="101785"/>
              <a:buFont typeface="Wingdings"/>
              <a:buChar char=""/>
              <a:tabLst>
                <a:tab pos="354965"/>
                <a:tab pos="355600"/>
              </a:tabLst>
            </a:pPr>
            <a:r>
              <a:rPr sz="2800" b="1" spc="-5">
                <a:solidFill>
                  <a:srgbClr val="FF0000"/>
                </a:solidFill>
                <a:latin typeface="Microsoft JhengHei"/>
                <a:cs typeface="Microsoft JhengHei"/>
              </a:rPr>
              <a:t>大气污染源主要有三种：</a:t>
            </a:r>
            <a:endParaRPr sz="2800">
              <a:latin typeface="Microsoft JhengHei"/>
              <a:cs typeface="Microsoft JhengHei"/>
            </a:endParaRPr>
          </a:p>
          <a:p>
            <a:pPr marL="354965" marR="5080" indent="-342265">
              <a:lnSpc>
                <a:spcPct val="107600"/>
              </a:lnSpc>
              <a:spcBef>
                <a:spcPts val="414"/>
              </a:spcBef>
              <a:buClr>
                <a:srgbClr val="99FF66"/>
              </a:buClr>
              <a:buSzPct val="101785"/>
              <a:buFont typeface="Wingdings"/>
              <a:buChar char=""/>
              <a:tabLst>
                <a:tab pos="354965"/>
                <a:tab pos="355600"/>
              </a:tabLst>
            </a:pPr>
            <a:r>
              <a:rPr sz="2800">
                <a:solidFill>
                  <a:srgbClr val="008000"/>
                </a:solidFill>
                <a:latin typeface="Arial"/>
                <a:cs typeface="Arial"/>
              </a:rPr>
              <a:t>(1)</a:t>
            </a:r>
            <a:r>
              <a:rPr sz="2800" spc="-5">
                <a:solidFill>
                  <a:srgbClr val="008000"/>
                </a:solidFill>
                <a:latin typeface="宋体"/>
                <a:cs typeface="宋体"/>
              </a:rPr>
              <a:t>生活污染源，由于城乡居民及服务行业的烧饭、取暖、沐浴等生活上的需要，燃烧各种燃料时，</a:t>
            </a:r>
            <a:r>
              <a:rPr sz="2800" spc="-50">
                <a:solidFill>
                  <a:srgbClr val="008000"/>
                </a:solidFill>
                <a:latin typeface="宋体"/>
                <a:cs typeface="宋体"/>
              </a:rPr>
              <a:t> </a:t>
            </a:r>
            <a:r>
              <a:rPr sz="2800" spc="-5">
                <a:solidFill>
                  <a:srgbClr val="008000"/>
                </a:solidFill>
                <a:latin typeface="宋体"/>
                <a:cs typeface="宋体"/>
              </a:rPr>
              <a:t>向大气排放污染物形成的污染源。</a:t>
            </a:r>
            <a:endParaRPr sz="2800">
              <a:latin typeface="宋体"/>
              <a:cs typeface="宋体"/>
            </a:endParaRPr>
          </a:p>
          <a:p>
            <a:pPr marL="354965" marR="360680" indent="-342265">
              <a:lnSpc>
                <a:spcPct val="110100"/>
              </a:lnSpc>
              <a:spcBef>
                <a:spcPts val="325"/>
              </a:spcBef>
              <a:buClr>
                <a:srgbClr val="99FF66"/>
              </a:buClr>
              <a:buSzPct val="101785"/>
              <a:buFont typeface="Wingdings"/>
              <a:buChar char=""/>
              <a:tabLst>
                <a:tab pos="354965"/>
                <a:tab pos="355600"/>
              </a:tabLst>
            </a:pPr>
            <a:r>
              <a:rPr sz="2800">
                <a:solidFill>
                  <a:srgbClr val="008000"/>
                </a:solidFill>
                <a:latin typeface="Arial"/>
                <a:cs typeface="Arial"/>
              </a:rPr>
              <a:t>(2)</a:t>
            </a:r>
            <a:r>
              <a:rPr sz="2800" spc="-5">
                <a:solidFill>
                  <a:srgbClr val="008000"/>
                </a:solidFill>
                <a:latin typeface="宋体"/>
                <a:cs typeface="宋体"/>
              </a:rPr>
              <a:t>工业污染源，工矿企业在各种生产活动中排放污染物形成的污染源。</a:t>
            </a:r>
            <a:endParaRPr sz="2800">
              <a:latin typeface="宋体"/>
              <a:cs typeface="宋体"/>
            </a:endParaRPr>
          </a:p>
          <a:p>
            <a:pPr marL="354965" marR="360680" indent="-342265">
              <a:lnSpc>
                <a:spcPct val="110100"/>
              </a:lnSpc>
              <a:spcBef>
                <a:spcPts val="330"/>
              </a:spcBef>
              <a:buClr>
                <a:srgbClr val="99FF66"/>
              </a:buClr>
              <a:buSzPct val="101785"/>
              <a:buFont typeface="Wingdings"/>
              <a:buChar char=""/>
              <a:tabLst>
                <a:tab pos="354965"/>
                <a:tab pos="355600"/>
              </a:tabLst>
            </a:pPr>
            <a:r>
              <a:rPr sz="2800">
                <a:solidFill>
                  <a:srgbClr val="008000"/>
                </a:solidFill>
                <a:latin typeface="Arial"/>
                <a:cs typeface="Arial"/>
              </a:rPr>
              <a:t>(3)</a:t>
            </a:r>
            <a:r>
              <a:rPr sz="2800" spc="-5">
                <a:solidFill>
                  <a:srgbClr val="008000"/>
                </a:solidFill>
                <a:latin typeface="宋体"/>
                <a:cs typeface="宋体"/>
              </a:rPr>
              <a:t>交通污染源，由交通运输工具排放的污染物形</a:t>
            </a:r>
            <a:r>
              <a:rPr sz="2800" spc="-10">
                <a:solidFill>
                  <a:srgbClr val="008000"/>
                </a:solidFill>
                <a:latin typeface="宋体"/>
                <a:cs typeface="宋体"/>
              </a:rPr>
              <a:t>成的污染源。</a:t>
            </a:r>
            <a:endParaRPr sz="2800">
              <a:latin typeface="宋体"/>
              <a:cs typeface="宋体"/>
            </a:endParaRPr>
          </a:p>
          <a:p>
            <a:pPr marL="354965" marR="439420" indent="-342265">
              <a:lnSpc>
                <a:spcPct val="105000"/>
              </a:lnSpc>
              <a:spcBef>
                <a:spcPts val="670"/>
              </a:spcBef>
              <a:buClr>
                <a:srgbClr val="99FF66"/>
              </a:buClr>
              <a:buSzPct val="101785"/>
              <a:buFont typeface="Wingdings"/>
              <a:buChar char=""/>
              <a:tabLst>
                <a:tab pos="354965"/>
                <a:tab pos="355600"/>
              </a:tabLst>
            </a:pPr>
            <a:r>
              <a:rPr sz="2800" spc="-5">
                <a:solidFill>
                  <a:srgbClr val="008000"/>
                </a:solidFill>
                <a:latin typeface="宋体"/>
                <a:cs typeface="宋体"/>
              </a:rPr>
              <a:t>生活污染源和工业污染源属于固定污染源。交通污染源属于移动污染源。</a:t>
            </a:r>
            <a:endParaRPr sz="2800">
              <a:latin typeface="宋体"/>
              <a:cs typeface="宋体"/>
            </a:endParaRPr>
          </a:p>
        </p:txBody>
      </p:sp>
      <p:sp>
        <p:nvSpPr>
          <p:cNvPr id="3" name="object 3"/>
          <p:cNvSpPr txBox="1"/>
          <p:nvPr/>
        </p:nvSpPr>
        <p:spPr>
          <a:xfrm>
            <a:off x="3500406" y="6140951"/>
            <a:ext cx="2682875" cy="435609"/>
          </a:xfrm>
          <a:prstGeom prst="rect">
            <a:avLst/>
          </a:prstGeom>
        </p:spPr>
        <p:txBody>
          <a:bodyPr vert="horz" wrap="square" lIns="0" tIns="0" rIns="0" bIns="0" rtlCol="0">
            <a:spAutoFit/>
          </a:bodyPr>
          <a:lstStyle/>
          <a:p>
            <a:pPr algn="ctr">
              <a:lnSpc>
                <a:spcPts val="1645"/>
              </a:lnSpc>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523010"/>
            <a:ext cx="8013700" cy="5553075"/>
          </a:xfrm>
          <a:prstGeom prst="rect">
            <a:avLst/>
          </a:prstGeom>
        </p:spPr>
        <p:txBody>
          <a:bodyPr vert="horz" wrap="square" lIns="0" tIns="99060" rIns="0" bIns="0" rtlCol="0">
            <a:spAutoFit/>
          </a:bodyPr>
          <a:lstStyle/>
          <a:p>
            <a:pPr marL="354965" indent="-342265">
              <a:lnSpc>
                <a:spcPct val="100000"/>
              </a:lnSpc>
              <a:spcBef>
                <a:spcPts val="780"/>
              </a:spcBef>
              <a:buClr>
                <a:srgbClr val="99FF66"/>
              </a:buClr>
              <a:buSzPct val="101785"/>
              <a:buFont typeface="Wingdings"/>
              <a:buChar char=""/>
              <a:tabLst>
                <a:tab pos="354965"/>
                <a:tab pos="355600"/>
              </a:tabLst>
            </a:pPr>
            <a:r>
              <a:rPr sz="2800" b="1" spc="-10">
                <a:solidFill>
                  <a:srgbClr val="FF0000"/>
                </a:solidFill>
                <a:latin typeface="Microsoft JhengHei"/>
                <a:cs typeface="Microsoft JhengHei"/>
              </a:rPr>
              <a:t>大气污染的危害</a:t>
            </a:r>
            <a:endParaRPr sz="2800">
              <a:latin typeface="Microsoft JhengHei"/>
              <a:cs typeface="Microsoft JhengHei"/>
            </a:endParaRPr>
          </a:p>
          <a:p>
            <a:pPr marL="355600" marR="5080" indent="12700">
              <a:lnSpc>
                <a:spcPct val="105500"/>
              </a:lnSpc>
              <a:spcBef>
                <a:spcPts val="500"/>
              </a:spcBef>
            </a:pPr>
            <a:r>
              <a:rPr sz="2800" spc="-5">
                <a:solidFill>
                  <a:srgbClr val="008000"/>
                </a:solidFill>
                <a:latin typeface="宋体"/>
                <a:cs typeface="宋体"/>
              </a:rPr>
              <a:t>大气污染对人体的危害主要表现为呼吸道疾病；对植物可使其生理机制受抑制，生长不良，抗病</a:t>
            </a:r>
            <a:r>
              <a:rPr sz="2800" spc="700">
                <a:solidFill>
                  <a:srgbClr val="008000"/>
                </a:solidFill>
                <a:latin typeface="宋体"/>
                <a:cs typeface="宋体"/>
              </a:rPr>
              <a:t>                   </a:t>
            </a:r>
            <a:r>
              <a:rPr sz="2800" spc="-5">
                <a:solidFill>
                  <a:srgbClr val="008000"/>
                </a:solidFill>
                <a:latin typeface="宋体"/>
                <a:cs typeface="宋体"/>
              </a:rPr>
              <a:t>抗虫能力减弱，甚至死亡；大气污染还能对气候产生不良影响，如降低能见度，减少太阳的辐射(据资料表明，城市太阳辐射强度和紫外线强度要</a:t>
            </a:r>
            <a:r>
              <a:rPr sz="2800">
                <a:solidFill>
                  <a:srgbClr val="008000"/>
                </a:solidFill>
                <a:latin typeface="宋体"/>
                <a:cs typeface="宋体"/>
              </a:rPr>
              <a:t>分别比农村减少10～30%和10～25%)</a:t>
            </a:r>
            <a:r>
              <a:rPr sz="2800" spc="-10">
                <a:solidFill>
                  <a:srgbClr val="008000"/>
                </a:solidFill>
                <a:latin typeface="宋体"/>
                <a:cs typeface="宋体"/>
              </a:rPr>
              <a:t>而导致城市佝</a:t>
            </a:r>
            <a:r>
              <a:rPr sz="2800" spc="-5">
                <a:solidFill>
                  <a:srgbClr val="008000"/>
                </a:solidFill>
                <a:latin typeface="宋体"/>
                <a:cs typeface="宋体"/>
              </a:rPr>
              <a:t>偻发病率的增加；大气污染物能腐蚀物品，影响产品质量；近十几年来，不少国家发现酸雨，雨雪中酸度增高，使河湖、土壤酸化、鱼类减少甚至灭绝，森林发育受影响，这与大气污染是有密</a:t>
            </a:r>
            <a:r>
              <a:rPr sz="2800" spc="-10">
                <a:solidFill>
                  <a:srgbClr val="008000"/>
                </a:solidFill>
                <a:latin typeface="宋体"/>
                <a:cs typeface="宋体"/>
              </a:rPr>
              <a:t>切关系的。</a:t>
            </a:r>
            <a:endParaRPr sz="2800">
              <a:latin typeface="宋体"/>
              <a:cs typeface="宋体"/>
            </a:endParaRPr>
          </a:p>
        </p:txBody>
      </p:sp>
      <p:sp>
        <p:nvSpPr>
          <p:cNvPr id="3" name="object 3"/>
          <p:cNvSpPr txBox="1"/>
          <p:nvPr/>
        </p:nvSpPr>
        <p:spPr>
          <a:xfrm>
            <a:off x="3500406" y="6140951"/>
            <a:ext cx="2682875" cy="435609"/>
          </a:xfrm>
          <a:prstGeom prst="rect">
            <a:avLst/>
          </a:prstGeom>
        </p:spPr>
        <p:txBody>
          <a:bodyPr vert="horz" wrap="square" lIns="0" tIns="0" rIns="0" bIns="0" rtlCol="0">
            <a:spAutoFit/>
          </a:bodyPr>
          <a:lstStyle/>
          <a:p>
            <a:pPr algn="ctr">
              <a:lnSpc>
                <a:spcPts val="1645"/>
              </a:lnSpc>
            </a:pPr>
            <a:r>
              <a:rPr sz="1400" spc="5">
                <a:solidFill>
                  <a:srgbClr val="008000"/>
                </a:solidFill>
                <a:latin typeface="宋体"/>
                <a:cs typeface="宋体"/>
              </a:rPr>
              <a:t>找讲师，就上中华讲师网 </a:t>
            </a:r>
            <a:r>
              <a:rPr sz="1400" spc="-10">
                <a:solidFill>
                  <a:srgbClr val="008000"/>
                </a:solidFill>
                <a:latin typeface="Arial"/>
                <a:cs typeface="Arial"/>
              </a:rPr>
              <a:t>jiangshi</a:t>
            </a:r>
            <a:endParaRPr sz="1400">
              <a:latin typeface="Arial"/>
              <a:cs typeface="Arial"/>
            </a:endParaRPr>
          </a:p>
          <a:p>
            <a:pPr algn="ctr">
              <a:lnSpc>
                <a:spcPct val="100000"/>
              </a:lnSpc>
              <a:spcBef>
                <a:spcPts val="80"/>
              </a:spcBef>
            </a:pPr>
            <a:r>
              <a:rPr sz="1400" spc="-5">
                <a:solidFill>
                  <a:srgbClr val="008000"/>
                </a:solidFill>
                <a:latin typeface="宋体"/>
                <a:cs typeface="宋体"/>
              </a:rPr>
              <a:t>中国最大的培训讲师选聘平台</a:t>
            </a:r>
            <a:endParaRPr sz="14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https://d.book118.com/576113002021010035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宋体</vt:lpstr>
      <vt:lpstr>微软雅黑</vt:lpstr>
      <vt:lpstr>Microsoft JhengHei</vt:lpstr>
      <vt:lpstr>Wingdings</vt:lpstr>
      <vt:lpstr>Arial Black</vt:lpstr>
      <vt:lpstr>Office Theme</vt:lpstr>
      <vt:lpstr>PowerPoint Presentation</vt:lpstr>
      <vt:lpstr>一、什么是环境？</vt:lpstr>
      <vt:lpstr>二、什么是环境污染？</vt:lpstr>
      <vt:lpstr>三、环境污染的分类</vt:lpstr>
      <vt:lpstr>污1、水污染</vt:lpstr>
      <vt:lpstr>PowerPoint Presentation</vt:lpstr>
      <vt:lpstr>2、大气污染</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2024-09-04T17:30:11.838</cp:lastPrinted>
  <dcterms:created xsi:type="dcterms:W3CDTF">2024-09-04T09:30:11Z</dcterms:created>
  <dcterms:modified xsi:type="dcterms:W3CDTF">2024-09-04T09:30:13Z</dcterms:modified>
</cp:coreProperties>
</file>